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76" r:id="rId11"/>
    <p:sldId id="277" r:id="rId12"/>
    <p:sldId id="278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89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91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67025"/>
  </p:normalViewPr>
  <p:slideViewPr>
    <p:cSldViewPr snapToGrid="0" snapToObjects="1">
      <p:cViewPr varScale="1">
        <p:scale>
          <a:sx n="57" d="100"/>
          <a:sy n="5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CEA8-A55E-B242-8659-476F596EF85E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1A8A-29DF-C043-9218-2516CB58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21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Problem with “teacher forcing”: exposure bias</a:t>
            </a:r>
          </a:p>
          <a:p>
            <a:endParaRPr lang="en-CA" dirty="0"/>
          </a:p>
          <a:p>
            <a:r>
              <a:rPr lang="en-CA" dirty="0"/>
              <a:t>From “Adversarial generation of natural language” (</a:t>
            </a:r>
            <a:r>
              <a:rPr lang="en-CA" dirty="0" err="1"/>
              <a:t>Rajeswar</a:t>
            </a:r>
            <a:r>
              <a:rPr lang="en-CA" dirty="0"/>
              <a:t> et al, 2017) https://</a:t>
            </a:r>
            <a:r>
              <a:rPr lang="en-CA" dirty="0" err="1"/>
              <a:t>arxiv.org</a:t>
            </a:r>
            <a:r>
              <a:rPr lang="en-CA" dirty="0"/>
              <a:t>/pdf/1705.10929.pdf: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“However this one-step ahead prediction during training makes the model prone to 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exposure bias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Ranzato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al.,2015;Bengio et al.,2015). Exposure bias occurs when a model is only trained conditioned on ground-truth contexts and is not exposed to its own errors (Wiseman and Rush,2016). An important consequence to exposure bias is that generated sequences can degenerate as small errors accumulate.”</a:t>
            </a:r>
            <a:endParaRPr lang="en-CA" dirty="0"/>
          </a:p>
          <a:p>
            <a:r>
              <a:rPr lang="en-CA" dirty="0"/>
              <a:t> </a:t>
            </a:r>
          </a:p>
          <a:p>
            <a:r>
              <a:rPr lang="en-CA" dirty="0"/>
              <a:t>Alternative to “teacher forcing”: scheduled sampling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1A8A-29DF-C043-9218-2516CB58B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vector at each time step has |V| dimensions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1A8A-29DF-C043-9218-2516CB58BF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1A8A-29DF-C043-9218-2516CB58BF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9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1A8A-29DF-C043-9218-2516CB58BF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1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-- Entropy. Generate </a:t>
            </a:r>
            <a:r>
              <a:rPr lang="en-CA" i="1" dirty="0"/>
              <a:t>k</a:t>
            </a:r>
            <a:r>
              <a:rPr lang="en-CA" dirty="0"/>
              <a:t> samples for a given input, and compute entropy of unigram probability distribution.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	P(w) = count(w)/total number of tokens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 higher value of entropy corresponds to more randomness in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Distinct. The higher the distinct score, the more diverse the output sentences will be.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1A8A-29DF-C043-9218-2516CB58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- max a posteriori inference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1A8A-29DF-C043-9218-2516CB58BF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3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9B5F-90F8-8947-A346-431E4921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36860-ECFD-584D-8BF5-07169F6E1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CDCE2-F259-8447-8276-C4D6699F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0105E-9FD5-BD48-A2B3-3F3CCCA8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345F6-00C2-AD43-B4B5-DD5B9417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943A-5C96-7848-AD46-9743F7C7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0F9E4-8A3F-1246-A474-1EB72517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F276-547F-D344-AD64-7D0E0E99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D9F0A-AA31-674F-AB7A-9F55D70E9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E47C7-C53C-8141-83C8-425031CF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1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F0460-E430-924D-B805-039060FBF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465AE-917E-AD40-84C5-501813135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1A4A-EFCA-0F4E-8EEF-6147CC13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76D33-2DC6-794E-8021-A109F469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F99C7-4868-6E4D-A560-EDA71B5D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5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/>
        </p:nvSpPr>
        <p:spPr>
          <a:xfrm>
            <a:off x="10047867" y="6157300"/>
            <a:ext cx="4668400" cy="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rgbClr val="FFFFFF"/>
                </a:solidFill>
              </a:rPr>
              <a:t>27 Jan 2016</a:t>
            </a:r>
            <a:endParaRPr sz="26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1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AABB-204D-0448-81CE-EA3AAD73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77F8-942F-0246-9915-4F350266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876A0-DE36-B64F-9967-4FB2CCFB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3818-3E9E-5248-AD3E-ED8A8FF0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8F51-DF8F-0241-A95C-866418C1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4A8E-06CD-7348-BED9-AE808F9B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F7D3C-A466-A14F-A351-E54344611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EC5BF-DA73-6C40-8A6A-554D1F12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5DCB-5156-364E-B9F5-3E05A8A0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BFA6B-451D-7F4E-A793-EB4D1555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DB73-4F20-B043-9E6B-1B3D4816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EAB39-B960-D54E-A5A4-3ED1AABCF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21235-F1E9-124B-A327-13F1B6E40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412B4-1D67-5645-BBB7-0CD28367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591A3-3309-5048-B89C-03F4EC08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F69A0-BA5A-824D-AA45-64E36D4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7862-7DA1-2448-B4ED-A7801EEB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4DF41-3FA5-B347-8968-9FC2A9CD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2CE2F-77E4-3549-853D-BA45BE716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648AE-C136-B54C-BE8D-AEC621D0F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32E86-234B-D24F-A58A-5360EF2F5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0D50E-DDA9-D549-A6B5-70626CAA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5435F-C3B1-4949-96B2-DE5C0803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6D8B2-06BD-ED4D-80C8-D2550C6A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6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B61F-968A-5D49-ACA0-0792803C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6A1F6-A82D-BF4D-A4AC-125D7FF8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2ED13-85DB-7749-BFA1-F55B249E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E0C01-9D4C-9146-B18B-12B03819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5CDBA-543D-7242-B355-CA9AAB44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3B8E2-5465-7E4F-8775-99901200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FC6D2-0272-DE47-8A44-A4157685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D7F3-E940-FC46-B115-6B9CB4F9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C2D8-3FEA-5E48-8FAF-49524C097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1CBF2-65C3-9E4C-A98E-72CBE2D3C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E9712-336C-3D44-8D76-071F00F0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EC0CF-0796-634E-9006-516A9964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7C359-5825-4A4F-8E30-EE745453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1F88-AE99-1C4D-8F8A-240C6500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FEDB6-B76D-194E-A0C5-2A758BD81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43487-377C-D647-B845-D703B6EBF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A78EF-8BD4-614A-BDF2-9E1FF54A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81D70-61AE-7442-8064-6B997852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0DC8E-1FFF-FE4C-9221-45BB0874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23857-590F-AC40-81B5-239828AB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9F982-AF6D-F347-82A2-751C7DD3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5A019-6DF8-624C-8216-2D1664B1C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AB7D-19EE-454D-8D31-44BC986B9F61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1D75-F202-AE43-ACAA-D80BD9414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EF942-A086-DE4F-8955-0E92B9A61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C557-3F1F-8144-AEB2-2D6E30C95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8/03/essentials-of-deep-learning-sequence-to-sequence-modelling-with-attention-part-i/" TargetMode="Externa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8/03/essentials-of-deep-learning-sequence-to-sequence-modelling-with-attention-part-i/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keras.io/a-ten-minute-introduction-to-sequence-to-sequence-learning-in-kera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blogs/machine-learning/train-neural-machine-translation-models-with-sockeye/" TargetMode="External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blogs/machine-learning/train-neural-machine-translation-models-with-sockeye/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12.08207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2.08207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68518" y="4209653"/>
            <a:ext cx="11854967" cy="1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CA" sz="4800" dirty="0">
                <a:latin typeface="Helvetica Neue"/>
                <a:ea typeface="Helvetica Neue"/>
                <a:cs typeface="Helvetica Neue"/>
                <a:sym typeface="Helvetica Neue"/>
              </a:rPr>
              <a:t>Sequence-to-sequence models</a:t>
            </a:r>
            <a:endParaRPr sz="48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CEF66-F62D-0245-BA81-E9F0ED9BA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EED9-9FC3-A24D-A236-91B720BE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Selecting the word at each time step of the decoder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9D931-C126-4146-B6D6-8F4AA53B5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Greedy search: select word with the highest p(</a:t>
            </a:r>
            <a:r>
              <a:rPr lang="en-CA" dirty="0" err="1"/>
              <a:t>y</a:t>
            </a:r>
            <a:r>
              <a:rPr lang="en-CA" baseline="-25000" dirty="0" err="1"/>
              <a:t>i</a:t>
            </a:r>
            <a:r>
              <a:rPr lang="en-CA" dirty="0"/>
              <a:t>) given by the </a:t>
            </a:r>
            <a:r>
              <a:rPr lang="en-CA" dirty="0" err="1"/>
              <a:t>softmax</a:t>
            </a:r>
            <a:r>
              <a:rPr lang="en-CA" dirty="0"/>
              <a:t> layer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Beam search: choose </a:t>
            </a:r>
            <a:r>
              <a:rPr lang="en-CA" i="1" dirty="0"/>
              <a:t>k</a:t>
            </a:r>
            <a:r>
              <a:rPr lang="en-CA" dirty="0"/>
              <a:t> words with the highest p(</a:t>
            </a:r>
            <a:r>
              <a:rPr lang="en-CA" dirty="0" err="1"/>
              <a:t>y</a:t>
            </a:r>
            <a:r>
              <a:rPr lang="en-CA" baseline="-25000" dirty="0" err="1"/>
              <a:t>i</a:t>
            </a:r>
            <a:r>
              <a:rPr lang="en-CA" dirty="0"/>
              <a:t>) at each time step.</a:t>
            </a:r>
          </a:p>
          <a:p>
            <a:r>
              <a:rPr lang="en-CA" dirty="0"/>
              <a:t>k – beam width (typically 5-10)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5E100-C18A-3441-B37F-3BFDB032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685" y="2688241"/>
            <a:ext cx="4134792" cy="1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FA4C-8BE5-6A4C-BC22-0289CF40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Beam search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7E52-D8A2-3743-B885-90DF2981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0556" cy="4351338"/>
          </a:xfrm>
        </p:spPr>
        <p:txBody>
          <a:bodyPr/>
          <a:lstStyle/>
          <a:p>
            <a:r>
              <a:rPr lang="en-CA" dirty="0"/>
              <a:t>Multiple possible replies can be generated in response to “Who does John like?”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073C3-F6DF-5047-9675-280FE68E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878" y="1690688"/>
            <a:ext cx="4876800" cy="464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D7E1C5-91F5-0E49-9636-97CE52B8742C}"/>
              </a:ext>
            </a:extLst>
          </p:cNvPr>
          <p:cNvSpPr txBox="1"/>
          <p:nvPr/>
        </p:nvSpPr>
        <p:spPr>
          <a:xfrm>
            <a:off x="464949" y="6540285"/>
            <a:ext cx="10951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Image source: </a:t>
            </a:r>
            <a:r>
              <a:rPr lang="en-CA" sz="1400" dirty="0">
                <a:hlinkClick r:id="rId3"/>
              </a:rPr>
              <a:t>https://www.analyticsvidhya.com/blog/2018/03/essentials-of-deep-learning-sequence-to-sequence-modelling-with-attention-part-i/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67289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1FA4C-8BE5-6A4C-BC22-0289CF40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Beam search (cont.)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4C07F-BA87-204D-B068-94802F94D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49" y="2222499"/>
            <a:ext cx="7763235" cy="3954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383F4-76E9-CD41-951D-FD49A272A6A5}"/>
              </a:ext>
            </a:extLst>
          </p:cNvPr>
          <p:cNvSpPr txBox="1"/>
          <p:nvPr/>
        </p:nvSpPr>
        <p:spPr>
          <a:xfrm>
            <a:off x="464949" y="6540285"/>
            <a:ext cx="10951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Image source: </a:t>
            </a:r>
            <a:r>
              <a:rPr lang="en-CA" sz="1400" dirty="0">
                <a:hlinkClick r:id="rId3"/>
              </a:rPr>
              <a:t>https://www.analyticsvidhya.com/blog/2018/03/essentials-of-deep-learning-sequence-to-sequence-modelling-with-attention-part-i/</a:t>
            </a:r>
            <a:endParaRPr lang="en-CA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7E52-D8A2-3743-B885-90DF2981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0556" cy="2157439"/>
          </a:xfrm>
        </p:spPr>
        <p:txBody>
          <a:bodyPr/>
          <a:lstStyle/>
          <a:p>
            <a:r>
              <a:rPr lang="en-CA" dirty="0"/>
              <a:t>Chose the proposed path with the maximum combined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0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5F1B-1E8C-F946-8F87-8F53B407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Seq2seq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6E3E2-8B0C-3147-ABF4-385D25AF0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https://blog.keras.io/a-ten-minute-introduction-to-sequence-to-sequence-learning-in-keras.html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8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2B4D-344F-084F-919B-3A9AD12B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Attention mechanism in RNN encoder-decoder networks – Intuitions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B3DC6-5840-A74B-9AB0-0D8EB20B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Dynamically align target sequence with source sequence in the decoder</a:t>
            </a:r>
          </a:p>
          <a:p>
            <a:r>
              <a:rPr lang="en-CA" dirty="0"/>
              <a:t>Pay different level of attention to words in the input sequence at each time step in the decoder</a:t>
            </a:r>
          </a:p>
          <a:p>
            <a:r>
              <a:rPr lang="en-CA" dirty="0"/>
              <a:t>At each time step, the decoder is provided access to all encoded source tokens</a:t>
            </a:r>
          </a:p>
          <a:p>
            <a:r>
              <a:rPr lang="en-CA" dirty="0"/>
              <a:t>The decoder gives higher weights to certain           and lower to others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7D3B6-0EA7-6241-8864-09492ACB6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015" y="4348341"/>
            <a:ext cx="795581" cy="5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5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4977-FC54-2941-852C-49830B93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Attention mechanism – Formal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0D646-A57F-334F-96AD-45A0E3DF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Compute a probabilistic distribution at each decoding time step </a:t>
            </a:r>
            <a:r>
              <a:rPr lang="en-CA" i="1" dirty="0"/>
              <a:t>j</a:t>
            </a:r>
            <a:endParaRPr lang="en-CA" dirty="0"/>
          </a:p>
          <a:p>
            <a:endParaRPr lang="en-CA" i="1" dirty="0"/>
          </a:p>
          <a:p>
            <a:endParaRPr lang="en-CA" i="1" dirty="0"/>
          </a:p>
          <a:p>
            <a:endParaRPr lang="en-CA" i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where </a:t>
            </a:r>
            <a:r>
              <a:rPr lang="en-CA" i="1" dirty="0"/>
              <a:t>           </a:t>
            </a:r>
            <a:r>
              <a:rPr lang="en-CA" dirty="0"/>
              <a:t>           is the weight given to source output </a:t>
            </a:r>
            <a:r>
              <a:rPr lang="en-CA" i="1" dirty="0" err="1"/>
              <a:t>i</a:t>
            </a:r>
            <a:r>
              <a:rPr lang="en-CA" dirty="0"/>
              <a:t> and</a:t>
            </a:r>
          </a:p>
          <a:p>
            <a:pPr marL="0" indent="0">
              <a:buNone/>
            </a:pPr>
            <a:r>
              <a:rPr lang="en-CA" dirty="0"/>
              <a:t>        is a pre-normalized score</a:t>
            </a:r>
          </a:p>
          <a:p>
            <a:endParaRPr lang="en-CA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73EFA-C3E8-B045-90F9-5353F0506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495" y="2780976"/>
            <a:ext cx="3463687" cy="1085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55A401-056D-1440-BEE1-B34037559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0" t="22805"/>
          <a:stretch/>
        </p:blipFill>
        <p:spPr>
          <a:xfrm>
            <a:off x="960895" y="4852954"/>
            <a:ext cx="588934" cy="524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24BBA-1305-FD4A-A002-1B03070AA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232" y="4285423"/>
            <a:ext cx="1629367" cy="5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9ACAC-31A1-1C43-9408-C31899363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 methods to compute        :</a:t>
            </a:r>
          </a:p>
          <a:p>
            <a:pPr lvl="1"/>
            <a:r>
              <a:rPr lang="en-CA" sz="2800" b="1" dirty="0"/>
              <a:t>Multiplicative</a:t>
            </a:r>
            <a:r>
              <a:rPr lang="en-CA" sz="2800" dirty="0"/>
              <a:t> (Luong et al., 2015)</a:t>
            </a:r>
          </a:p>
          <a:p>
            <a:pPr lvl="1"/>
            <a:endParaRPr lang="en-CA" sz="2800" dirty="0"/>
          </a:p>
          <a:p>
            <a:pPr lvl="1"/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sz="2800" b="1" dirty="0"/>
              <a:t>Additive</a:t>
            </a:r>
            <a:r>
              <a:rPr lang="en-CA" sz="2800" dirty="0"/>
              <a:t> (</a:t>
            </a:r>
            <a:r>
              <a:rPr lang="en-CA" sz="2800" dirty="0" err="1"/>
              <a:t>Bahdanau</a:t>
            </a:r>
            <a:r>
              <a:rPr lang="en-CA" sz="2800" dirty="0"/>
              <a:t> et al., 2014)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108F7-2B24-3D43-8C21-7D4B1150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3502" cy="1325563"/>
          </a:xfrm>
        </p:spPr>
        <p:txBody>
          <a:bodyPr/>
          <a:lstStyle/>
          <a:p>
            <a:r>
              <a:rPr lang="en-CA" dirty="0"/>
              <a:t>Attention mechanism – Formal definition (cont.)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D9B2E-EDC2-E94E-89A8-11AADA1AC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40" t="22805"/>
          <a:stretch/>
        </p:blipFill>
        <p:spPr>
          <a:xfrm>
            <a:off x="4943960" y="1794629"/>
            <a:ext cx="588934" cy="524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DB52B-7E58-0D48-B11C-77933E332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847" y="2898180"/>
            <a:ext cx="3207316" cy="773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6B064-7B62-8143-9747-2ED8CE61D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837" y="4742479"/>
            <a:ext cx="5269664" cy="86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9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9ACAC-31A1-1C43-9408-C31899363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Take the sum of the source outputs                     weighted by        to get the context vector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Compute attention vector 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Finally, feed attention vector to the </a:t>
            </a:r>
            <a:r>
              <a:rPr lang="en-CA" dirty="0" err="1"/>
              <a:t>softmax</a:t>
            </a:r>
            <a:r>
              <a:rPr lang="en-CA" dirty="0"/>
              <a:t> layer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108F7-2B24-3D43-8C21-7D4B1150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3502" cy="1325563"/>
          </a:xfrm>
        </p:spPr>
        <p:txBody>
          <a:bodyPr/>
          <a:lstStyle/>
          <a:p>
            <a:r>
              <a:rPr lang="en-CA" dirty="0"/>
              <a:t>Attention mechanism – Formal definition (cont.)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18683-EDE8-5040-8292-6D2144C0B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454" y="1752680"/>
            <a:ext cx="1582736" cy="556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9DA73A-1CB1-3949-A696-91EE617793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25" r="69436"/>
          <a:stretch/>
        </p:blipFill>
        <p:spPr>
          <a:xfrm>
            <a:off x="9792883" y="1797495"/>
            <a:ext cx="545790" cy="511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A1737-2AA4-4347-A21C-75584232D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008" y="2634711"/>
            <a:ext cx="2710159" cy="1186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A5AAD-4090-CD41-B24E-9D38D36DA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990" y="4204777"/>
            <a:ext cx="5455339" cy="882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FE2BA-32B0-0A47-A853-1766AAC18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3098" y="5727698"/>
            <a:ext cx="4102148" cy="9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45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D910-70FB-504D-AEA4-7B947137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56" y="365125"/>
            <a:ext cx="4400227" cy="1742644"/>
          </a:xfrm>
        </p:spPr>
        <p:txBody>
          <a:bodyPr>
            <a:normAutofit/>
          </a:bodyPr>
          <a:lstStyle/>
          <a:p>
            <a:r>
              <a:rPr lang="en-CA" dirty="0"/>
              <a:t>Seq2seq model with attention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56A26-A163-734F-9F23-942B03371D06}"/>
              </a:ext>
            </a:extLst>
          </p:cNvPr>
          <p:cNvSpPr txBox="1"/>
          <p:nvPr/>
        </p:nvSpPr>
        <p:spPr>
          <a:xfrm>
            <a:off x="262330" y="6488668"/>
            <a:ext cx="331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Figure source: (</a:t>
            </a:r>
            <a:r>
              <a:rPr lang="en-CA" dirty="0" err="1"/>
              <a:t>Bahuleyan</a:t>
            </a:r>
            <a:r>
              <a:rPr lang="en-CA" dirty="0"/>
              <a:t>, 2018)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92D935-C4C7-644D-983D-E9B018174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65" y="0"/>
            <a:ext cx="7281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3559-ED0B-CC41-B36A-0A4F29DF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8003" cy="1325563"/>
          </a:xfrm>
        </p:spPr>
        <p:txBody>
          <a:bodyPr/>
          <a:lstStyle/>
          <a:p>
            <a:r>
              <a:rPr lang="en-CA" dirty="0"/>
              <a:t>Visualizing Attention in Machine Translation (1)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710D7-FCE1-0140-950C-14D7FAD98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80" y="1993576"/>
            <a:ext cx="6171726" cy="46164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0F288-66A8-4D4D-8330-75DAA7B3C4B2}"/>
              </a:ext>
            </a:extLst>
          </p:cNvPr>
          <p:cNvSpPr txBox="1"/>
          <p:nvPr/>
        </p:nvSpPr>
        <p:spPr>
          <a:xfrm>
            <a:off x="666427" y="6493792"/>
            <a:ext cx="108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https://aws.amazon.com/blogs/machine-learning/train-neural-machine-translation-models-with-sockeye/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6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CF45-5A02-4A4D-9C37-7E7C5CB8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Seq2seq (</a:t>
            </a:r>
            <a:r>
              <a:rPr lang="en-CA" dirty="0" err="1"/>
              <a:t>Sutskever</a:t>
            </a:r>
            <a:r>
              <a:rPr lang="en-CA" dirty="0"/>
              <a:t> et al., 2014)</a:t>
            </a:r>
            <a:endParaRPr lang="en-US" dirty="0"/>
          </a:p>
        </p:txBody>
      </p:sp>
      <p:pic>
        <p:nvPicPr>
          <p:cNvPr id="1025" name="Picture 1" descr="page21image376">
            <a:extLst>
              <a:ext uri="{FF2B5EF4-FFF2-40B4-BE49-F238E27FC236}">
                <a16:creationId xmlns:a16="http://schemas.microsoft.com/office/drawing/2014/main" id="{2573CDA3-D442-1042-B70D-A4F3DC96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37" y="1690688"/>
            <a:ext cx="8307092" cy="45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364722-1975-5545-8159-75D820F9C88D}"/>
              </a:ext>
            </a:extLst>
          </p:cNvPr>
          <p:cNvSpPr/>
          <p:nvPr/>
        </p:nvSpPr>
        <p:spPr>
          <a:xfrm>
            <a:off x="1487837" y="6360479"/>
            <a:ext cx="10445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CMR8"/>
              </a:rPr>
              <a:t>Source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  <a:latin typeface="CMR8"/>
              </a:rPr>
              <a:t>: </a:t>
            </a:r>
            <a:r>
              <a:rPr lang="en-CA" dirty="0">
                <a:solidFill>
                  <a:srgbClr val="0070C0"/>
                </a:solidFill>
                <a:latin typeface="CMTT8"/>
              </a:rPr>
              <a:t>http://</a:t>
            </a:r>
            <a:r>
              <a:rPr lang="en-CA" dirty="0" err="1">
                <a:solidFill>
                  <a:srgbClr val="0070C0"/>
                </a:solidFill>
                <a:latin typeface="CMTT8"/>
              </a:rPr>
              <a:t>www.wildml.com</a:t>
            </a:r>
            <a:r>
              <a:rPr lang="en-CA" dirty="0">
                <a:solidFill>
                  <a:srgbClr val="0070C0"/>
                </a:solidFill>
                <a:latin typeface="CMTT8"/>
              </a:rPr>
              <a:t>/2015/09/recurrent-neural-networks-tutorial-part-1-introduction-to-rnns</a:t>
            </a:r>
            <a:endParaRPr lang="en-CA" dirty="0">
              <a:solidFill>
                <a:srgbClr val="0070C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7225C2-FF7B-0045-9974-9977918D51DE}"/>
              </a:ext>
            </a:extLst>
          </p:cNvPr>
          <p:cNvGrpSpPr/>
          <p:nvPr/>
        </p:nvGrpSpPr>
        <p:grpSpPr>
          <a:xfrm>
            <a:off x="1701800" y="2413000"/>
            <a:ext cx="4931475" cy="3556000"/>
            <a:chOff x="1701800" y="2413000"/>
            <a:chExt cx="4931475" cy="3556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1986CB-8294-114F-A418-B9EDF83F6FF5}"/>
                </a:ext>
              </a:extLst>
            </p:cNvPr>
            <p:cNvSpPr/>
            <p:nvPr/>
          </p:nvSpPr>
          <p:spPr>
            <a:xfrm>
              <a:off x="1701800" y="2413000"/>
              <a:ext cx="4931475" cy="3556000"/>
            </a:xfrm>
            <a:prstGeom prst="rect">
              <a:avLst/>
            </a:prstGeom>
            <a:solidFill>
              <a:srgbClr val="FF0000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64E3C-7B0E-5F4A-807E-000C186B7EE0}"/>
                </a:ext>
              </a:extLst>
            </p:cNvPr>
            <p:cNvSpPr txBox="1"/>
            <p:nvPr/>
          </p:nvSpPr>
          <p:spPr>
            <a:xfrm>
              <a:off x="3200705" y="2455070"/>
              <a:ext cx="26702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dirty="0"/>
                <a:t>Encoder RNN</a:t>
              </a:r>
              <a:endParaRPr lang="en-US" sz="36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FC665B-4EEE-FA4D-AADD-75B42197EF78}"/>
              </a:ext>
            </a:extLst>
          </p:cNvPr>
          <p:cNvGrpSpPr/>
          <p:nvPr/>
        </p:nvGrpSpPr>
        <p:grpSpPr>
          <a:xfrm>
            <a:off x="6633275" y="1312070"/>
            <a:ext cx="3811291" cy="3322636"/>
            <a:chOff x="6633275" y="1312070"/>
            <a:chExt cx="3811291" cy="33226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9F7706-686C-994B-BDBB-8986681E58E2}"/>
                </a:ext>
              </a:extLst>
            </p:cNvPr>
            <p:cNvSpPr/>
            <p:nvPr/>
          </p:nvSpPr>
          <p:spPr>
            <a:xfrm>
              <a:off x="6633275" y="1312070"/>
              <a:ext cx="3811291" cy="332263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DCF869-6CC9-9948-8A11-CD270B31D528}"/>
                </a:ext>
              </a:extLst>
            </p:cNvPr>
            <p:cNvSpPr txBox="1"/>
            <p:nvPr/>
          </p:nvSpPr>
          <p:spPr>
            <a:xfrm>
              <a:off x="7442505" y="1312070"/>
              <a:ext cx="27151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dirty="0"/>
                <a:t>Decoder RNN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44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09F67-131A-3D4D-B910-BBD095FF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67" y="1218653"/>
            <a:ext cx="7238800" cy="5414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B43559-ED0B-CC41-B36A-0A4F29DF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18003" cy="1325563"/>
          </a:xfrm>
        </p:spPr>
        <p:txBody>
          <a:bodyPr/>
          <a:lstStyle/>
          <a:p>
            <a:r>
              <a:rPr lang="en-CA" dirty="0"/>
              <a:t>Visualizing Attention in Machine Translation (2)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23BF8-6349-E642-AA11-BD2029F5C582}"/>
              </a:ext>
            </a:extLst>
          </p:cNvPr>
          <p:cNvSpPr txBox="1"/>
          <p:nvPr/>
        </p:nvSpPr>
        <p:spPr>
          <a:xfrm>
            <a:off x="666427" y="6493792"/>
            <a:ext cx="10888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3"/>
              </a:rPr>
              <a:t>https://aws.amazon.com/blogs/machine-learning/train-neural-machine-translation-models-with-sockeye/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6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402D-2794-1B43-B2A2-EC9BFAC30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Variational Attention for Sequence-to-Sequence Models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D831F-ED60-3A4E-BEC3-E2947169A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/>
              <a:t>Hareesh</a:t>
            </a:r>
            <a:r>
              <a:rPr lang="en-CA" dirty="0"/>
              <a:t> </a:t>
            </a:r>
            <a:r>
              <a:rPr lang="en-CA" dirty="0" err="1"/>
              <a:t>Bahuleyan</a:t>
            </a:r>
            <a:r>
              <a:rPr lang="en-CA" dirty="0"/>
              <a:t>, Lili </a:t>
            </a:r>
            <a:r>
              <a:rPr lang="en-CA" dirty="0" err="1"/>
              <a:t>Mou</a:t>
            </a:r>
            <a:r>
              <a:rPr lang="en-CA" dirty="0"/>
              <a:t>, Olga </a:t>
            </a:r>
            <a:r>
              <a:rPr lang="en-CA" dirty="0" err="1"/>
              <a:t>Vechtomova</a:t>
            </a:r>
            <a:r>
              <a:rPr lang="en-CA" dirty="0"/>
              <a:t>, Pascal </a:t>
            </a:r>
            <a:r>
              <a:rPr lang="en-CA" dirty="0" err="1"/>
              <a:t>Poupart</a:t>
            </a:r>
            <a:endParaRPr lang="en-CA" dirty="0"/>
          </a:p>
          <a:p>
            <a:r>
              <a:rPr lang="en-CA" dirty="0"/>
              <a:t>In Proc. COLING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1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069B15-409F-BC4F-A93A-E4165E00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97" y="272135"/>
            <a:ext cx="690861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996AD-3F48-F34C-BE72-1F5867204577}"/>
              </a:ext>
            </a:extLst>
          </p:cNvPr>
          <p:cNvSpPr txBox="1"/>
          <p:nvPr/>
        </p:nvSpPr>
        <p:spPr>
          <a:xfrm>
            <a:off x="262330" y="6488668"/>
            <a:ext cx="331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Figure source: (</a:t>
            </a:r>
            <a:r>
              <a:rPr lang="en-CA" dirty="0" err="1"/>
              <a:t>Bahuleyan</a:t>
            </a:r>
            <a:r>
              <a:rPr lang="en-CA" dirty="0"/>
              <a:t>, 2018)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04540-8E16-7A44-949F-42BE10E3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51" y="3192651"/>
            <a:ext cx="4942668" cy="2984312"/>
          </a:xfrm>
        </p:spPr>
        <p:txBody>
          <a:bodyPr/>
          <a:lstStyle/>
          <a:p>
            <a:r>
              <a:rPr lang="en-CA" dirty="0"/>
              <a:t>The decoder LSTM has direct access to source via </a:t>
            </a:r>
            <a:r>
              <a:rPr lang="en-CA" i="1" dirty="0" err="1"/>
              <a:t>c</a:t>
            </a:r>
            <a:r>
              <a:rPr lang="en-CA" i="1" baseline="-25000" dirty="0" err="1"/>
              <a:t>j</a:t>
            </a:r>
            <a:endParaRPr lang="en-CA" i="1" baseline="-25000" dirty="0"/>
          </a:p>
          <a:p>
            <a:r>
              <a:rPr lang="en-CA" dirty="0"/>
              <a:t>This may cause the decoder to ignore </a:t>
            </a:r>
            <a:r>
              <a:rPr lang="en-CA" i="1" dirty="0"/>
              <a:t>z – </a:t>
            </a:r>
            <a:r>
              <a:rPr lang="en-CA" dirty="0"/>
              <a:t>bypassing phenomenon (</a:t>
            </a:r>
            <a:r>
              <a:rPr lang="en-CA" dirty="0" err="1"/>
              <a:t>Bahuleyan</a:t>
            </a:r>
            <a:r>
              <a:rPr lang="en-CA" dirty="0"/>
              <a:t> et al., 2018)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F039A-89B3-A74B-B784-1D66F12E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50" y="365125"/>
            <a:ext cx="5438615" cy="3029004"/>
          </a:xfrm>
        </p:spPr>
        <p:txBody>
          <a:bodyPr>
            <a:normAutofit/>
          </a:bodyPr>
          <a:lstStyle/>
          <a:p>
            <a:r>
              <a:rPr lang="en-CA" dirty="0"/>
              <a:t>Deterministic Attention in Variational  Encoder-Decoder (VED)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1B3A-B8DB-B84C-9F29-02C82489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Attention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2E9E8-CCC1-2146-A4A9-8FC060DE7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context vector </a:t>
            </a:r>
            <a:r>
              <a:rPr lang="en-CA" i="1" dirty="0" err="1"/>
              <a:t>c</a:t>
            </a:r>
            <a:r>
              <a:rPr lang="en-CA" i="1" baseline="-25000" dirty="0" err="1"/>
              <a:t>j</a:t>
            </a:r>
            <a:r>
              <a:rPr lang="en-CA" dirty="0"/>
              <a:t> is modelled as a Gaussian random variable</a:t>
            </a:r>
          </a:p>
          <a:p>
            <a:r>
              <a:rPr lang="en-CA" dirty="0"/>
              <a:t>ELBO for the standard VAE: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ELBO for VAE with variational attention:</a:t>
            </a:r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9ADAC-90DC-B94E-8BE3-1D88511A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92" y="4446380"/>
            <a:ext cx="10662361" cy="8504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542FA1D-596A-A145-BF70-C345D9C7B067}"/>
              </a:ext>
            </a:extLst>
          </p:cNvPr>
          <p:cNvGrpSpPr/>
          <p:nvPr/>
        </p:nvGrpSpPr>
        <p:grpSpPr>
          <a:xfrm>
            <a:off x="2402543" y="2965692"/>
            <a:ext cx="5991965" cy="600574"/>
            <a:chOff x="2005160" y="4420876"/>
            <a:chExt cx="5991965" cy="600574"/>
          </a:xfrm>
        </p:grpSpPr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350CCA94-F651-FC4C-A9B4-60FF71F59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66" t="81909" r="27973" b="2891"/>
            <a:stretch/>
          </p:blipFill>
          <p:spPr>
            <a:xfrm>
              <a:off x="3130658" y="4541003"/>
              <a:ext cx="4866467" cy="4184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1B9D92-3EC3-584F-8CCA-09B01684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5160" y="4420876"/>
              <a:ext cx="1295976" cy="600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71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DFC0-CE5D-0C4B-BF27-B111D4AAB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Variational Attention (continued)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1460AF-BBA0-8D4E-8C8F-88AA2678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/>
              <a:t>Given </a:t>
            </a:r>
            <a:r>
              <a:rPr lang="en-CA" i="1" dirty="0"/>
              <a:t>x</a:t>
            </a:r>
            <a:r>
              <a:rPr lang="en-CA" dirty="0"/>
              <a:t> we can assume conditional independence between z and </a:t>
            </a:r>
            <a:r>
              <a:rPr lang="en-CA" dirty="0" err="1"/>
              <a:t>c</a:t>
            </a:r>
            <a:r>
              <a:rPr lang="en-CA" baseline="-25000" dirty="0" err="1"/>
              <a:t>j</a:t>
            </a:r>
            <a:endParaRPr lang="en-CA" baseline="-25000" dirty="0"/>
          </a:p>
          <a:p>
            <a:r>
              <a:rPr lang="en-CA" dirty="0"/>
              <a:t>Hence, the posterior factorizes as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Assume separate priors for z and </a:t>
            </a:r>
            <a:r>
              <a:rPr lang="en-CA" dirty="0" err="1"/>
              <a:t>c</a:t>
            </a:r>
            <a:r>
              <a:rPr lang="en-CA" baseline="-25000" dirty="0" err="1"/>
              <a:t>j</a:t>
            </a:r>
            <a:endParaRPr lang="en-CA" baseline="-25000" dirty="0"/>
          </a:p>
          <a:p>
            <a:r>
              <a:rPr lang="en-CA" dirty="0"/>
              <a:t>Sampling is done separately and KL</a:t>
            </a:r>
            <a:r>
              <a:rPr lang="en-CA" baseline="-25000" dirty="0"/>
              <a:t> </a:t>
            </a:r>
            <a:r>
              <a:rPr lang="en-CA" dirty="0"/>
              <a:t>loss can be computed independently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7A865-70E5-044A-8BDC-B8E286A84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"/>
          <a:stretch/>
        </p:blipFill>
        <p:spPr>
          <a:xfrm>
            <a:off x="3487118" y="2955980"/>
            <a:ext cx="4581041" cy="5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41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390F1F-C79A-AD48-B4AB-8787EA6A4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328" y="0"/>
            <a:ext cx="73576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0920F-CB04-A840-A360-9CFCE9BC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93597" cy="1325563"/>
          </a:xfrm>
        </p:spPr>
        <p:txBody>
          <a:bodyPr>
            <a:normAutofit/>
          </a:bodyPr>
          <a:lstStyle/>
          <a:p>
            <a:r>
              <a:rPr lang="en-CA" dirty="0"/>
              <a:t>Seq2Seq VED with Variational Attention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E7FF7-6B90-CD46-A18F-910BE32B36C8}"/>
              </a:ext>
            </a:extLst>
          </p:cNvPr>
          <p:cNvSpPr txBox="1"/>
          <p:nvPr/>
        </p:nvSpPr>
        <p:spPr>
          <a:xfrm>
            <a:off x="262330" y="6488668"/>
            <a:ext cx="331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Figure source: (</a:t>
            </a:r>
            <a:r>
              <a:rPr lang="en-CA" dirty="0" err="1"/>
              <a:t>Bahuleyan</a:t>
            </a:r>
            <a:r>
              <a:rPr lang="en-CA" dirty="0"/>
              <a:t>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42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57E9-8989-2D42-AA87-0C6834B4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Seq2Seq VED with Variational Attention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C1AA-A623-0A45-A97D-455D89FB0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Loss function: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𝛌</a:t>
            </a:r>
            <a:r>
              <a:rPr lang="en-CA" baseline="-25000" dirty="0"/>
              <a:t>KL</a:t>
            </a:r>
            <a:r>
              <a:rPr lang="en-CA" dirty="0"/>
              <a:t> – coefficient for both KL terms</a:t>
            </a:r>
          </a:p>
          <a:p>
            <a:r>
              <a:rPr lang="en-CA" dirty="0"/>
              <a:t>𝛄</a:t>
            </a:r>
            <a:r>
              <a:rPr lang="en-CA" baseline="-25000" dirty="0"/>
              <a:t>𝑎</a:t>
            </a:r>
            <a:r>
              <a:rPr lang="en-CA" dirty="0"/>
              <a:t> – coefficient for the context vector’s KL term (kept constant)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8F307-AC46-8648-B1DB-EF1FD9BE6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94" y="2436813"/>
            <a:ext cx="9244237" cy="18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8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7A4F-F270-2E40-A169-0C4DED01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1027" cy="1325563"/>
          </a:xfrm>
        </p:spPr>
        <p:txBody>
          <a:bodyPr/>
          <a:lstStyle/>
          <a:p>
            <a:r>
              <a:rPr lang="en-CA" dirty="0"/>
              <a:t>Seq2Seq VED with Variational Attention – Prior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DF0C-007C-AF46-866F-2186CBB3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Sentence latent code z prior: p(z)=N(0,I) (same as in the VAE)</a:t>
            </a:r>
          </a:p>
          <a:p>
            <a:r>
              <a:rPr lang="en-CA" sz="3200" dirty="0"/>
              <a:t>Context vector </a:t>
            </a:r>
            <a:r>
              <a:rPr lang="en-CA" sz="3200" i="1" dirty="0" err="1"/>
              <a:t>c</a:t>
            </a:r>
            <a:r>
              <a:rPr lang="en-CA" sz="3200" i="1" baseline="-25000" dirty="0" err="1"/>
              <a:t>j</a:t>
            </a:r>
            <a:r>
              <a:rPr lang="en-CA" sz="3200" dirty="0"/>
              <a:t> prior:</a:t>
            </a:r>
          </a:p>
          <a:p>
            <a:pPr lvl="1"/>
            <a:r>
              <a:rPr lang="en-CA" sz="2800" dirty="0"/>
              <a:t>Option 1: </a:t>
            </a:r>
            <a:r>
              <a:rPr lang="en-CA" sz="2800" i="1" dirty="0"/>
              <a:t>p(</a:t>
            </a:r>
            <a:r>
              <a:rPr lang="en-CA" sz="2800" i="1" dirty="0" err="1"/>
              <a:t>c</a:t>
            </a:r>
            <a:r>
              <a:rPr lang="en-CA" sz="2800" i="1" baseline="-25000" dirty="0" err="1"/>
              <a:t>j</a:t>
            </a:r>
            <a:r>
              <a:rPr lang="en-CA" sz="2800" i="1" dirty="0"/>
              <a:t>) = N(0,I)</a:t>
            </a:r>
          </a:p>
          <a:p>
            <a:pPr lvl="1"/>
            <a:r>
              <a:rPr lang="en-CA" sz="2800" dirty="0"/>
              <a:t>Option 2:</a:t>
            </a:r>
          </a:p>
          <a:p>
            <a:pPr marL="457200" lvl="1" indent="0">
              <a:buNone/>
            </a:pPr>
            <a:r>
              <a:rPr lang="en-CA" dirty="0"/>
              <a:t>	where           is the mean of the source hidden states</a:t>
            </a:r>
            <a:endParaRPr lang="en-CA" sz="2800" dirty="0"/>
          </a:p>
          <a:p>
            <a:pPr marL="457200" lvl="1" indent="0">
              <a:buNone/>
            </a:pPr>
            <a:r>
              <a:rPr lang="en-CA" sz="2800" dirty="0"/>
              <a:t>	</a:t>
            </a:r>
            <a:r>
              <a:rPr lang="en-CA" dirty="0"/>
              <a:t>and</a:t>
            </a:r>
            <a:endParaRPr lang="en-CA" sz="2800" dirty="0"/>
          </a:p>
          <a:p>
            <a:pPr lvl="1"/>
            <a:endParaRPr lang="en-CA" sz="2800" dirty="0"/>
          </a:p>
          <a:p>
            <a:pPr lvl="1"/>
            <a:endParaRPr lang="en-CA" sz="2800" dirty="0"/>
          </a:p>
          <a:p>
            <a:pPr marL="457200" lvl="1" indent="0">
              <a:buNone/>
            </a:pP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2BB56-E34B-9843-9A7A-955AAF16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127" y="3319369"/>
            <a:ext cx="2880731" cy="433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92CD4C-6643-024B-9693-D4B4572E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12" y="4466621"/>
            <a:ext cx="2710159" cy="1186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D76773-E4A0-EB45-98C8-3D3A2E3D9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768" y="5720787"/>
            <a:ext cx="2548303" cy="56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70D6B2-452A-2F4B-B110-FF2832DB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44" t="2930" r="16692" b="617"/>
          <a:stretch/>
        </p:blipFill>
        <p:spPr>
          <a:xfrm>
            <a:off x="2789695" y="3834317"/>
            <a:ext cx="558039" cy="3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29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7A4F-F270-2E40-A169-0C4DED01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1027" cy="1325563"/>
          </a:xfrm>
        </p:spPr>
        <p:txBody>
          <a:bodyPr/>
          <a:lstStyle/>
          <a:p>
            <a:r>
              <a:rPr lang="en-CA" dirty="0"/>
              <a:t>Seq2Seq VED with Variational Attention –Posterior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DF0C-007C-AF46-866F-2186CBB37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4144"/>
          </a:xfrm>
        </p:spPr>
        <p:txBody>
          <a:bodyPr>
            <a:normAutofit/>
          </a:bodyPr>
          <a:lstStyle/>
          <a:p>
            <a:r>
              <a:rPr lang="en-CA" sz="3200" dirty="0"/>
              <a:t>Both posterior distributions q(</a:t>
            </a:r>
            <a:r>
              <a:rPr lang="en-CA" sz="3200" dirty="0" err="1"/>
              <a:t>z|x</a:t>
            </a:r>
            <a:r>
              <a:rPr lang="en-CA" sz="3200" dirty="0"/>
              <a:t>) and q(</a:t>
            </a:r>
            <a:r>
              <a:rPr lang="en-CA" sz="3200" dirty="0" err="1"/>
              <a:t>c</a:t>
            </a:r>
            <a:r>
              <a:rPr lang="en-CA" sz="3200" baseline="-25000" dirty="0" err="1"/>
              <a:t>j</a:t>
            </a:r>
            <a:r>
              <a:rPr lang="en-CA" sz="3200" dirty="0" err="1"/>
              <a:t>|x</a:t>
            </a:r>
            <a:r>
              <a:rPr lang="en-CA" sz="3200" dirty="0"/>
              <a:t>) are parameterized by the encoder LSTM</a:t>
            </a:r>
          </a:p>
          <a:p>
            <a:r>
              <a:rPr lang="en-CA" sz="3200" dirty="0"/>
              <a:t>For the sentence latent space (same as VAE):</a:t>
            </a:r>
          </a:p>
          <a:p>
            <a:endParaRPr lang="en-CA" sz="3200" dirty="0"/>
          </a:p>
          <a:p>
            <a:r>
              <a:rPr lang="en-CA" sz="3200" dirty="0"/>
              <a:t>For the context vector </a:t>
            </a:r>
            <a:r>
              <a:rPr lang="en-CA" sz="3200" i="1" dirty="0" err="1"/>
              <a:t>c</a:t>
            </a:r>
            <a:r>
              <a:rPr lang="en-CA" sz="3200" i="1" baseline="-25000" dirty="0" err="1"/>
              <a:t>j</a:t>
            </a:r>
            <a:r>
              <a:rPr lang="en-CA" sz="3200" dirty="0"/>
              <a:t> at time step </a:t>
            </a:r>
            <a:r>
              <a:rPr lang="en-CA" sz="3200" i="1" dirty="0"/>
              <a:t>j</a:t>
            </a:r>
            <a:r>
              <a:rPr lang="en-CA" sz="3200" dirty="0"/>
              <a:t>:</a:t>
            </a:r>
          </a:p>
          <a:p>
            <a:pPr marL="0" indent="0">
              <a:buNone/>
            </a:pPr>
            <a:endParaRPr lang="en-CA" sz="3200" dirty="0"/>
          </a:p>
          <a:p>
            <a:endParaRPr lang="en-CA" sz="2800" dirty="0"/>
          </a:p>
          <a:p>
            <a:pPr marL="457200" lvl="1" indent="0">
              <a:buNone/>
            </a:pPr>
            <a:r>
              <a:rPr lang="en-CA" sz="2800" dirty="0"/>
              <a:t>Where                   , and         is computed using feed-forward neural network</a:t>
            </a:r>
          </a:p>
          <a:p>
            <a:pPr lvl="1"/>
            <a:endParaRPr lang="en-CA" sz="2800" dirty="0"/>
          </a:p>
          <a:p>
            <a:pPr marL="457200" lvl="1" indent="0">
              <a:buNone/>
            </a:pPr>
            <a:endParaRPr lang="en-CA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62AF7-A5BD-584F-8E04-58E205BE6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8" r="2549" b="10942"/>
          <a:stretch/>
        </p:blipFill>
        <p:spPr>
          <a:xfrm>
            <a:off x="4345285" y="3427581"/>
            <a:ext cx="2836191" cy="4287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F4C37-FE18-5D4C-99A7-69C0C9B305E9}"/>
              </a:ext>
            </a:extLst>
          </p:cNvPr>
          <p:cNvGrpSpPr/>
          <p:nvPr/>
        </p:nvGrpSpPr>
        <p:grpSpPr>
          <a:xfrm>
            <a:off x="4014815" y="4485954"/>
            <a:ext cx="3497129" cy="530706"/>
            <a:chOff x="3570098" y="4723219"/>
            <a:chExt cx="2679700" cy="406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0B282A-91B8-5E4D-BE20-F4F538D1B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0098" y="4735919"/>
              <a:ext cx="1104900" cy="3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8B86F8-40D5-C042-8D5E-42C4CD043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9798" y="4723219"/>
              <a:ext cx="1270000" cy="406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07F530-CA64-6F48-BA53-6EDBF6F1E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4998" y="4755325"/>
              <a:ext cx="304800" cy="3556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885871-4AFC-594A-862D-C9FB0B88D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5743" y="5544607"/>
            <a:ext cx="1506564" cy="40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CA326F-C6A0-7142-B72D-44F36F4949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029"/>
          <a:stretch/>
        </p:blipFill>
        <p:spPr>
          <a:xfrm>
            <a:off x="4614311" y="5544607"/>
            <a:ext cx="592742" cy="5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4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1D9C-98F5-7949-A3A4-4DDDB826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A147-71DA-EB46-BAC8-7DF94DDAF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Tasks and datasets</a:t>
            </a:r>
          </a:p>
          <a:p>
            <a:pPr lvl="1"/>
            <a:r>
              <a:rPr lang="en-CA" dirty="0"/>
              <a:t>Question generation (</a:t>
            </a:r>
            <a:r>
              <a:rPr lang="en-CA" dirty="0" err="1"/>
              <a:t>SQuAD</a:t>
            </a:r>
            <a:r>
              <a:rPr lang="en-CA" dirty="0"/>
              <a:t> dataset) ~100K QA pairs</a:t>
            </a:r>
          </a:p>
          <a:p>
            <a:pPr lvl="1"/>
            <a:r>
              <a:rPr lang="en-CA" dirty="0"/>
              <a:t>Dialogue (Cornell Movie dialogs corpus) &gt;200K conversational exchanges</a:t>
            </a:r>
          </a:p>
          <a:p>
            <a:r>
              <a:rPr lang="en-CA" dirty="0"/>
              <a:t>Evaluation measures:</a:t>
            </a:r>
          </a:p>
          <a:p>
            <a:pPr lvl="1"/>
            <a:r>
              <a:rPr lang="en-CA" dirty="0"/>
              <a:t>BLEU scores</a:t>
            </a:r>
          </a:p>
          <a:p>
            <a:pPr lvl="1"/>
            <a:r>
              <a:rPr lang="en-CA" dirty="0"/>
              <a:t>Entropy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Distinct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10949-DE7A-A448-BDC6-6BC172B1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60" y="4177931"/>
            <a:ext cx="3345159" cy="823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5BA99E-5518-6A4A-AB7F-2354CE79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167" y="5330373"/>
            <a:ext cx="5190814" cy="15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6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0619C-71BA-5A41-9D2C-222F905B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Seq2seq overview and 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05039-A86E-8741-8BB0-EE60A8DB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Encoder-decoder</a:t>
            </a:r>
          </a:p>
          <a:p>
            <a:r>
              <a:rPr lang="en-CA" dirty="0"/>
              <a:t>Two RNNs (typically LSTMs or GRUs)</a:t>
            </a:r>
          </a:p>
          <a:p>
            <a:r>
              <a:rPr lang="en-CA" dirty="0"/>
              <a:t>Can be deterministic or variational</a:t>
            </a:r>
          </a:p>
          <a:p>
            <a:r>
              <a:rPr lang="en-CA" dirty="0"/>
              <a:t>Applications:</a:t>
            </a:r>
          </a:p>
          <a:p>
            <a:pPr lvl="1"/>
            <a:r>
              <a:rPr lang="en-CA" dirty="0"/>
              <a:t>Machine translation</a:t>
            </a:r>
          </a:p>
          <a:p>
            <a:pPr lvl="1"/>
            <a:r>
              <a:rPr lang="en-CA" dirty="0"/>
              <a:t>Question answering</a:t>
            </a:r>
          </a:p>
          <a:p>
            <a:pPr lvl="1"/>
            <a:r>
              <a:rPr lang="en-CA" dirty="0"/>
              <a:t>Dialogue models (conversational agents)</a:t>
            </a:r>
          </a:p>
          <a:p>
            <a:pPr lvl="1"/>
            <a:r>
              <a:rPr lang="en-CA" dirty="0"/>
              <a:t>Summarization</a:t>
            </a:r>
          </a:p>
          <a:p>
            <a:pPr lvl="1"/>
            <a:r>
              <a:rPr lang="en-CA" dirty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32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8FAA-2BE8-764B-B257-A6B81443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 on the question generation task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BF61-B4EF-4B47-9F17-EB7E703AC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96DC5-DEB1-BB46-A777-E0945B6F9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10392833" cy="3651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AC7F47-75E4-C747-8F74-90F95B702D6E}"/>
              </a:ext>
            </a:extLst>
          </p:cNvPr>
          <p:cNvSpPr txBox="1"/>
          <p:nvPr/>
        </p:nvSpPr>
        <p:spPr>
          <a:xfrm>
            <a:off x="3120520" y="6555783"/>
            <a:ext cx="622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 err="1"/>
              <a:t>Bahuleyan</a:t>
            </a:r>
            <a:r>
              <a:rPr lang="en-CA" dirty="0"/>
              <a:t> et al (2018) </a:t>
            </a:r>
            <a:r>
              <a:rPr lang="en-CA" dirty="0">
                <a:hlinkClick r:id="rId4"/>
              </a:rPr>
              <a:t>https://arxiv.org/abs/1712.08207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0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E8C5-6EFB-9A4F-847E-064D5D15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Results on the conversational (dialogue) system experiment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7B0F1-F9C1-5A44-8458-64A0A5A3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82" y="2129000"/>
            <a:ext cx="11734436" cy="25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57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E90B-97D2-664D-94D1-7085542C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365125"/>
            <a:ext cx="2830211" cy="3639316"/>
          </a:xfrm>
        </p:spPr>
        <p:txBody>
          <a:bodyPr anchor="t">
            <a:normAutofit/>
          </a:bodyPr>
          <a:lstStyle/>
          <a:p>
            <a:r>
              <a:rPr lang="en-CA" sz="3600" dirty="0"/>
              <a:t>Examples from the question generation task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26EB1-F768-CA47-AC1E-232A6FD2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163" y="-117328"/>
            <a:ext cx="9156837" cy="6470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906F5-8877-D44A-A746-661B6EE33CED}"/>
              </a:ext>
            </a:extLst>
          </p:cNvPr>
          <p:cNvSpPr txBox="1"/>
          <p:nvPr/>
        </p:nvSpPr>
        <p:spPr>
          <a:xfrm>
            <a:off x="4287170" y="6555783"/>
            <a:ext cx="622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</a:t>
            </a:r>
            <a:r>
              <a:rPr lang="en-CA" dirty="0" err="1"/>
              <a:t>Bahuleyan</a:t>
            </a:r>
            <a:r>
              <a:rPr lang="en-CA" dirty="0"/>
              <a:t> et al (2018) </a:t>
            </a:r>
            <a:r>
              <a:rPr lang="en-CA" dirty="0">
                <a:hlinkClick r:id="rId3"/>
              </a:rPr>
              <a:t>https://arxiv.org/abs/1712.08207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5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AAA3-20FE-364D-B84C-3D202314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LSTM cell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1C9E5B9-DA11-FE48-AE06-67A1CC7324BD}"/>
              </a:ext>
            </a:extLst>
          </p:cNvPr>
          <p:cNvSpPr/>
          <p:nvPr/>
        </p:nvSpPr>
        <p:spPr>
          <a:xfrm>
            <a:off x="492594" y="1690688"/>
            <a:ext cx="11699406" cy="439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643"/>
          </a:p>
        </p:txBody>
      </p:sp>
    </p:spTree>
    <p:extLst>
      <p:ext uri="{BB962C8B-B14F-4D97-AF65-F5344CB8AC3E}">
        <p14:creationId xmlns:p14="http://schemas.microsoft.com/office/powerpoint/2010/main" val="13219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3D00-ACC5-384A-8FFE-7F635929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Seq2Seq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6EE4-2CE7-AE49-B11B-66DA61312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Source sequence x= (x</a:t>
            </a:r>
            <a:r>
              <a:rPr lang="en-CA" baseline="-25000" dirty="0"/>
              <a:t>1</a:t>
            </a:r>
            <a:r>
              <a:rPr lang="en-CA" dirty="0"/>
              <a:t>, x</a:t>
            </a:r>
            <a:r>
              <a:rPr lang="en-CA" baseline="-25000" dirty="0"/>
              <a:t>2</a:t>
            </a:r>
            <a:r>
              <a:rPr lang="en-CA" dirty="0"/>
              <a:t>,..., </a:t>
            </a:r>
            <a:r>
              <a:rPr lang="en-CA" dirty="0" err="1"/>
              <a:t>x</a:t>
            </a:r>
            <a:r>
              <a:rPr lang="en-CA" baseline="-25000" dirty="0" err="1"/>
              <a:t>|x</a:t>
            </a:r>
            <a:r>
              <a:rPr lang="en-CA" baseline="-25000" dirty="0"/>
              <a:t>|</a:t>
            </a:r>
            <a:r>
              <a:rPr lang="en-CA" dirty="0"/>
              <a:t>) represented as word embedding vectors</a:t>
            </a:r>
          </a:p>
          <a:p>
            <a:r>
              <a:rPr lang="en-CA" dirty="0"/>
              <a:t>Target sequence y= (y</a:t>
            </a:r>
            <a:r>
              <a:rPr lang="en-CA" baseline="-25000" dirty="0"/>
              <a:t>1</a:t>
            </a:r>
            <a:r>
              <a:rPr lang="en-CA" dirty="0"/>
              <a:t>, y</a:t>
            </a:r>
            <a:r>
              <a:rPr lang="en-CA" baseline="-25000" dirty="0"/>
              <a:t>2</a:t>
            </a:r>
            <a:r>
              <a:rPr lang="en-CA" dirty="0"/>
              <a:t>,..., </a:t>
            </a:r>
            <a:r>
              <a:rPr lang="en-CA" dirty="0" err="1"/>
              <a:t>y</a:t>
            </a:r>
            <a:r>
              <a:rPr lang="en-CA" baseline="-25000" dirty="0" err="1"/>
              <a:t>|y</a:t>
            </a:r>
            <a:r>
              <a:rPr lang="en-CA" baseline="-25000" dirty="0"/>
              <a:t>|</a:t>
            </a:r>
            <a:r>
              <a:rPr lang="en-CA" dirty="0"/>
              <a:t>)</a:t>
            </a:r>
          </a:p>
          <a:p>
            <a:r>
              <a:rPr lang="en-CA" dirty="0"/>
              <a:t>At the end of the encoding process, we have the final hidden and cell states</a:t>
            </a:r>
          </a:p>
          <a:p>
            <a:r>
              <a:rPr lang="en-CA" dirty="0"/>
              <a:t>Hidden state initialization:</a:t>
            </a:r>
          </a:p>
          <a:p>
            <a:pPr lvl="1"/>
            <a:r>
              <a:rPr lang="en-CA" dirty="0"/>
              <a:t>Set the initial states of the decoder                                to 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1F1F4-FBEF-6646-836D-A11EB77FE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4" r="2307" b="7839"/>
          <a:stretch/>
        </p:blipFill>
        <p:spPr>
          <a:xfrm>
            <a:off x="2167179" y="3613837"/>
            <a:ext cx="1968285" cy="433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6FF1B-388D-004D-A479-E1D3E386A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76"/>
          <a:stretch/>
        </p:blipFill>
        <p:spPr>
          <a:xfrm>
            <a:off x="6014848" y="4479010"/>
            <a:ext cx="1965918" cy="57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D11FC0-C66A-E24D-B62D-8618B5A02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4" r="2307" b="7839"/>
          <a:stretch/>
        </p:blipFill>
        <p:spPr>
          <a:xfrm>
            <a:off x="8487904" y="4548753"/>
            <a:ext cx="1968285" cy="4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176D-DD36-C543-B991-1E7E7A75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Seq2seq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96513-1BE7-664B-8BB6-F3A8F7236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At each step of the decoder, compute</a:t>
            </a:r>
          </a:p>
          <a:p>
            <a:endParaRPr lang="en-CA" dirty="0"/>
          </a:p>
          <a:p>
            <a:endParaRPr lang="en-CA" dirty="0"/>
          </a:p>
          <a:p>
            <a:r>
              <a:rPr lang="en-CA" i="1" dirty="0"/>
              <a:t>y</a:t>
            </a:r>
            <a:r>
              <a:rPr lang="en-CA" i="1" baseline="-25000" dirty="0"/>
              <a:t>j-1</a:t>
            </a:r>
            <a:r>
              <a:rPr lang="en-CA" i="1" dirty="0"/>
              <a:t> </a:t>
            </a:r>
            <a:r>
              <a:rPr lang="en-CA" dirty="0"/>
              <a:t>– ground truth previous word during training (“teacher forcing”), and previously predicted word at inference time.</a:t>
            </a:r>
          </a:p>
          <a:p>
            <a:r>
              <a:rPr lang="el-GR" dirty="0"/>
              <a:t>θ</a:t>
            </a:r>
            <a:r>
              <a:rPr lang="en-CA" dirty="0"/>
              <a:t> – parameters (weights) of the network</a:t>
            </a:r>
          </a:p>
          <a:p>
            <a:endParaRPr lang="el-GR" dirty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7C60C-1B80-0145-85F4-BC6D3116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248" y="1810127"/>
            <a:ext cx="781117" cy="488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3DB7D-C357-2F48-A0C7-2DE75598D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798" y="2433262"/>
            <a:ext cx="4313992" cy="103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9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50C3-4C92-2144-9338-95FBB8DA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Seq2seq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8FDA-312B-F542-ADEB-5B99144C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Predicted word at time step </a:t>
            </a:r>
            <a:r>
              <a:rPr lang="en-CA" i="1" dirty="0"/>
              <a:t>j</a:t>
            </a:r>
            <a:r>
              <a:rPr lang="en-CA" dirty="0"/>
              <a:t> is given by a </a:t>
            </a:r>
            <a:r>
              <a:rPr lang="en-CA" dirty="0" err="1"/>
              <a:t>softmax</a:t>
            </a:r>
            <a:r>
              <a:rPr lang="en-CA" dirty="0"/>
              <a:t> layer: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i="1" dirty="0" err="1"/>
              <a:t>W</a:t>
            </a:r>
            <a:r>
              <a:rPr lang="en-CA" i="1" baseline="-25000" dirty="0" err="1"/>
              <a:t>out</a:t>
            </a:r>
            <a:r>
              <a:rPr lang="en-CA" dirty="0"/>
              <a:t> is a weight matrix</a:t>
            </a:r>
          </a:p>
          <a:p>
            <a:r>
              <a:rPr lang="en-CA" dirty="0" err="1"/>
              <a:t>Softmax</a:t>
            </a:r>
            <a:r>
              <a:rPr lang="en-CA" dirty="0"/>
              <a:t> function:</a:t>
            </a:r>
          </a:p>
          <a:p>
            <a:endParaRPr lang="en-CA" dirty="0"/>
          </a:p>
          <a:p>
            <a:endParaRPr lang="en-CA" dirty="0"/>
          </a:p>
          <a:p>
            <a:r>
              <a:rPr lang="en-CA" i="1" dirty="0" err="1"/>
              <a:t>y</a:t>
            </a:r>
            <a:r>
              <a:rPr lang="en-CA" i="1" baseline="-25000" dirty="0" err="1"/>
              <a:t>jk</a:t>
            </a:r>
            <a:r>
              <a:rPr lang="en-CA" dirty="0"/>
              <a:t> is the value of the </a:t>
            </a:r>
            <a:r>
              <a:rPr lang="en-CA" i="1" dirty="0"/>
              <a:t>k</a:t>
            </a:r>
            <a:r>
              <a:rPr lang="en-CA" i="1" baseline="-25000" dirty="0"/>
              <a:t>th</a:t>
            </a:r>
            <a:r>
              <a:rPr lang="en-CA" dirty="0"/>
              <a:t> dimension of the output vector at time step </a:t>
            </a:r>
            <a:r>
              <a:rPr lang="en-CA" i="1" dirty="0"/>
              <a:t>j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40AC2-0147-384E-874F-BCC7A9A81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163" y="4489220"/>
            <a:ext cx="4240825" cy="1124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6A1B9-2C3E-044D-84A9-DBBBDD258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163" y="2657246"/>
            <a:ext cx="4134792" cy="1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0334-9D23-E247-8160-B7D3E7D7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Softmax</a:t>
            </a:r>
            <a:r>
              <a:rPr lang="en-CA" dirty="0"/>
              <a:t>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188F-80D0-154C-B850-757DC2520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ECF84-8482-FD42-9632-A609A7BF1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715" y="2482419"/>
            <a:ext cx="5943600" cy="245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EB6F6-83C3-9641-BDC3-7D40AB8DD36E}"/>
              </a:ext>
            </a:extLst>
          </p:cNvPr>
          <p:cNvSpPr txBox="1"/>
          <p:nvPr/>
        </p:nvSpPr>
        <p:spPr>
          <a:xfrm>
            <a:off x="4169044" y="6419393"/>
            <a:ext cx="263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(</a:t>
            </a:r>
            <a:r>
              <a:rPr lang="en-CA" dirty="0" err="1"/>
              <a:t>Bahuleyan</a:t>
            </a:r>
            <a:r>
              <a:rPr lang="en-CA" dirty="0"/>
              <a:t>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5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DE00-8CB1-E143-9ED6-8EB42D17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Seq2seq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FD14-F9D2-1243-A27B-9D904D3AA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B2EA06-A57B-C140-B0DB-110CA3341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1" y="1825625"/>
            <a:ext cx="9915640" cy="4280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F8BE2-77C9-E84B-9CE4-B451C92A15D6}"/>
              </a:ext>
            </a:extLst>
          </p:cNvPr>
          <p:cNvSpPr txBox="1"/>
          <p:nvPr/>
        </p:nvSpPr>
        <p:spPr>
          <a:xfrm>
            <a:off x="4169044" y="6419393"/>
            <a:ext cx="263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Source: (</a:t>
            </a:r>
            <a:r>
              <a:rPr lang="en-CA" dirty="0" err="1"/>
              <a:t>Bahuleyan</a:t>
            </a:r>
            <a:r>
              <a:rPr lang="en-CA" dirty="0"/>
              <a:t>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2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4582</TotalTime>
  <Words>1098</Words>
  <Application>Microsoft Macintosh PowerPoint</Application>
  <PresentationFormat>Widescreen</PresentationFormat>
  <Paragraphs>173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CMR8</vt:lpstr>
      <vt:lpstr>CMTT8</vt:lpstr>
      <vt:lpstr>Helvetica Neue</vt:lpstr>
      <vt:lpstr>Office Theme</vt:lpstr>
      <vt:lpstr>PowerPoint Presentation</vt:lpstr>
      <vt:lpstr>Seq2seq (Sutskever et al., 2014)</vt:lpstr>
      <vt:lpstr>Seq2seq overview and applications</vt:lpstr>
      <vt:lpstr>LSTM cell</vt:lpstr>
      <vt:lpstr>Seq2Seq</vt:lpstr>
      <vt:lpstr>Seq2seq (cont.)</vt:lpstr>
      <vt:lpstr>Seq2seq (cont.)</vt:lpstr>
      <vt:lpstr>Softmax example</vt:lpstr>
      <vt:lpstr>Seq2seq model</vt:lpstr>
      <vt:lpstr>Selecting the word at each time step of the decoder</vt:lpstr>
      <vt:lpstr>Beam search</vt:lpstr>
      <vt:lpstr>Beam search (cont.)</vt:lpstr>
      <vt:lpstr>Seq2seq resources</vt:lpstr>
      <vt:lpstr>Attention mechanism in RNN encoder-decoder networks – Intuitions</vt:lpstr>
      <vt:lpstr>Attention mechanism – Formal definition</vt:lpstr>
      <vt:lpstr>Attention mechanism – Formal definition (cont.)</vt:lpstr>
      <vt:lpstr>Attention mechanism – Formal definition (cont.)</vt:lpstr>
      <vt:lpstr>Seq2seq model with attention</vt:lpstr>
      <vt:lpstr>Visualizing Attention in Machine Translation (1)</vt:lpstr>
      <vt:lpstr>Visualizing Attention in Machine Translation (2)</vt:lpstr>
      <vt:lpstr>Variational Attention for Sequence-to-Sequence Models</vt:lpstr>
      <vt:lpstr>Deterministic Attention in Variational  Encoder-Decoder (VED)</vt:lpstr>
      <vt:lpstr>Variational Attention</vt:lpstr>
      <vt:lpstr>Variational Attention (continued)</vt:lpstr>
      <vt:lpstr>Seq2Seq VED with Variational Attention</vt:lpstr>
      <vt:lpstr>Seq2Seq VED with Variational Attention</vt:lpstr>
      <vt:lpstr>Seq2Seq VED with Variational Attention – Prior </vt:lpstr>
      <vt:lpstr>Seq2Seq VED with Variational Attention –Posterior </vt:lpstr>
      <vt:lpstr>Evaluation</vt:lpstr>
      <vt:lpstr>Results on the question generation task</vt:lpstr>
      <vt:lpstr>Results on the conversational (dialogue) system experiment</vt:lpstr>
      <vt:lpstr>Examples from the question generation task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2018-07-06T17:58:12Z</dcterms:created>
  <dcterms:modified xsi:type="dcterms:W3CDTF">2018-07-12T20:27:52Z</dcterms:modified>
</cp:coreProperties>
</file>