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57" r:id="rId3"/>
    <p:sldId id="261" r:id="rId4"/>
    <p:sldId id="260" r:id="rId5"/>
    <p:sldId id="262" r:id="rId6"/>
    <p:sldId id="263" r:id="rId7"/>
    <p:sldId id="264" r:id="rId8"/>
    <p:sldId id="269" r:id="rId9"/>
    <p:sldId id="266" r:id="rId10"/>
    <p:sldId id="268" r:id="rId11"/>
    <p:sldId id="259" r:id="rId12"/>
    <p:sldId id="270" r:id="rId13"/>
    <p:sldId id="271" r:id="rId14"/>
    <p:sldId id="272" r:id="rId15"/>
    <p:sldId id="273" r:id="rId16"/>
    <p:sldId id="274" r:id="rId17"/>
    <p:sldId id="279" r:id="rId18"/>
    <p:sldId id="275" r:id="rId19"/>
    <p:sldId id="276" r:id="rId20"/>
    <p:sldId id="277" r:id="rId21"/>
    <p:sldId id="278" r:id="rId22"/>
    <p:sldId id="280" r:id="rId23"/>
    <p:sldId id="281" r:id="rId24"/>
    <p:sldId id="293" r:id="rId25"/>
    <p:sldId id="294" r:id="rId26"/>
    <p:sldId id="296" r:id="rId27"/>
    <p:sldId id="295" r:id="rId28"/>
    <p:sldId id="283" r:id="rId29"/>
    <p:sldId id="282" r:id="rId30"/>
    <p:sldId id="297" r:id="rId31"/>
    <p:sldId id="285" r:id="rId32"/>
    <p:sldId id="284" r:id="rId33"/>
    <p:sldId id="286" r:id="rId34"/>
    <p:sldId id="287" r:id="rId35"/>
    <p:sldId id="288" r:id="rId36"/>
    <p:sldId id="289" r:id="rId37"/>
    <p:sldId id="290" r:id="rId38"/>
    <p:sldId id="291" r:id="rId39"/>
    <p:sldId id="29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47"/>
    <p:restoredTop sz="89155"/>
  </p:normalViewPr>
  <p:slideViewPr>
    <p:cSldViewPr snapToGrid="0" snapToObjects="1">
      <p:cViewPr>
        <p:scale>
          <a:sx n="79" d="100"/>
          <a:sy n="79" d="100"/>
        </p:scale>
        <p:origin x="84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9FE0A-64AC-0748-8ABB-2FE1F91479D9}" type="datetimeFigureOut">
              <a:rPr lang="en-US" smtClean="0"/>
              <a:t>6/27/18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19F3F-370C-714D-ACD7-C8DBB5139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45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training-time variational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autoencoder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implemented as a feed-forward neural network, where </a:t>
            </a: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C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C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Gaussian. Left is without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the“reparameterization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trick”, and right is with it. Red shows sampling operations that are non-differentiable. Blue shows loss layers. The feedforward behavior of these networks is identical, but backpropagation can be applied only to the right network.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19F3F-370C-714D-ACD7-C8DBB51397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8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latent variable model (a probability distribution over two sets of variables).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19F3F-370C-714D-ACD7-C8DBB51397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3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latent variable model (a probability distribution over two sets of variables).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19F3F-370C-714D-ACD7-C8DBB51397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70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Find an approximate distribution from a family of distributions, which is similar to the posterior we wish to estimate.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19F3F-370C-714D-ACD7-C8DBB51397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38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 evidence is constant with respect to q(Z)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19F3F-370C-714D-ACD7-C8DBB51397E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86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objective of minimizing KL divergence is equivalent to maximizing the variational lower bound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19F3F-370C-714D-ACD7-C8DBB51397E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50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Compare with Eq.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19F3F-370C-714D-ACD7-C8DBB51397E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95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Reconstruction loss: expected negative log likelihood of the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19F3F-370C-714D-ACD7-C8DBB51397E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7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FA2C-06B1-E44E-BF6B-4138793F1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8081D-8551-3B48-9951-8FB85AFCC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06919-82C7-C84A-9ECB-7907061F4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E005-B5B7-8A46-A255-A73211D4964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4F9A0-AB16-4D44-874E-9F45BD0E9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AAE6E-B047-8148-BF8C-F6460EA8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18AD-C764-7B4D-A7AC-AAC13AC2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1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D5C2-5C22-2047-B5F8-446AEC2F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61B0D-2474-F340-8CB1-76BBCCB6F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B1264-D312-7C48-A5F0-EC6E64E9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E005-B5B7-8A46-A255-A73211D4964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7AA2E-0AC0-C24B-8F82-87409B41F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79EA5-876A-EC45-8BD7-61EF55E2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18AD-C764-7B4D-A7AC-AAC13AC2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5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9878AA-BA2D-6945-A2E2-34FB147A2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E834F-138F-9C4B-BE37-1EF0E8D6B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1EEF7-EDFD-0C44-AC00-F272D3ED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E005-B5B7-8A46-A255-A73211D4964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479FF-87FC-8949-9A08-86270735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8B013-A22C-2E41-A163-30BA0AD5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18AD-C764-7B4D-A7AC-AAC13AC2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6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/>
        </p:nvSpPr>
        <p:spPr>
          <a:xfrm>
            <a:off x="10047867" y="6157300"/>
            <a:ext cx="4668400" cy="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>
                <a:solidFill>
                  <a:srgbClr val="FFFFFF"/>
                </a:solidFill>
              </a:rPr>
              <a:t>27 Jan 2016</a:t>
            </a:r>
            <a:endParaRPr sz="26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9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3905B-EFB0-E04D-92A3-6ADA0254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940E9-707E-5946-BE4A-6DCDD2739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1F38-4B34-0341-BA6F-BF1A13FD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E005-B5B7-8A46-A255-A73211D4964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EA14E-3BDA-DB40-8E13-030133AB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B4EE5-8693-B640-8B4A-3D5ED47E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18AD-C764-7B4D-A7AC-AAC13AC2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8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BC987-8814-994A-8636-3E021298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D0BA0-5358-9949-9FE1-5636CDF12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A263E-779C-6E47-B864-93A21D72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E005-B5B7-8A46-A255-A73211D4964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FA0C5-1E7B-7146-A64F-298144F0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3300A-C88E-0849-859D-23E0D3D5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18AD-C764-7B4D-A7AC-AAC13AC2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6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4690-AD29-6544-85B4-4FB464D2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0BA05-D4D7-754C-816B-2EA390F16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8338F-30B9-E14D-9102-0557EDC65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40F37-8468-A843-9CAB-BF87A9D7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E005-B5B7-8A46-A255-A73211D4964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12938-DCE1-4545-A336-A7AC5307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A3FB2-6200-2744-A028-F5032011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18AD-C764-7B4D-A7AC-AAC13AC2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6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6BE0-816E-1C4F-AA41-62F0B12A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6038C-1D42-9D4C-92F5-60913CDA6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BCB3D-CF16-8246-B23D-3B3166630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8B338-FC06-EC4F-85C0-BE0C6C630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775516-044B-064B-AAB7-2E3D09E68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D33B8C-53DE-BB46-BE31-56DA46ED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E005-B5B7-8A46-A255-A73211D4964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CF00DF-2C84-F648-91C8-619E8BCC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43D59-17DB-CE46-B3B7-CBA4F7CE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18AD-C764-7B4D-A7AC-AAC13AC2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4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F110-3C7D-8942-B0F9-2E45D212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A19F3-EF71-0B44-B248-42B9E67A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E005-B5B7-8A46-A255-A73211D4964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F7E2E-2665-054B-8AEB-A422407F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45EE0-52EE-434F-B583-955F005D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18AD-C764-7B4D-A7AC-AAC13AC2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0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CB3AB-AC77-F646-BE19-A1BAA2D6E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E005-B5B7-8A46-A255-A73211D4964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99E04-0619-AB4B-AEDA-80A93004B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8CD2C-E4E8-B644-A58F-B07A9327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18AD-C764-7B4D-A7AC-AAC13AC2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9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AD15-2808-B848-B4C2-B66FA222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BF889-6B38-724B-97F6-C01B80D25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55A61-11EF-B442-ADF0-000C2CDF9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E00A5-DF7A-C845-BE72-9C2DEA4A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E005-B5B7-8A46-A255-A73211D4964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11B5E-50B6-464D-B03D-E4142E42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D7F29-A20F-CA48-95D8-20F2FFACD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18AD-C764-7B4D-A7AC-AAC13AC2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6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181C-4BB3-634B-A1F6-EF6EFAD8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A1BFD-B7D0-AA4C-BA56-DBD9E48B3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68A9A-B6F4-BD4B-9697-1D6724E20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60130-E2E4-C54A-8C72-83BEF7F8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E005-B5B7-8A46-A255-A73211D4964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8B088-A6CF-E147-96FD-102981BA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D62D8-CF10-D748-B1B5-44C96C0F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18AD-C764-7B4D-A7AC-AAC13AC2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5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2239F8-412E-A648-A6E2-F2E49AD8E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8ABEB-686F-C74E-91F4-FAEC286F1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82FE3-C8CA-3847-8F2C-CDD6764F0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9E005-B5B7-8A46-A255-A73211D4964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CB9DD-51A4-0748-A5D3-DEECFE8BB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1089C-FF0F-F744-8697-C5F7FD789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618AD-C764-7B4D-A7AC-AAC13AC2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intuitively-understanding-variational-autoencoders-1bfe67eb5da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11.06349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intuitively-understanding-variational-autoencoders-1bfe67eb5da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intuitively-understanding-variational-autoencoders-1bfe67eb5da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arxiv.org/pdf/1606.05908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intuitively-understanding-variational-autoencoders-1bfe67eb5da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11.06349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aterloo.ca/~mli/Deep-Learning-2017-Lecture7GAN.pp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mt.org/book/slides/08-evaluation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mt.org/book/slides/08-evaluation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machinelearningmastery.com/calculate-bleu-score-for-text-python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towardsdatascience.com/intuitively-understanding-variational-autoencoders-1bfe67eb5da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intuitively-understanding-variational-autoencoders-1bfe67eb5da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intuitively-understanding-variational-autoencoders-1bfe67eb5da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11.06349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168518" y="4209653"/>
            <a:ext cx="11854967" cy="237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CA" sz="4800" dirty="0" err="1">
                <a:latin typeface="Helvetica Neue"/>
                <a:ea typeface="Helvetica Neue"/>
                <a:cs typeface="Helvetica Neue"/>
                <a:sym typeface="Helvetica Neue"/>
              </a:rPr>
              <a:t>Autoencoders</a:t>
            </a:r>
            <a:endParaRPr lang="en-CA" sz="4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CEF66-F62D-0245-BA81-E9F0ED9BA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1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A702-C258-304C-BBEB-B831AEC1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Variational </a:t>
            </a:r>
            <a:r>
              <a:rPr lang="en-CA" dirty="0" err="1"/>
              <a:t>Autoencoder</a:t>
            </a:r>
            <a:br>
              <a:rPr lang="en-CA" dirty="0"/>
            </a:br>
            <a:r>
              <a:rPr lang="en-CA" sz="3600" dirty="0"/>
              <a:t>(</a:t>
            </a:r>
            <a:r>
              <a:rPr lang="en-CA" sz="3600" dirty="0" err="1"/>
              <a:t>Kingma</a:t>
            </a:r>
            <a:r>
              <a:rPr lang="en-CA" sz="3600" dirty="0"/>
              <a:t> and Welling, 2013)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7F5CC-03D7-4843-A863-F8CD1F1A8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25" y="1825625"/>
            <a:ext cx="6648772" cy="435133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The VAE latent space is continuous</a:t>
            </a:r>
          </a:p>
          <a:p>
            <a:r>
              <a:rPr lang="en-CA" dirty="0"/>
              <a:t>Allows easy random sampling and interpolation</a:t>
            </a:r>
          </a:p>
          <a:p>
            <a:r>
              <a:rPr lang="en-CA" dirty="0"/>
              <a:t>Instead of outputting a vector of size n, the encoder outputs two vectors:</a:t>
            </a:r>
          </a:p>
          <a:p>
            <a:pPr lvl="1"/>
            <a:r>
              <a:rPr lang="en-CA" dirty="0"/>
              <a:t>Vector 𝝁</a:t>
            </a:r>
            <a:r>
              <a:rPr lang="en-CA" i="1" dirty="0"/>
              <a:t>  </a:t>
            </a:r>
            <a:r>
              <a:rPr lang="en-CA" dirty="0"/>
              <a:t>of means (vector size n)</a:t>
            </a:r>
          </a:p>
          <a:p>
            <a:pPr lvl="1"/>
            <a:r>
              <a:rPr lang="en-CA" dirty="0"/>
              <a:t>Vector 𝝈 of standard deviations (vector size n)</a:t>
            </a:r>
          </a:p>
          <a:p>
            <a:r>
              <a:rPr lang="en-CA" dirty="0"/>
              <a:t>Output is an approximate posterior distribution q(</a:t>
            </a:r>
            <a:r>
              <a:rPr lang="en-CA" dirty="0" err="1"/>
              <a:t>z|x</a:t>
            </a:r>
            <a:r>
              <a:rPr lang="en-CA" dirty="0"/>
              <a:t>)</a:t>
            </a:r>
          </a:p>
          <a:p>
            <a:r>
              <a:rPr lang="en-CA" dirty="0"/>
              <a:t>Sample from this distribution to get 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CEE90-6396-A744-AE45-8F9CA79C0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232" y="661533"/>
            <a:ext cx="4495800" cy="492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538F4C-52E1-E446-ABEB-424C2AA9EB8C}"/>
              </a:ext>
            </a:extLst>
          </p:cNvPr>
          <p:cNvSpPr txBox="1"/>
          <p:nvPr/>
        </p:nvSpPr>
        <p:spPr>
          <a:xfrm>
            <a:off x="7439186" y="5628615"/>
            <a:ext cx="4383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Image source: </a:t>
            </a:r>
            <a:r>
              <a:rPr lang="en-CA" dirty="0">
                <a:hlinkClick r:id="rId3"/>
              </a:rPr>
              <a:t>https://towardsdatascience.com/intuitively-understanding-variational-autoencoders-1bfe67eb5daf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69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7BA5-7071-E645-99C3-E960691A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Variational </a:t>
            </a:r>
            <a:r>
              <a:rPr lang="en-CA" dirty="0" err="1"/>
              <a:t>Autoencoder</a:t>
            </a:r>
            <a:r>
              <a:rPr lang="en-CA" dirty="0"/>
              <a:t> (VAE)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4D19B-28B6-2447-AA99-A2AF37082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008C6-6874-0542-A608-4E1D14782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595" y="2299237"/>
            <a:ext cx="9495841" cy="29391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F48EB3-51EF-2F43-8215-50E7EDAF331E}"/>
              </a:ext>
            </a:extLst>
          </p:cNvPr>
          <p:cNvSpPr txBox="1"/>
          <p:nvPr/>
        </p:nvSpPr>
        <p:spPr>
          <a:xfrm>
            <a:off x="2115459" y="6488668"/>
            <a:ext cx="691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Bowman and </a:t>
            </a:r>
            <a:r>
              <a:rPr lang="en-CA" dirty="0" err="1"/>
              <a:t>Vilnis</a:t>
            </a:r>
            <a:r>
              <a:rPr lang="en-CA" dirty="0"/>
              <a:t>, 2016, </a:t>
            </a:r>
            <a:r>
              <a:rPr lang="en-CA" dirty="0">
                <a:hlinkClick r:id="rId3"/>
              </a:rPr>
              <a:t>https://arxiv.org/pdf/1511.06349.pdf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7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D98A-A369-A645-B767-5801DBC5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Sampling example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A9745-9EB5-A443-AAFD-7E915F80C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10" y="1825625"/>
            <a:ext cx="8339409" cy="4789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5A21FE-607C-9A43-9F45-0F4D5A517BB8}"/>
              </a:ext>
            </a:extLst>
          </p:cNvPr>
          <p:cNvSpPr txBox="1"/>
          <p:nvPr/>
        </p:nvSpPr>
        <p:spPr>
          <a:xfrm>
            <a:off x="1110343" y="6498771"/>
            <a:ext cx="1021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</a:t>
            </a:r>
            <a:r>
              <a:rPr lang="en-CA" dirty="0">
                <a:hlinkClick r:id="rId3"/>
              </a:rPr>
              <a:t>https://towardsdatascience.com/intuitively-understanding-variational-autoencoders-1bfe67eb5daf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007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A83D-A333-684D-8723-9D5BDBFB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VAE Latent Space and Sampling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8649F-84F6-E44C-BEA8-770B485EF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While the mean and standard deviation are the same for one input, the results are different due to sampling</a:t>
            </a:r>
          </a:p>
          <a:p>
            <a:r>
              <a:rPr lang="en-CA" dirty="0"/>
              <a:t>The encoder can learn to:</a:t>
            </a:r>
          </a:p>
          <a:p>
            <a:pPr lvl="1"/>
            <a:r>
              <a:rPr lang="en-CA" dirty="0"/>
              <a:t>Generate different 𝝁 for different classes, clustering them apart</a:t>
            </a:r>
          </a:p>
          <a:p>
            <a:pPr lvl="1"/>
            <a:r>
              <a:rPr lang="en-CA" dirty="0"/>
              <a:t>Minimize 𝝈 to ensure that the encodings don’t vary too much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0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ECBE-1D00-844A-90D4-451E5AF6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But there is a problem...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80DA3-10BF-3941-8018-E6EFF7293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825625"/>
            <a:ext cx="9245600" cy="4876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88FEB-092C-744B-8C32-0AFD516043C5}"/>
              </a:ext>
            </a:extLst>
          </p:cNvPr>
          <p:cNvSpPr txBox="1"/>
          <p:nvPr/>
        </p:nvSpPr>
        <p:spPr>
          <a:xfrm>
            <a:off x="1110343" y="6498771"/>
            <a:ext cx="1021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</a:t>
            </a:r>
            <a:r>
              <a:rPr lang="en-CA" dirty="0">
                <a:hlinkClick r:id="rId3"/>
              </a:rPr>
              <a:t>https://towardsdatascience.com/intuitively-understanding-variational-autoencoders-1bfe67eb5daf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237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7ECD-3ED8-7E4F-844C-41DAE48E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Solution: </a:t>
            </a:r>
            <a:r>
              <a:rPr lang="en-CA" dirty="0" err="1"/>
              <a:t>Kullback-Leibler</a:t>
            </a:r>
            <a:r>
              <a:rPr lang="en-CA" dirty="0"/>
              <a:t> divergence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EFF61-383E-9F4C-AB6F-63B7318E0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0158"/>
          </a:xfrm>
        </p:spPr>
        <p:txBody>
          <a:bodyPr>
            <a:normAutofit/>
          </a:bodyPr>
          <a:lstStyle/>
          <a:p>
            <a:r>
              <a:rPr lang="en-CA" dirty="0"/>
              <a:t>KL divergence is a measure of divergence between two distributions</a:t>
            </a:r>
          </a:p>
          <a:p>
            <a:r>
              <a:rPr lang="en-CA" dirty="0"/>
              <a:t>Minimizing KL divergence means:</a:t>
            </a:r>
          </a:p>
          <a:p>
            <a:pPr lvl="1"/>
            <a:r>
              <a:rPr lang="en-CA" dirty="0"/>
              <a:t>Optimizing 𝝁 and 𝝈 of one distribution to resemble 𝝁 and 𝝈 of the target distribution </a:t>
            </a:r>
          </a:p>
          <a:p>
            <a:r>
              <a:rPr lang="en-CA" dirty="0"/>
              <a:t>KL divergence is the sum of KL divergences between the </a:t>
            </a:r>
            <a:r>
              <a:rPr lang="en-CA" i="1" dirty="0"/>
              <a:t>component </a:t>
            </a:r>
            <a:r>
              <a:rPr lang="en-CA" dirty="0" err="1"/>
              <a:t>X</a:t>
            </a:r>
            <a:r>
              <a:rPr lang="en-CA" i="1" baseline="-25000" dirty="0" err="1"/>
              <a:t>j</a:t>
            </a:r>
            <a:r>
              <a:rPr lang="en-CA" dirty="0" err="1"/>
              <a:t>~</a:t>
            </a:r>
            <a:r>
              <a:rPr lang="en-CA" i="1" dirty="0" err="1"/>
              <a:t>N</a:t>
            </a:r>
            <a:r>
              <a:rPr lang="en-CA" dirty="0"/>
              <a:t>(</a:t>
            </a:r>
            <a:r>
              <a:rPr lang="el-GR" i="1" dirty="0"/>
              <a:t>μ</a:t>
            </a:r>
            <a:r>
              <a:rPr lang="en-CA" i="1" baseline="-25000" dirty="0"/>
              <a:t>j</a:t>
            </a:r>
            <a:r>
              <a:rPr lang="en-CA" dirty="0"/>
              <a:t>, </a:t>
            </a:r>
            <a:r>
              <a:rPr lang="el-GR" i="1" dirty="0"/>
              <a:t>σ</a:t>
            </a:r>
            <a:r>
              <a:rPr lang="en-CA" i="1" baseline="-25000" dirty="0"/>
              <a:t>j</a:t>
            </a:r>
            <a:r>
              <a:rPr lang="en-CA" dirty="0"/>
              <a:t>²) in </a:t>
            </a:r>
            <a:r>
              <a:rPr lang="en-CA" b="1" dirty="0"/>
              <a:t>X</a:t>
            </a:r>
            <a:r>
              <a:rPr lang="en-CA" dirty="0"/>
              <a:t>, and the standard normal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92CF65-E89D-894D-8E17-267F3B430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786" y="4696277"/>
            <a:ext cx="5502728" cy="109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1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01CD-F2CD-8A48-BAA0-701BC044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VAE loss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D0713-FA88-2543-A65C-60AE87AAF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KL objective is to minimize the divergence between the approximate posterior q(</a:t>
            </a:r>
            <a:r>
              <a:rPr lang="en-CA" dirty="0" err="1"/>
              <a:t>z|x</a:t>
            </a:r>
            <a:r>
              <a:rPr lang="en-CA" dirty="0"/>
              <a:t>) and the prior p(z)~N(0,I)</a:t>
            </a:r>
          </a:p>
          <a:p>
            <a:r>
              <a:rPr lang="en-CA" dirty="0"/>
              <a:t>VAE total loss = Reconstruction loss (cross-entropy) + KL loss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𝜃 – model parameters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CC2B6-8814-CA4E-9284-A8C1BEB3C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3340103"/>
            <a:ext cx="8559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39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474B-1CE3-CC42-B98D-972ED893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Reparameterization</a:t>
            </a:r>
            <a:r>
              <a:rPr lang="en-CA" dirty="0"/>
              <a:t> trick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B66EB-362B-B449-8332-286570C2F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54" y="1501076"/>
            <a:ext cx="9880600" cy="5219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252664-DD93-E449-98C7-B445FE212C9D}"/>
              </a:ext>
            </a:extLst>
          </p:cNvPr>
          <p:cNvSpPr txBox="1"/>
          <p:nvPr/>
        </p:nvSpPr>
        <p:spPr>
          <a:xfrm>
            <a:off x="1221969" y="6403535"/>
            <a:ext cx="931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C. </a:t>
            </a:r>
            <a:r>
              <a:rPr lang="en-CA" dirty="0" err="1"/>
              <a:t>Doersch</a:t>
            </a:r>
            <a:r>
              <a:rPr lang="en-CA" dirty="0"/>
              <a:t> “Tutorial on Variational </a:t>
            </a:r>
            <a:r>
              <a:rPr lang="en-CA" dirty="0" err="1"/>
              <a:t>Autoencoders</a:t>
            </a:r>
            <a:r>
              <a:rPr lang="en-CA" dirty="0"/>
              <a:t>” (</a:t>
            </a:r>
            <a:r>
              <a:rPr lang="en-CA" dirty="0">
                <a:hlinkClick r:id="rId4"/>
              </a:rPr>
              <a:t>https://arxiv.org/pdf/1606.05908.pdf</a:t>
            </a:r>
            <a:r>
              <a:rPr lang="en-CA" dirty="0"/>
              <a:t>)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E4A1F2-06CE-4E4D-BEBE-2C5D678FCBEC}"/>
              </a:ext>
            </a:extLst>
          </p:cNvPr>
          <p:cNvGrpSpPr/>
          <p:nvPr/>
        </p:nvGrpSpPr>
        <p:grpSpPr>
          <a:xfrm>
            <a:off x="6096000" y="1005776"/>
            <a:ext cx="6096000" cy="4154053"/>
            <a:chOff x="6096000" y="1005776"/>
            <a:chExt cx="6096000" cy="41540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27D580-CB2B-5448-A969-4B71EE357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7700" y="1005776"/>
              <a:ext cx="5194300" cy="49530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A86308-BD6A-8A46-AA40-CF16C6A8782C}"/>
                </a:ext>
              </a:extLst>
            </p:cNvPr>
            <p:cNvSpPr/>
            <p:nvPr/>
          </p:nvSpPr>
          <p:spPr>
            <a:xfrm>
              <a:off x="6096000" y="3935186"/>
              <a:ext cx="3668486" cy="1224643"/>
            </a:xfrm>
            <a:prstGeom prst="ellipse">
              <a:avLst/>
            </a:prstGeom>
            <a:solidFill>
              <a:srgbClr val="C00000">
                <a:alpha val="6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61474DA1-E71E-774A-A493-F6320551381C}"/>
                </a:ext>
              </a:extLst>
            </p:cNvPr>
            <p:cNvCxnSpPr/>
            <p:nvPr/>
          </p:nvCxnSpPr>
          <p:spPr>
            <a:xfrm rot="5400000" flipH="1" flipV="1">
              <a:off x="9131178" y="2134385"/>
              <a:ext cx="3046431" cy="1779814"/>
            </a:xfrm>
            <a:prstGeom prst="curvedConnector3">
              <a:avLst>
                <a:gd name="adj1" fmla="val 688"/>
              </a:avLst>
            </a:prstGeom>
            <a:ln w="317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95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5251F5-E45F-6244-859C-49694E9A4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991" y="240450"/>
            <a:ext cx="5165267" cy="5551456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EBA52AA-8002-1E4D-ADC2-87E685CA7B21}"/>
              </a:ext>
            </a:extLst>
          </p:cNvPr>
          <p:cNvSpPr txBox="1">
            <a:spLocks/>
          </p:cNvSpPr>
          <p:nvPr/>
        </p:nvSpPr>
        <p:spPr>
          <a:xfrm>
            <a:off x="263471" y="365125"/>
            <a:ext cx="5510589" cy="2037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Visualizing the VAE latent space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2D1D23-332A-C94E-9612-0AF8F7EA1477}"/>
              </a:ext>
            </a:extLst>
          </p:cNvPr>
          <p:cNvSpPr txBox="1">
            <a:spLocks/>
          </p:cNvSpPr>
          <p:nvPr/>
        </p:nvSpPr>
        <p:spPr>
          <a:xfrm>
            <a:off x="263472" y="2665707"/>
            <a:ext cx="5253926" cy="351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MNIST handwritten digit dataset</a:t>
            </a:r>
          </a:p>
          <a:p>
            <a:r>
              <a:rPr lang="en-CA" dirty="0"/>
              <a:t>Smooth interpolation between two points is possible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F52673-208E-5546-BF9E-5B240DF1112D}"/>
              </a:ext>
            </a:extLst>
          </p:cNvPr>
          <p:cNvSpPr txBox="1"/>
          <p:nvPr/>
        </p:nvSpPr>
        <p:spPr>
          <a:xfrm>
            <a:off x="6544991" y="6053165"/>
            <a:ext cx="564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Image source: </a:t>
            </a:r>
            <a:r>
              <a:rPr lang="en-CA" dirty="0">
                <a:hlinkClick r:id="rId3"/>
              </a:rPr>
              <a:t>https://towardsdatascience.com/intuitively-understanding-variational-autoencoders-1bfe67eb5daf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39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64A5-2A02-9345-95F6-851CFFA0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Interpolation between sentences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55622-2ED4-E643-BB2B-D0B4AED6E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767" y="1518444"/>
            <a:ext cx="5778500" cy="4965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2A5FA2-68A6-C64B-8E0A-083AF3C18145}"/>
              </a:ext>
            </a:extLst>
          </p:cNvPr>
          <p:cNvSpPr txBox="1"/>
          <p:nvPr/>
        </p:nvSpPr>
        <p:spPr>
          <a:xfrm>
            <a:off x="2375331" y="6488668"/>
            <a:ext cx="691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Bowman and </a:t>
            </a:r>
            <a:r>
              <a:rPr lang="en-CA" dirty="0" err="1"/>
              <a:t>Vilnis</a:t>
            </a:r>
            <a:r>
              <a:rPr lang="en-CA" dirty="0"/>
              <a:t>, 2016, </a:t>
            </a:r>
            <a:r>
              <a:rPr lang="en-CA" dirty="0">
                <a:hlinkClick r:id="rId3"/>
              </a:rPr>
              <a:t>https://arxiv.org/pdf/1511.06349.pdf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1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EE6E35D-AE1B-0A41-AAE7-C7FE8690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Autoencoder</a:t>
            </a:r>
            <a:r>
              <a:rPr lang="en-US" altLang="en-US" dirty="0">
                <a:ea typeface="ＭＳ Ｐゴシック" panose="020B0600070205080204" pitchFamily="34" charset="-128"/>
              </a:rPr>
              <a:t> with 3 fully connected layers</a:t>
            </a:r>
          </a:p>
        </p:txBody>
      </p:sp>
      <p:pic>
        <p:nvPicPr>
          <p:cNvPr id="16386" name="Picture 3">
            <a:extLst>
              <a:ext uri="{FF2B5EF4-FFF2-40B4-BE49-F238E27FC236}">
                <a16:creationId xmlns:a16="http://schemas.microsoft.com/office/drawing/2014/main" id="{23258388-69E8-6748-863A-92457EB0F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1"/>
          <a:stretch/>
        </p:blipFill>
        <p:spPr bwMode="auto">
          <a:xfrm>
            <a:off x="2468106" y="1355271"/>
            <a:ext cx="7073900" cy="485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>
            <a:extLst>
              <a:ext uri="{FF2B5EF4-FFF2-40B4-BE49-F238E27FC236}">
                <a16:creationId xmlns:a16="http://schemas.microsoft.com/office/drawing/2014/main" id="{84A407C5-B3DB-D845-A52E-A864A825A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907" y="5905400"/>
            <a:ext cx="3630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Large </a:t>
            </a:r>
            <a:r>
              <a:rPr lang="en-US" altLang="en-US" sz="1800">
                <a:sym typeface="Wingdings" pitchFamily="2" charset="2"/>
              </a:rPr>
              <a:t> small, learn to compress</a:t>
            </a:r>
            <a:endParaRPr lang="en-US" altLang="en-US" sz="180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95AA169-2C4E-8947-A461-CCA325F2AFE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611106" y="5067200"/>
            <a:ext cx="609600" cy="838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C2028F-7374-9C4A-8F3A-664B2D21297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58906" y="4457600"/>
            <a:ext cx="838200" cy="1447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F1ECDA6-054F-FC47-87D7-7E5FDC0F85CE}"/>
              </a:ext>
            </a:extLst>
          </p:cNvPr>
          <p:cNvSpPr txBox="1"/>
          <p:nvPr/>
        </p:nvSpPr>
        <p:spPr>
          <a:xfrm>
            <a:off x="2775857" y="6488668"/>
            <a:ext cx="732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</a:t>
            </a:r>
            <a:r>
              <a:rPr lang="en-CA" dirty="0">
                <a:hlinkClick r:id="rId3"/>
              </a:rPr>
              <a:t>https://cs.uwaterloo.ca/~mli/Deep-Learning-2017-Lecture7GAN.ppt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4358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79EBE-5A43-F446-A271-EDC04E26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VAE optimization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F6E62-DD39-9A44-B236-C0A54CCFD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Successfully trained model should have:</a:t>
            </a:r>
          </a:p>
          <a:p>
            <a:pPr lvl="1"/>
            <a:r>
              <a:rPr lang="en-CA" dirty="0"/>
              <a:t>non-zero KL term</a:t>
            </a:r>
          </a:p>
          <a:p>
            <a:pPr lvl="1"/>
            <a:r>
              <a:rPr lang="en-CA" dirty="0"/>
              <a:t>small cross-entropy term</a:t>
            </a:r>
          </a:p>
          <a:p>
            <a:r>
              <a:rPr lang="en-CA" dirty="0"/>
              <a:t>Straightforward implementation fails to achieve this</a:t>
            </a:r>
          </a:p>
          <a:p>
            <a:r>
              <a:rPr lang="en-CA" dirty="0"/>
              <a:t>KL term drops to zero</a:t>
            </a:r>
          </a:p>
          <a:p>
            <a:r>
              <a:rPr lang="en-CA" dirty="0"/>
              <a:t>What are the consequences?</a:t>
            </a:r>
          </a:p>
        </p:txBody>
      </p:sp>
    </p:spTree>
    <p:extLst>
      <p:ext uri="{BB962C8B-B14F-4D97-AF65-F5344CB8AC3E}">
        <p14:creationId xmlns:p14="http://schemas.microsoft.com/office/powerpoint/2010/main" val="994832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6063-B489-BD47-A588-2F62B63C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1EEA5-0170-8740-BF6C-5C3F7CC03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929"/>
            <a:ext cx="10515600" cy="5143500"/>
          </a:xfrm>
        </p:spPr>
        <p:txBody>
          <a:bodyPr>
            <a:normAutofit/>
          </a:bodyPr>
          <a:lstStyle/>
          <a:p>
            <a:r>
              <a:rPr lang="en-CA" dirty="0"/>
              <a:t>KL cost annealing</a:t>
            </a:r>
          </a:p>
          <a:p>
            <a:pPr lvl="1"/>
            <a:r>
              <a:rPr lang="en-CA" dirty="0"/>
              <a:t>Introduce 𝝀 - weight of the KL term</a:t>
            </a:r>
          </a:p>
          <a:p>
            <a:pPr lvl="1"/>
            <a:r>
              <a:rPr lang="en-CA" dirty="0"/>
              <a:t>Anneal lambda slowly from 0 to </a:t>
            </a:r>
            <a:r>
              <a:rPr lang="en-CA" i="1" dirty="0"/>
              <a:t>n</a:t>
            </a:r>
            <a:r>
              <a:rPr lang="en-CA" dirty="0"/>
              <a:t>&lt;1 up to </a:t>
            </a:r>
            <a:r>
              <a:rPr lang="en-CA" i="1" dirty="0"/>
              <a:t>m</a:t>
            </a:r>
            <a:r>
              <a:rPr lang="en-CA" dirty="0"/>
              <a:t> iterations (e.g. 3000)</a:t>
            </a:r>
          </a:p>
          <a:p>
            <a:pPr lvl="1"/>
            <a:r>
              <a:rPr lang="en-CA" dirty="0"/>
              <a:t>Try different annealing schedules, e.g. from (</a:t>
            </a:r>
            <a:r>
              <a:rPr lang="en-CA" dirty="0" err="1"/>
              <a:t>Bahuleyan</a:t>
            </a:r>
            <a:r>
              <a:rPr lang="en-CA" dirty="0"/>
              <a:t> et al. 2018):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Word dropout in the decoder input</a:t>
            </a:r>
          </a:p>
          <a:p>
            <a:pPr lvl="1"/>
            <a:r>
              <a:rPr lang="en-CA" dirty="0"/>
              <a:t>Ground-truth previous word is input to the decoder during training</a:t>
            </a:r>
          </a:p>
          <a:p>
            <a:pPr lvl="1"/>
            <a:r>
              <a:rPr lang="en-CA" dirty="0"/>
              <a:t>Word dropout probability (e.g. 0.5), i.e. half of the time feed &lt;UNK&gt; token.</a:t>
            </a:r>
          </a:p>
          <a:p>
            <a:pPr lvl="1"/>
            <a:r>
              <a:rPr lang="en-CA" dirty="0"/>
              <a:t>What is the intuition?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98DE0-BE30-154E-9D6C-C98E2FF65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686" y="2978149"/>
            <a:ext cx="3132364" cy="91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93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14EB-16AE-3E48-819E-5325EE2C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VAE design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9DAF0-E3A8-B842-BD87-AE03EDB84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Concatenate sampled z with input to every cell of the decoder</a:t>
            </a:r>
          </a:p>
          <a:p>
            <a:r>
              <a:rPr lang="en-CA" dirty="0"/>
              <a:t>Slowly increase word dropout probability in the decoder, e.g. at 0.05 rate per epoch (</a:t>
            </a:r>
            <a:r>
              <a:rPr lang="en-CA" dirty="0" err="1"/>
              <a:t>Bahuleyan</a:t>
            </a:r>
            <a:r>
              <a:rPr lang="en-CA" dirty="0"/>
              <a:t>, 2018)</a:t>
            </a:r>
          </a:p>
          <a:p>
            <a:r>
              <a:rPr lang="en-CA" dirty="0"/>
              <a:t>Add L2 regularization term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69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654B68-E566-424F-92AF-85BBAC6B5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95" t="278" r="8824" b="-278"/>
          <a:stretch/>
        </p:blipFill>
        <p:spPr>
          <a:xfrm>
            <a:off x="3360057" y="707571"/>
            <a:ext cx="8831943" cy="586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08E6B7-7288-784F-BCBA-4B14522845A8}"/>
              </a:ext>
            </a:extLst>
          </p:cNvPr>
          <p:cNvSpPr txBox="1"/>
          <p:nvPr/>
        </p:nvSpPr>
        <p:spPr>
          <a:xfrm>
            <a:off x="555171" y="1583871"/>
            <a:ext cx="32657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VAE losses 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Adam optimizer;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KL term annealed till 3000 iterations;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Word dropout p=0.5 annealed at 0.05 rate</a:t>
            </a:r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54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3F3F-162E-7349-B485-1A0D9325E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03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FAC89-DCF3-564B-B724-916A64FA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BLEU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29C10-487B-654F-90E7-50F78596C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Bilingual Evaluation Understudy (</a:t>
            </a:r>
            <a:r>
              <a:rPr lang="en-CA" dirty="0" err="1"/>
              <a:t>Papineri</a:t>
            </a:r>
            <a:r>
              <a:rPr lang="en-CA" dirty="0"/>
              <a:t> et al, 2002)</a:t>
            </a:r>
          </a:p>
          <a:p>
            <a:r>
              <a:rPr lang="en-CA" dirty="0"/>
              <a:t>Automatic measure to evaluate correspondence between the true data (reference text) and the output (generated text).</a:t>
            </a:r>
          </a:p>
          <a:p>
            <a:r>
              <a:rPr lang="en-CA" dirty="0"/>
              <a:t>N-gram overlap between the output and true data</a:t>
            </a:r>
          </a:p>
          <a:p>
            <a:r>
              <a:rPr lang="en-CA" dirty="0"/>
              <a:t>Compute precision for n-grams of size 1 to 4 (BLEU-1, BLEU-2, etc.)</a:t>
            </a:r>
          </a:p>
          <a:p>
            <a:r>
              <a:rPr lang="en-CA" dirty="0"/>
              <a:t>Add brevity penalty (for generated texts that are too short)</a:t>
            </a:r>
          </a:p>
          <a:p>
            <a:pPr marL="0" indent="0">
              <a:buNone/>
            </a:pPr>
            <a:br>
              <a:rPr lang="en-CA" dirty="0"/>
            </a:br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97F49D-37B0-6A44-A028-E37C1F27A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4737100"/>
            <a:ext cx="8572500" cy="157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3395B2-11E2-E746-9748-5A94529CCBF7}"/>
              </a:ext>
            </a:extLst>
          </p:cNvPr>
          <p:cNvSpPr txBox="1"/>
          <p:nvPr/>
        </p:nvSpPr>
        <p:spPr>
          <a:xfrm>
            <a:off x="6172204" y="6520672"/>
            <a:ext cx="600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</a:t>
            </a:r>
            <a:r>
              <a:rPr lang="en-CA" dirty="0">
                <a:hlinkClick r:id="rId3"/>
              </a:rPr>
              <a:t>http://www.statmt.org/book/slides/08-evaluation.pdf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542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C39C-B858-E548-B104-40F149FD6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(BLEU-4)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B5349-07A5-7B4D-9A76-B1B6133B6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0" y="1400270"/>
            <a:ext cx="8013700" cy="5202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AC7B58-3981-1346-874A-38F739AEF216}"/>
              </a:ext>
            </a:extLst>
          </p:cNvPr>
          <p:cNvSpPr txBox="1"/>
          <p:nvPr/>
        </p:nvSpPr>
        <p:spPr>
          <a:xfrm>
            <a:off x="6172204" y="6520672"/>
            <a:ext cx="600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</a:t>
            </a:r>
            <a:r>
              <a:rPr lang="en-CA" dirty="0">
                <a:hlinkClick r:id="rId3"/>
              </a:rPr>
              <a:t>http://www.statmt.org/book/slides/08-evaluation.pdf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26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9E761-0F35-D24D-9015-FFDC7524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on BLEU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0EE6-6CED-CD44-80D3-2A4A63190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Tutorial on how to calculate BLEU in Python: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https://machinelearningmastery.com/calculate-bleu-score-for-text-python/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70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152A-AF05-3741-B5CD-C30C3C9CCF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Variational Inference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58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A75C-5D85-E94D-AA75-6F0F77E8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Variational inference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3F4D1-267F-EA4D-BF1B-146B8A4C3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" y="1825625"/>
            <a:ext cx="11544300" cy="4722132"/>
          </a:xfrm>
        </p:spPr>
        <p:txBody>
          <a:bodyPr/>
          <a:lstStyle/>
          <a:p>
            <a:r>
              <a:rPr lang="en-CA" dirty="0"/>
              <a:t>Latent variable model: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X – observed data, Z – latent variable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05C29-60AE-6B4C-A9E8-57503F1C1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114" y="2302329"/>
            <a:ext cx="3480477" cy="81098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B0656B2-97AE-0344-93B2-6CF8B85F5FB3}"/>
              </a:ext>
            </a:extLst>
          </p:cNvPr>
          <p:cNvGrpSpPr/>
          <p:nvPr/>
        </p:nvGrpSpPr>
        <p:grpSpPr>
          <a:xfrm>
            <a:off x="5708114" y="1910631"/>
            <a:ext cx="641522" cy="694346"/>
            <a:chOff x="5708114" y="1910631"/>
            <a:chExt cx="641522" cy="6943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A5F9A2-3B30-4C4D-8B61-72EBCFE1C740}"/>
                </a:ext>
              </a:extLst>
            </p:cNvPr>
            <p:cNvSpPr txBox="1"/>
            <p:nvPr/>
          </p:nvSpPr>
          <p:spPr>
            <a:xfrm>
              <a:off x="5708114" y="1910631"/>
              <a:ext cx="641522" cy="36933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accent1"/>
                  </a:solidFill>
                </a:rPr>
                <a:t>prior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36D1A1FD-55C5-8D43-A70F-5CAFCDF17562}"/>
                </a:ext>
              </a:extLst>
            </p:cNvPr>
            <p:cNvSpPr/>
            <p:nvPr/>
          </p:nvSpPr>
          <p:spPr>
            <a:xfrm rot="5400000">
              <a:off x="5877551" y="2149987"/>
              <a:ext cx="302648" cy="60733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C4250D6-BD0F-2246-9C1B-C8B0D61F2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114" y="3940629"/>
            <a:ext cx="3937000" cy="24384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9F4EB9B-DC78-494A-9191-9DB34CCAAEF1}"/>
              </a:ext>
            </a:extLst>
          </p:cNvPr>
          <p:cNvGrpSpPr/>
          <p:nvPr/>
        </p:nvGrpSpPr>
        <p:grpSpPr>
          <a:xfrm>
            <a:off x="6438164" y="1402102"/>
            <a:ext cx="1807765" cy="1202875"/>
            <a:chOff x="6438164" y="1402102"/>
            <a:chExt cx="1807765" cy="12028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B8E224-EC33-9D46-B9B6-A7983817225E}"/>
                </a:ext>
              </a:extLst>
            </p:cNvPr>
            <p:cNvSpPr txBox="1"/>
            <p:nvPr/>
          </p:nvSpPr>
          <p:spPr>
            <a:xfrm>
              <a:off x="6580415" y="1402102"/>
              <a:ext cx="16655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rgbClr val="C00000"/>
                  </a:solidFill>
                </a:rPr>
                <a:t>likelihood of the observation X given Z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E97D6023-58C1-944B-9572-488D7585FBED}"/>
                </a:ext>
              </a:extLst>
            </p:cNvPr>
            <p:cNvSpPr/>
            <p:nvPr/>
          </p:nvSpPr>
          <p:spPr>
            <a:xfrm rot="5400000">
              <a:off x="6762194" y="1986657"/>
              <a:ext cx="294290" cy="942349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65F3857-C394-DB44-9B16-077FB76172B3}"/>
                </a:ext>
              </a:extLst>
            </p:cNvPr>
            <p:cNvSpPr/>
            <p:nvPr/>
          </p:nvSpPr>
          <p:spPr>
            <a:xfrm>
              <a:off x="6580415" y="1402102"/>
              <a:ext cx="1665514" cy="87786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263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B66D3-8C23-9C44-90F4-67169464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Autoencoder</a:t>
            </a:r>
            <a:r>
              <a:rPr lang="en-CA" dirty="0"/>
              <a:t> with RNNs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5E395-2DBD-314C-8B2E-E85A4EA12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LSTMs for the encoder and decoder networks</a:t>
            </a:r>
          </a:p>
          <a:p>
            <a:r>
              <a:rPr lang="en-CA" dirty="0"/>
              <a:t>Can use bi-LSTMs for the encoder (recommended)</a:t>
            </a:r>
          </a:p>
          <a:p>
            <a:r>
              <a:rPr lang="en-CA" dirty="0"/>
              <a:t>The final hidden state of the encoder </a:t>
            </a:r>
            <a:r>
              <a:rPr lang="en-CA" i="1" dirty="0" err="1"/>
              <a:t>h</a:t>
            </a:r>
            <a:r>
              <a:rPr lang="en-CA" i="1" baseline="-25000" dirty="0" err="1"/>
              <a:t>n</a:t>
            </a:r>
            <a:r>
              <a:rPr lang="en-CA" dirty="0"/>
              <a:t> is the latent code </a:t>
            </a:r>
            <a:r>
              <a:rPr lang="en-CA" i="1" dirty="0"/>
              <a:t>z</a:t>
            </a:r>
          </a:p>
          <a:p>
            <a:r>
              <a:rPr lang="en-CA" i="1" dirty="0"/>
              <a:t>z </a:t>
            </a:r>
            <a:r>
              <a:rPr lang="en-CA" dirty="0"/>
              <a:t>is used to initialize the first cell of the decoder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60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A75C-5D85-E94D-AA75-6F0F77E8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Variational inference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3F4D1-267F-EA4D-BF1B-146B8A4C3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" y="1825625"/>
            <a:ext cx="11544300" cy="4722132"/>
          </a:xfrm>
        </p:spPr>
        <p:txBody>
          <a:bodyPr/>
          <a:lstStyle/>
          <a:p>
            <a:r>
              <a:rPr lang="en-CA" dirty="0"/>
              <a:t>Variational inference problem: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Computing marginal distribution of the data: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Intractable in many cases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76188F-7956-2B4C-8DA3-256A37840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300" y="2430388"/>
            <a:ext cx="3247341" cy="148212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534D197-2B87-A343-9C43-7B7BD3348F81}"/>
              </a:ext>
            </a:extLst>
          </p:cNvPr>
          <p:cNvGrpSpPr/>
          <p:nvPr/>
        </p:nvGrpSpPr>
        <p:grpSpPr>
          <a:xfrm>
            <a:off x="3831535" y="2288746"/>
            <a:ext cx="2182393" cy="748367"/>
            <a:chOff x="5099721" y="1897772"/>
            <a:chExt cx="2182393" cy="74836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61353B-1697-4B47-AEEF-486636C658EE}"/>
                </a:ext>
              </a:extLst>
            </p:cNvPr>
            <p:cNvSpPr txBox="1"/>
            <p:nvPr/>
          </p:nvSpPr>
          <p:spPr>
            <a:xfrm>
              <a:off x="5099721" y="1897772"/>
              <a:ext cx="2182393" cy="36933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accent1"/>
                  </a:solidFill>
                </a:rPr>
                <a:t>posterior distribution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5AD68F38-7E4F-A74D-845A-3F9F374D12FC}"/>
                </a:ext>
              </a:extLst>
            </p:cNvPr>
            <p:cNvSpPr/>
            <p:nvPr/>
          </p:nvSpPr>
          <p:spPr>
            <a:xfrm rot="5400000">
              <a:off x="6019007" y="2008531"/>
              <a:ext cx="343810" cy="93140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CABA53-1DD9-2E43-9CEF-DE1F502E7BF8}"/>
              </a:ext>
            </a:extLst>
          </p:cNvPr>
          <p:cNvGrpSpPr/>
          <p:nvPr/>
        </p:nvGrpSpPr>
        <p:grpSpPr>
          <a:xfrm>
            <a:off x="5793352" y="3265710"/>
            <a:ext cx="2355318" cy="423947"/>
            <a:chOff x="5793352" y="5241471"/>
            <a:chExt cx="2355318" cy="42394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540268B-DB16-AD4B-A012-15C4DA817E8A}"/>
                </a:ext>
              </a:extLst>
            </p:cNvPr>
            <p:cNvSpPr/>
            <p:nvPr/>
          </p:nvSpPr>
          <p:spPr>
            <a:xfrm>
              <a:off x="5793352" y="5241471"/>
              <a:ext cx="1115987" cy="40821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F92D46-AA96-994D-8485-C3F8265AD8D6}"/>
                </a:ext>
              </a:extLst>
            </p:cNvPr>
            <p:cNvSpPr txBox="1"/>
            <p:nvPr/>
          </p:nvSpPr>
          <p:spPr>
            <a:xfrm>
              <a:off x="7120375" y="5296086"/>
              <a:ext cx="1028295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>
                  <a:solidFill>
                    <a:srgbClr val="00B050"/>
                  </a:solidFill>
                </a:rPr>
                <a:t>evidence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F90A38C-C331-5248-BC18-AD43F9DC1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519"/>
          <a:stretch/>
        </p:blipFill>
        <p:spPr>
          <a:xfrm>
            <a:off x="3915510" y="4902714"/>
            <a:ext cx="3422131" cy="10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6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67ED9-2E01-7942-B34B-B0856E5E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Approximate posterior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1B628-18D7-F94B-8FF3-B3F423CE4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214"/>
            <a:ext cx="10515600" cy="5012871"/>
          </a:xfrm>
        </p:spPr>
        <p:txBody>
          <a:bodyPr>
            <a:normAutofit/>
          </a:bodyPr>
          <a:lstStyle/>
          <a:p>
            <a:r>
              <a:rPr lang="en-CA" dirty="0"/>
              <a:t>Goal of variational inference: find approximate posterior distribution similar to the true posterior distribution</a:t>
            </a:r>
          </a:p>
          <a:p>
            <a:r>
              <a:rPr lang="en-CA" dirty="0"/>
              <a:t>KL divergence measures how two distributions diverge</a:t>
            </a:r>
          </a:p>
          <a:p>
            <a:pPr lvl="1"/>
            <a:r>
              <a:rPr lang="en-CA" dirty="0"/>
              <a:t>Discrete: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dirty="0"/>
              <a:t>Continuous: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Minimize the KL divergence between the approximate posterior distribution  Q(Z) and the true posterior distribution P(Z)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BA23F-184D-3E42-9B42-1153920DA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179422"/>
            <a:ext cx="32004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787DB4-CB6D-2D40-9F59-92FECD7EA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413" y="4383324"/>
            <a:ext cx="38354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00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77F1-CB32-EF4F-BE83-10CCE2B0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Approximate posterior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5303E-DDA3-5B45-AD76-20D9FACBB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From a family of distributions 𝜏 find a distribution Q(Z) that minimizes KL divergence with the true posterior distribution P(Z|X):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Can’t optimize directly because of P(Z|X)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9BA97-4608-6C43-B951-DE694C974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3" y="2588075"/>
            <a:ext cx="5042808" cy="1249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766604-CE52-2143-AFD1-066FC95482AE}"/>
              </a:ext>
            </a:extLst>
          </p:cNvPr>
          <p:cNvSpPr txBox="1"/>
          <p:nvPr/>
        </p:nvSpPr>
        <p:spPr>
          <a:xfrm>
            <a:off x="9786680" y="2946332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[1]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1001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FF014-FED6-F147-BD86-3253D91F4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5171"/>
            <a:ext cx="10515600" cy="5621792"/>
          </a:xfrm>
        </p:spPr>
        <p:txBody>
          <a:bodyPr/>
          <a:lstStyle/>
          <a:p>
            <a:r>
              <a:rPr lang="en-CA" dirty="0"/>
              <a:t>Re-write Eq. 1 as: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Re-arrange: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05AE7-4054-8648-8930-2E0875335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760" y="1152638"/>
            <a:ext cx="8874571" cy="2472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9C2518-3D4A-6F4A-8F51-A0C2E3433A6E}"/>
              </a:ext>
            </a:extLst>
          </p:cNvPr>
          <p:cNvSpPr txBox="1"/>
          <p:nvPr/>
        </p:nvSpPr>
        <p:spPr>
          <a:xfrm>
            <a:off x="11256251" y="2995319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[2]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A728C-6153-4345-8089-7A00C9188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213" y="4750708"/>
            <a:ext cx="9382202" cy="10459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79A258A-38E0-1E4C-A692-4BC92C19CADD}"/>
              </a:ext>
            </a:extLst>
          </p:cNvPr>
          <p:cNvGrpSpPr/>
          <p:nvPr/>
        </p:nvGrpSpPr>
        <p:grpSpPr>
          <a:xfrm>
            <a:off x="1670938" y="4222409"/>
            <a:ext cx="4795176" cy="725148"/>
            <a:chOff x="5725209" y="1897772"/>
            <a:chExt cx="4795176" cy="7251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EFA042-2030-C842-AD0F-033274234312}"/>
                </a:ext>
              </a:extLst>
            </p:cNvPr>
            <p:cNvSpPr txBox="1"/>
            <p:nvPr/>
          </p:nvSpPr>
          <p:spPr>
            <a:xfrm>
              <a:off x="6831156" y="1897772"/>
              <a:ext cx="2997616" cy="36933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accent1"/>
                  </a:solidFill>
                </a:rPr>
                <a:t>Evidence Lower Bound (ELBO)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E50F445A-3DA3-7843-B850-7725DCB63F7D}"/>
                </a:ext>
              </a:extLst>
            </p:cNvPr>
            <p:cNvSpPr/>
            <p:nvPr/>
          </p:nvSpPr>
          <p:spPr>
            <a:xfrm rot="5400000">
              <a:off x="7962501" y="65037"/>
              <a:ext cx="320591" cy="479517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61C46F-B87B-FD45-BA04-5AACDDBECBF3}"/>
              </a:ext>
            </a:extLst>
          </p:cNvPr>
          <p:cNvGrpSpPr/>
          <p:nvPr/>
        </p:nvGrpSpPr>
        <p:grpSpPr>
          <a:xfrm>
            <a:off x="9279484" y="4199191"/>
            <a:ext cx="1364925" cy="748367"/>
            <a:chOff x="5508459" y="1897772"/>
            <a:chExt cx="1364925" cy="74836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DDA650-6BB2-9744-98FA-5CB5A93CBCF7}"/>
                </a:ext>
              </a:extLst>
            </p:cNvPr>
            <p:cNvSpPr txBox="1"/>
            <p:nvPr/>
          </p:nvSpPr>
          <p:spPr>
            <a:xfrm>
              <a:off x="5508459" y="1897772"/>
              <a:ext cx="1364925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>
                  <a:solidFill>
                    <a:srgbClr val="00B050"/>
                  </a:solidFill>
                </a:rPr>
                <a:t>log evidence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CBA793A5-9107-DE46-8B96-628F6E723567}"/>
                </a:ext>
              </a:extLst>
            </p:cNvPr>
            <p:cNvSpPr/>
            <p:nvPr/>
          </p:nvSpPr>
          <p:spPr>
            <a:xfrm rot="5400000">
              <a:off x="6019007" y="2008531"/>
              <a:ext cx="343810" cy="931406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125F95A-C36F-FA44-87FF-AE38F5BD67B0}"/>
              </a:ext>
            </a:extLst>
          </p:cNvPr>
          <p:cNvSpPr txBox="1"/>
          <p:nvPr/>
        </p:nvSpPr>
        <p:spPr>
          <a:xfrm>
            <a:off x="11253513" y="4931229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[3]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674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020D-5954-5B4D-A242-6437F09F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Evidence Lower Bound (ELBO)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DD52D-9895-AA48-B451-381B40CF2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296" y="1797049"/>
            <a:ext cx="6697688" cy="4379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3F683F-3954-3D45-8ED6-83FF06AD8174}"/>
              </a:ext>
            </a:extLst>
          </p:cNvPr>
          <p:cNvSpPr txBox="1"/>
          <p:nvPr/>
        </p:nvSpPr>
        <p:spPr>
          <a:xfrm>
            <a:off x="9013373" y="6449786"/>
            <a:ext cx="326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Image source: (</a:t>
            </a:r>
            <a:r>
              <a:rPr lang="en-CA" dirty="0" err="1"/>
              <a:t>Bahuleyan</a:t>
            </a:r>
            <a:r>
              <a:rPr lang="en-CA" dirty="0"/>
              <a:t>,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70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DDDE-B381-C041-867A-D84B6C81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Evidence Lower Bound (ELBO)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CFD618-7761-CF48-B8C5-4BD7263C9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064" y="2285997"/>
            <a:ext cx="8513554" cy="275306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053BAB-0A1B-5D4F-93B4-A7DAF71983B2}"/>
              </a:ext>
            </a:extLst>
          </p:cNvPr>
          <p:cNvSpPr txBox="1">
            <a:spLocks/>
          </p:cNvSpPr>
          <p:nvPr/>
        </p:nvSpPr>
        <p:spPr>
          <a:xfrm>
            <a:off x="838200" y="1690686"/>
            <a:ext cx="10515600" cy="49876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ELBO can be re-written as: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Maximize expected log likelihood of data and minimize KL divergence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206057B-F777-0944-8CF0-CE66C5A91CDF}"/>
              </a:ext>
            </a:extLst>
          </p:cNvPr>
          <p:cNvSpPr/>
          <p:nvPr/>
        </p:nvSpPr>
        <p:spPr>
          <a:xfrm rot="5400000" flipH="1">
            <a:off x="4591561" y="3915624"/>
            <a:ext cx="222136" cy="21880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1BCB8-1D62-AD45-B342-AB22A7C5B822}"/>
              </a:ext>
            </a:extLst>
          </p:cNvPr>
          <p:cNvSpPr txBox="1"/>
          <p:nvPr/>
        </p:nvSpPr>
        <p:spPr>
          <a:xfrm>
            <a:off x="2400471" y="5153138"/>
            <a:ext cx="342388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chemeClr val="accent1"/>
                </a:solidFill>
              </a:rPr>
              <a:t>Expected log likelihood of the data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6B798FF4-99DF-3F49-A12A-AC862ED60DF2}"/>
              </a:ext>
            </a:extLst>
          </p:cNvPr>
          <p:cNvSpPr/>
          <p:nvPr/>
        </p:nvSpPr>
        <p:spPr>
          <a:xfrm rot="5400000" flipH="1">
            <a:off x="6899449" y="4051587"/>
            <a:ext cx="249124" cy="195397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D9F860-9A1B-0B4A-BE40-03B4F384C537}"/>
              </a:ext>
            </a:extLst>
          </p:cNvPr>
          <p:cNvSpPr txBox="1"/>
          <p:nvPr/>
        </p:nvSpPr>
        <p:spPr>
          <a:xfrm>
            <a:off x="5954903" y="5168750"/>
            <a:ext cx="3580983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C00000"/>
                </a:solidFill>
              </a:rPr>
              <a:t>KL divergence between the approximate posterior and the prior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7FB3B4-812D-0A43-BFA3-4AE65CCE9A78}"/>
              </a:ext>
            </a:extLst>
          </p:cNvPr>
          <p:cNvSpPr txBox="1"/>
          <p:nvPr/>
        </p:nvSpPr>
        <p:spPr>
          <a:xfrm>
            <a:off x="11253513" y="4588320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[4]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4548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E410-1EB2-F745-A8EE-96D05589A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Variational </a:t>
            </a:r>
            <a:r>
              <a:rPr lang="en-CA" dirty="0" err="1"/>
              <a:t>Autoencoder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7F420-B16C-0140-AFCF-550E766A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343" y="1733549"/>
            <a:ext cx="6168857" cy="39977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EBC9B2-8680-C344-B221-787512734E9D}"/>
              </a:ext>
            </a:extLst>
          </p:cNvPr>
          <p:cNvSpPr txBox="1"/>
          <p:nvPr/>
        </p:nvSpPr>
        <p:spPr>
          <a:xfrm>
            <a:off x="9013373" y="6449786"/>
            <a:ext cx="326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Image source: (</a:t>
            </a:r>
            <a:r>
              <a:rPr lang="en-CA" dirty="0" err="1"/>
              <a:t>Bahuleyan</a:t>
            </a:r>
            <a:r>
              <a:rPr lang="en-CA" dirty="0"/>
              <a:t>,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08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9C836-50BE-684B-AB18-218D3B65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Variational </a:t>
            </a:r>
            <a:r>
              <a:rPr lang="en-CA" dirty="0" err="1"/>
              <a:t>Autoencoder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985E9-93F7-8240-BB05-97686CF3D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Replace approximate posterior q(Z) with q</a:t>
            </a:r>
            <a:r>
              <a:rPr lang="en-CA" baseline="-25000" dirty="0"/>
              <a:t>𝜑</a:t>
            </a:r>
            <a:r>
              <a:rPr lang="en-CA" dirty="0"/>
              <a:t>(Z|X)</a:t>
            </a:r>
          </a:p>
          <a:p>
            <a:r>
              <a:rPr lang="en-CA" dirty="0"/>
              <a:t>Given a dataset: </a:t>
            </a:r>
          </a:p>
          <a:p>
            <a:r>
              <a:rPr lang="en-CA" dirty="0"/>
              <a:t>The likelihood of a data point (log evidence) and ELBO are related as follows: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114A9-0C6B-D847-AD08-69350A8B0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996" y="3808044"/>
            <a:ext cx="9510008" cy="2368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A80DCC-5EE0-5445-9F7D-B1C503007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376" r="3050" b="14743"/>
          <a:stretch/>
        </p:blipFill>
        <p:spPr>
          <a:xfrm>
            <a:off x="3525156" y="2376941"/>
            <a:ext cx="2075544" cy="3755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A968D3-E3A5-7B40-B843-F3946DB58572}"/>
              </a:ext>
            </a:extLst>
          </p:cNvPr>
          <p:cNvSpPr txBox="1"/>
          <p:nvPr/>
        </p:nvSpPr>
        <p:spPr>
          <a:xfrm>
            <a:off x="11296230" y="5274120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[5]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6584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FF8F-2A9A-394E-A9B9-836BC0C6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Variational </a:t>
            </a:r>
            <a:r>
              <a:rPr lang="en-CA" dirty="0" err="1"/>
              <a:t>Autoencoder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A532E-1B1E-6143-ABB1-BAA183C19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Maximizing ELBO(q) is equivalent to minimizing –ELBO(q)</a:t>
            </a:r>
          </a:p>
          <a:p>
            <a:r>
              <a:rPr lang="en-CA" dirty="0"/>
              <a:t>Loss function for the VAE: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Reconstruction loss: expected negative log likelihood of the data</a:t>
            </a:r>
          </a:p>
          <a:p>
            <a:r>
              <a:rPr lang="en-CA" dirty="0"/>
              <a:t>Prior is typically Gaussian </a:t>
            </a:r>
            <a:r>
              <a:rPr lang="en-CA" i="1" dirty="0"/>
              <a:t>N</a:t>
            </a:r>
            <a:r>
              <a:rPr lang="en-CA" dirty="0"/>
              <a:t>(0,I)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3DEFF-D553-004C-980B-3DB942468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22" y="3192237"/>
            <a:ext cx="8548915" cy="13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07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12D1B-868C-6D4C-9D57-709B0B91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Credits and 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81F1C-820C-9A4F-B872-1A5A6F4A8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1825625"/>
            <a:ext cx="11576957" cy="4351338"/>
          </a:xfrm>
        </p:spPr>
        <p:txBody>
          <a:bodyPr>
            <a:normAutofit lnSpcReduction="10000"/>
          </a:bodyPr>
          <a:lstStyle/>
          <a:p>
            <a:r>
              <a:rPr lang="en-CA" sz="2400" dirty="0" err="1"/>
              <a:t>Hareesh</a:t>
            </a:r>
            <a:r>
              <a:rPr lang="en-CA" sz="2400" dirty="0"/>
              <a:t> </a:t>
            </a:r>
            <a:r>
              <a:rPr lang="en-CA" sz="2400" dirty="0" err="1"/>
              <a:t>Bahuleyan</a:t>
            </a:r>
            <a:r>
              <a:rPr lang="en-CA" sz="2400" dirty="0"/>
              <a:t>, Lili </a:t>
            </a:r>
            <a:r>
              <a:rPr lang="en-CA" sz="2400" dirty="0" err="1"/>
              <a:t>Mou</a:t>
            </a:r>
            <a:r>
              <a:rPr lang="en-CA" sz="2400" dirty="0"/>
              <a:t>, Olga </a:t>
            </a:r>
            <a:r>
              <a:rPr lang="en-CA" sz="2400" dirty="0" err="1"/>
              <a:t>Vechtomova</a:t>
            </a:r>
            <a:r>
              <a:rPr lang="en-CA" sz="2400" dirty="0"/>
              <a:t>, Pascal </a:t>
            </a:r>
            <a:r>
              <a:rPr lang="en-CA" sz="2400" dirty="0" err="1"/>
              <a:t>Poupart</a:t>
            </a:r>
            <a:r>
              <a:rPr lang="en-CA" sz="2400" dirty="0"/>
              <a:t>. 2018. Variational attention for sequence-to-sequence models. </a:t>
            </a:r>
            <a:r>
              <a:rPr lang="en-CA" sz="2400" i="1" dirty="0"/>
              <a:t>In Proc. COLING</a:t>
            </a:r>
            <a:r>
              <a:rPr lang="en-CA" sz="2400" dirty="0"/>
              <a:t> </a:t>
            </a:r>
            <a:r>
              <a:rPr lang="en-CA" sz="2400" i="1" dirty="0"/>
              <a:t>2018</a:t>
            </a:r>
            <a:r>
              <a:rPr lang="en-CA" sz="2400" dirty="0"/>
              <a:t>.</a:t>
            </a:r>
          </a:p>
          <a:p>
            <a:r>
              <a:rPr lang="en-CA" sz="2400" dirty="0" err="1"/>
              <a:t>Hareesh</a:t>
            </a:r>
            <a:r>
              <a:rPr lang="en-CA" sz="2400" dirty="0"/>
              <a:t> </a:t>
            </a:r>
            <a:r>
              <a:rPr lang="en-CA" sz="2400" dirty="0" err="1"/>
              <a:t>Bahuleyan</a:t>
            </a:r>
            <a:r>
              <a:rPr lang="en-CA" sz="2400" dirty="0"/>
              <a:t>. 2018. Natural Language Generation with Neural Variational Models. Technical Report. University of Waterloo.</a:t>
            </a:r>
          </a:p>
          <a:p>
            <a:r>
              <a:rPr lang="en-CA" sz="2400" dirty="0"/>
              <a:t>Samuel R Bowman, Luke </a:t>
            </a:r>
            <a:r>
              <a:rPr lang="en-CA" sz="2400" dirty="0" err="1"/>
              <a:t>Vilnis</a:t>
            </a:r>
            <a:r>
              <a:rPr lang="en-CA" sz="2400" dirty="0"/>
              <a:t>, Oriol </a:t>
            </a:r>
            <a:r>
              <a:rPr lang="en-CA" sz="2400" dirty="0" err="1"/>
              <a:t>Vinyals</a:t>
            </a:r>
            <a:r>
              <a:rPr lang="en-CA" sz="2400" dirty="0"/>
              <a:t>, Andrew M Dai, </a:t>
            </a:r>
            <a:r>
              <a:rPr lang="en-CA" sz="2400" dirty="0" err="1"/>
              <a:t>Rafal</a:t>
            </a:r>
            <a:r>
              <a:rPr lang="en-CA" sz="2400" dirty="0"/>
              <a:t> </a:t>
            </a:r>
            <a:r>
              <a:rPr lang="en-CA" sz="2400" dirty="0" err="1"/>
              <a:t>Jozefowicz</a:t>
            </a:r>
            <a:r>
              <a:rPr lang="en-CA" sz="2400" dirty="0"/>
              <a:t>, and </a:t>
            </a:r>
            <a:r>
              <a:rPr lang="en-CA" sz="2400" dirty="0" err="1"/>
              <a:t>Samy</a:t>
            </a:r>
            <a:r>
              <a:rPr lang="en-CA" sz="2400" dirty="0"/>
              <a:t> </a:t>
            </a:r>
            <a:r>
              <a:rPr lang="en-CA" sz="2400" dirty="0" err="1"/>
              <a:t>Bengio</a:t>
            </a:r>
            <a:r>
              <a:rPr lang="en-CA" sz="2400" dirty="0"/>
              <a:t>. 2016.Generating sentences from a continuous space. </a:t>
            </a:r>
            <a:r>
              <a:rPr lang="en-CA" sz="2400" i="1" dirty="0"/>
              <a:t>In Proc. </a:t>
            </a:r>
            <a:r>
              <a:rPr lang="en-CA" sz="2400" i="1" dirty="0" err="1"/>
              <a:t>CoNLL</a:t>
            </a:r>
            <a:r>
              <a:rPr lang="en-CA" sz="2400" i="1" dirty="0"/>
              <a:t> 2016</a:t>
            </a:r>
            <a:r>
              <a:rPr lang="en-CA" sz="2400" dirty="0"/>
              <a:t>.</a:t>
            </a:r>
          </a:p>
          <a:p>
            <a:r>
              <a:rPr lang="en-CA" sz="2400" dirty="0"/>
              <a:t>Carl </a:t>
            </a:r>
            <a:r>
              <a:rPr lang="en-CA" sz="2400" dirty="0" err="1"/>
              <a:t>Doersch</a:t>
            </a:r>
            <a:r>
              <a:rPr lang="en-CA" sz="2400" dirty="0"/>
              <a:t>. 2016. Tutorial on Variational </a:t>
            </a:r>
            <a:r>
              <a:rPr lang="en-CA" sz="2400" dirty="0" err="1"/>
              <a:t>Autoencoders</a:t>
            </a:r>
            <a:r>
              <a:rPr lang="en-CA" sz="2400" dirty="0"/>
              <a:t>. </a:t>
            </a:r>
            <a:r>
              <a:rPr lang="en-CA" sz="2400" dirty="0" err="1"/>
              <a:t>arXiv</a:t>
            </a:r>
            <a:r>
              <a:rPr lang="en-CA" sz="2400" dirty="0"/>
              <a:t> preprint: https://</a:t>
            </a:r>
            <a:r>
              <a:rPr lang="en-CA" sz="2400" dirty="0" err="1"/>
              <a:t>arxiv.org</a:t>
            </a:r>
            <a:r>
              <a:rPr lang="en-CA" sz="2400" dirty="0"/>
              <a:t>/pdf/1606.05908.pdf</a:t>
            </a:r>
          </a:p>
          <a:p>
            <a:r>
              <a:rPr lang="en-CA" sz="2400" dirty="0" err="1"/>
              <a:t>Diederik</a:t>
            </a:r>
            <a:r>
              <a:rPr lang="en-CA" sz="2400" dirty="0"/>
              <a:t> P </a:t>
            </a:r>
            <a:r>
              <a:rPr lang="en-CA" sz="2400" dirty="0" err="1"/>
              <a:t>Kingma</a:t>
            </a:r>
            <a:r>
              <a:rPr lang="en-CA" sz="2400" dirty="0"/>
              <a:t> and Max Welling. 2014. Auto-encoding variational </a:t>
            </a:r>
            <a:r>
              <a:rPr lang="en-CA" sz="2400" dirty="0" err="1"/>
              <a:t>bayes</a:t>
            </a:r>
            <a:r>
              <a:rPr lang="en-CA" sz="2400" dirty="0"/>
              <a:t>. In </a:t>
            </a:r>
            <a:r>
              <a:rPr lang="en-CA" sz="2400" i="1" dirty="0"/>
              <a:t>Proc. ICLR</a:t>
            </a:r>
            <a:r>
              <a:rPr lang="en-CA" sz="2400" dirty="0"/>
              <a:t>.</a:t>
            </a:r>
          </a:p>
          <a:p>
            <a:r>
              <a:rPr lang="en-CA" sz="2400" dirty="0" err="1"/>
              <a:t>Irhum</a:t>
            </a:r>
            <a:r>
              <a:rPr lang="en-CA" sz="2400" dirty="0"/>
              <a:t> </a:t>
            </a:r>
            <a:r>
              <a:rPr lang="en-CA" sz="2400" dirty="0" err="1"/>
              <a:t>Shafkat</a:t>
            </a:r>
            <a:r>
              <a:rPr lang="en-CA" sz="2400" dirty="0"/>
              <a:t>. Intuitively Understanding Variational </a:t>
            </a:r>
            <a:r>
              <a:rPr lang="en-CA" sz="2400" dirty="0" err="1"/>
              <a:t>Autoencoders</a:t>
            </a:r>
            <a:r>
              <a:rPr lang="en-CA" sz="2400" dirty="0"/>
              <a:t>. </a:t>
            </a:r>
            <a:r>
              <a:rPr lang="en-CA" sz="2400" dirty="0">
                <a:hlinkClick r:id="rId2"/>
              </a:rPr>
              <a:t>https://towardsdatascience.com/intuitively-understanding-variational-autoencoders-1bfe67eb5daf</a:t>
            </a:r>
            <a:r>
              <a:rPr lang="en-CA" sz="2400" dirty="0"/>
              <a:t>. Accessed: June 29, 2018</a:t>
            </a:r>
            <a:r>
              <a:rPr lang="en-CA" sz="2400"/>
              <a:t>.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9876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FD79-7F68-2243-8325-534AE85B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Autoencoder</a:t>
            </a:r>
            <a:r>
              <a:rPr lang="en-CA" dirty="0"/>
              <a:t> with RNNs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1EA19F-D230-8444-9FE6-0A6268133496}"/>
              </a:ext>
            </a:extLst>
          </p:cNvPr>
          <p:cNvGrpSpPr/>
          <p:nvPr/>
        </p:nvGrpSpPr>
        <p:grpSpPr>
          <a:xfrm>
            <a:off x="1189596" y="2299237"/>
            <a:ext cx="9495840" cy="2939189"/>
            <a:chOff x="1189596" y="2299237"/>
            <a:chExt cx="9495840" cy="29391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AABA77-C137-1F4E-99D1-51D4EC488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9113"/>
            <a:stretch/>
          </p:blipFill>
          <p:spPr>
            <a:xfrm>
              <a:off x="1189596" y="2299237"/>
              <a:ext cx="2932953" cy="293918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13E650-2E5E-214B-83EF-951E0FD717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674"/>
            <a:stretch/>
          </p:blipFill>
          <p:spPr>
            <a:xfrm>
              <a:off x="6571281" y="2299237"/>
              <a:ext cx="4114155" cy="2939189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9E4848F-2731-7543-A554-4AF49774AB43}"/>
                </a:ext>
              </a:extLst>
            </p:cNvPr>
            <p:cNvSpPr/>
            <p:nvPr/>
          </p:nvSpPr>
          <p:spPr>
            <a:xfrm>
              <a:off x="4587498" y="3301138"/>
              <a:ext cx="1518834" cy="5889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b="1" dirty="0">
                  <a:solidFill>
                    <a:schemeClr val="tx1"/>
                  </a:solidFill>
                </a:rPr>
                <a:t>z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963AFB8-3943-9A4E-BFB7-C52F77A3F485}"/>
                </a:ext>
              </a:extLst>
            </p:cNvPr>
            <p:cNvCxnSpPr/>
            <p:nvPr/>
          </p:nvCxnSpPr>
          <p:spPr>
            <a:xfrm>
              <a:off x="4122549" y="3611105"/>
              <a:ext cx="46494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D6724B5-2E70-BB4E-A02A-25BF7BBEA2D0}"/>
                </a:ext>
              </a:extLst>
            </p:cNvPr>
            <p:cNvCxnSpPr/>
            <p:nvPr/>
          </p:nvCxnSpPr>
          <p:spPr>
            <a:xfrm>
              <a:off x="6106332" y="3611105"/>
              <a:ext cx="46494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973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7091D-C488-4045-B178-1AF897F4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Autoencoder</a:t>
            </a:r>
            <a:r>
              <a:rPr lang="en-CA" dirty="0"/>
              <a:t> with RNNs - training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CD8A9-039B-8A4E-9BFA-221675E2A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351338"/>
          </a:xfrm>
        </p:spPr>
        <p:txBody>
          <a:bodyPr/>
          <a:lstStyle/>
          <a:p>
            <a:r>
              <a:rPr lang="en-CA" dirty="0"/>
              <a:t>Reconstruction loss (cross-entropy)</a:t>
            </a:r>
          </a:p>
          <a:p>
            <a:r>
              <a:rPr lang="en-CA" dirty="0"/>
              <a:t>Output </a:t>
            </a:r>
            <a:r>
              <a:rPr lang="en-CA" i="1" dirty="0"/>
              <a:t>h</a:t>
            </a:r>
            <a:r>
              <a:rPr lang="en-CA" i="1" baseline="-25000" dirty="0"/>
              <a:t>i</a:t>
            </a:r>
            <a:r>
              <a:rPr lang="en-CA" i="1" dirty="0"/>
              <a:t> </a:t>
            </a:r>
            <a:r>
              <a:rPr lang="en-CA" dirty="0"/>
              <a:t>of every decoder cell </a:t>
            </a:r>
            <a:r>
              <a:rPr lang="en-CA" i="1" dirty="0" err="1"/>
              <a:t>i</a:t>
            </a:r>
            <a:r>
              <a:rPr lang="en-CA" dirty="0"/>
              <a:t> is sent to the </a:t>
            </a:r>
            <a:r>
              <a:rPr lang="en-CA" dirty="0" err="1"/>
              <a:t>softmax</a:t>
            </a:r>
            <a:r>
              <a:rPr lang="en-CA" dirty="0"/>
              <a:t> classifier</a:t>
            </a:r>
          </a:p>
          <a:p>
            <a:r>
              <a:rPr lang="en-CA" dirty="0"/>
              <a:t>Predict probabilities of words in vocabulary </a:t>
            </a:r>
            <a:r>
              <a:rPr lang="en-CA" i="1" dirty="0"/>
              <a:t>V</a:t>
            </a:r>
          </a:p>
          <a:p>
            <a:r>
              <a:rPr lang="en-CA" dirty="0"/>
              <a:t>Train end-to-end using an optimizer, e.g. SGD or Adam (recommended)</a:t>
            </a:r>
          </a:p>
          <a:p>
            <a:r>
              <a:rPr lang="en-CA" dirty="0"/>
              <a:t>At training time: the decoder receives </a:t>
            </a:r>
            <a:r>
              <a:rPr lang="en-CA" b="1" dirty="0"/>
              <a:t>ground-truth</a:t>
            </a:r>
            <a:r>
              <a:rPr lang="en-CA" dirty="0"/>
              <a:t> previous word as input at each time step</a:t>
            </a:r>
          </a:p>
          <a:p>
            <a:r>
              <a:rPr lang="en-CA" dirty="0"/>
              <a:t>At inference time: the decoder receives the word </a:t>
            </a:r>
            <a:r>
              <a:rPr lang="en-CA" b="1" dirty="0"/>
              <a:t>predicted</a:t>
            </a:r>
            <a:r>
              <a:rPr lang="en-CA" dirty="0"/>
              <a:t> at the previous time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3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E54A8-6AFA-CE42-A2C3-953FDE20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NLP uses of </a:t>
            </a:r>
            <a:r>
              <a:rPr lang="en-CA" dirty="0" err="1"/>
              <a:t>autoencoders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DA87F-D3CA-5C44-B0AA-92030449E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Language modelling</a:t>
            </a:r>
          </a:p>
          <a:p>
            <a:r>
              <a:rPr lang="en-CA" dirty="0"/>
              <a:t>Representation learning</a:t>
            </a:r>
          </a:p>
          <a:p>
            <a:pPr lvl="1"/>
            <a:r>
              <a:rPr lang="en-CA" dirty="0"/>
              <a:t>Pre-trained latent space can be used for other tasks, e.g. sentiment classification</a:t>
            </a:r>
          </a:p>
          <a:p>
            <a:r>
              <a:rPr lang="en-CA" dirty="0"/>
              <a:t>Not a generative model, i.e. not suitable for text generation.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4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65C6C-FC6C-554E-8BFB-2D74B1FF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Autoencoder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6DA7B-13C5-A640-A731-F3E7A9815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50" y="1825625"/>
            <a:ext cx="6586780" cy="4351338"/>
          </a:xfrm>
        </p:spPr>
        <p:txBody>
          <a:bodyPr/>
          <a:lstStyle/>
          <a:p>
            <a:r>
              <a:rPr lang="en-CA" dirty="0"/>
              <a:t>Encodes input to points in the latent space</a:t>
            </a:r>
          </a:p>
          <a:p>
            <a:r>
              <a:rPr lang="en-CA" dirty="0"/>
              <a:t>Latent space is not continuous</a:t>
            </a:r>
          </a:p>
          <a:p>
            <a:r>
              <a:rPr lang="en-CA" dirty="0">
                <a:sym typeface="Wingdings" pitchFamily="2" charset="2"/>
              </a:rPr>
              <a:t>At inference time: c</a:t>
            </a:r>
            <a:r>
              <a:rPr lang="en-CA" dirty="0"/>
              <a:t>an’t sample from the latent space and always get meaningful results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C4DAA-CCE6-EC43-A805-C11A59D22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011" y="653215"/>
            <a:ext cx="4305300" cy="50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E53041-A560-9E4F-9F1C-C22E6B2FC354}"/>
              </a:ext>
            </a:extLst>
          </p:cNvPr>
          <p:cNvSpPr txBox="1"/>
          <p:nvPr/>
        </p:nvSpPr>
        <p:spPr>
          <a:xfrm>
            <a:off x="7439186" y="5628615"/>
            <a:ext cx="4383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Image source: </a:t>
            </a:r>
            <a:r>
              <a:rPr lang="en-CA" dirty="0">
                <a:hlinkClick r:id="rId3"/>
              </a:rPr>
              <a:t>https://towardsdatascience.com/intuitively-understanding-variational-autoencoders-1bfe67eb5daf</a:t>
            </a:r>
            <a:r>
              <a:rPr lang="en-CA" dirty="0"/>
              <a:t> 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9F5A7B-95AE-5F47-9B43-F27B3CE78B17}"/>
              </a:ext>
            </a:extLst>
          </p:cNvPr>
          <p:cNvGrpSpPr/>
          <p:nvPr/>
        </p:nvGrpSpPr>
        <p:grpSpPr>
          <a:xfrm>
            <a:off x="2080553" y="4001294"/>
            <a:ext cx="3596119" cy="1627321"/>
            <a:chOff x="2108549" y="3549112"/>
            <a:chExt cx="3596119" cy="16273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49F232-F230-804C-8C45-63859C3382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674"/>
            <a:stretch/>
          </p:blipFill>
          <p:spPr>
            <a:xfrm>
              <a:off x="3278439" y="3549112"/>
              <a:ext cx="2426229" cy="1627321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2268C83-AD18-5B42-A026-EB0F68CD4A05}"/>
                </a:ext>
              </a:extLst>
            </p:cNvPr>
            <p:cNvSpPr/>
            <p:nvPr/>
          </p:nvSpPr>
          <p:spPr>
            <a:xfrm>
              <a:off x="2108549" y="4103828"/>
              <a:ext cx="895698" cy="32607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b="1" dirty="0">
                  <a:solidFill>
                    <a:schemeClr val="tx1"/>
                  </a:solidFill>
                </a:rPr>
                <a:t>z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2129C58-1725-2041-95D1-B8155F23C628}"/>
                </a:ext>
              </a:extLst>
            </p:cNvPr>
            <p:cNvCxnSpPr/>
            <p:nvPr/>
          </p:nvCxnSpPr>
          <p:spPr>
            <a:xfrm>
              <a:off x="3004246" y="4275445"/>
              <a:ext cx="27419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388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CAD4-8450-F344-BCC6-2A8C1B172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365125"/>
            <a:ext cx="5510589" cy="2037112"/>
          </a:xfrm>
        </p:spPr>
        <p:txBody>
          <a:bodyPr>
            <a:normAutofit fontScale="90000"/>
          </a:bodyPr>
          <a:lstStyle/>
          <a:p>
            <a:r>
              <a:rPr lang="en-CA" dirty="0"/>
              <a:t>Visualizing the latent space of the deterministic </a:t>
            </a:r>
            <a:r>
              <a:rPr lang="en-CA" dirty="0" err="1"/>
              <a:t>autoencoder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5571-A017-754B-BB2A-DF2A42D8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2" y="2665707"/>
            <a:ext cx="5253926" cy="3511255"/>
          </a:xfrm>
        </p:spPr>
        <p:txBody>
          <a:bodyPr/>
          <a:lstStyle/>
          <a:p>
            <a:r>
              <a:rPr lang="en-CA" dirty="0"/>
              <a:t>MNIST handwritten digit dataset</a:t>
            </a:r>
          </a:p>
          <a:p>
            <a:r>
              <a:rPr lang="en-CA" dirty="0"/>
              <a:t>Interpolation between two points is not possible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3BCA8-5F68-6A4D-BEFA-943BBF38A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354" y="142268"/>
            <a:ext cx="5403646" cy="5654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B53929-8F7B-924C-8A17-48B5EC1D808D}"/>
              </a:ext>
            </a:extLst>
          </p:cNvPr>
          <p:cNvSpPr txBox="1"/>
          <p:nvPr/>
        </p:nvSpPr>
        <p:spPr>
          <a:xfrm>
            <a:off x="6788354" y="5791905"/>
            <a:ext cx="5403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Image source: </a:t>
            </a:r>
            <a:r>
              <a:rPr lang="en-CA" dirty="0">
                <a:hlinkClick r:id="rId3"/>
              </a:rPr>
              <a:t>https://towardsdatascience.com/intuitively-understanding-variational-autoencoders-1bfe67eb5daf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95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11C1-CD40-354B-8EDC-9272AB1B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631"/>
            <a:ext cx="10515600" cy="1325563"/>
          </a:xfrm>
        </p:spPr>
        <p:txBody>
          <a:bodyPr/>
          <a:lstStyle/>
          <a:p>
            <a:r>
              <a:rPr lang="en-CA" dirty="0"/>
              <a:t>Examples of generated sentences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895F4-2362-7E4B-853B-916E53F27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1232178"/>
            <a:ext cx="7450595" cy="5289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86766D-E203-8E4C-A0C1-D800FEB086E3}"/>
              </a:ext>
            </a:extLst>
          </p:cNvPr>
          <p:cNvSpPr txBox="1"/>
          <p:nvPr/>
        </p:nvSpPr>
        <p:spPr>
          <a:xfrm>
            <a:off x="1739900" y="6488668"/>
            <a:ext cx="691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Bowman and </a:t>
            </a:r>
            <a:r>
              <a:rPr lang="en-CA" dirty="0" err="1"/>
              <a:t>Vilnis</a:t>
            </a:r>
            <a:r>
              <a:rPr lang="en-CA" dirty="0"/>
              <a:t>, 2016, </a:t>
            </a:r>
            <a:r>
              <a:rPr lang="en-CA" dirty="0">
                <a:hlinkClick r:id="rId3"/>
              </a:rPr>
              <a:t>https://arxiv.org/pdf/1511.06349.pdf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60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8247</TotalTime>
  <Words>1571</Words>
  <Application>Microsoft Macintosh PowerPoint</Application>
  <PresentationFormat>Widescreen</PresentationFormat>
  <Paragraphs>218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Arial</vt:lpstr>
      <vt:lpstr>Calibri</vt:lpstr>
      <vt:lpstr>Calibri Light</vt:lpstr>
      <vt:lpstr>Helvetica Neue</vt:lpstr>
      <vt:lpstr>Wingdings</vt:lpstr>
      <vt:lpstr>Office Theme</vt:lpstr>
      <vt:lpstr>PowerPoint Presentation</vt:lpstr>
      <vt:lpstr>Autoencoder with 3 fully connected layers</vt:lpstr>
      <vt:lpstr>Autoencoder with RNNs</vt:lpstr>
      <vt:lpstr>Autoencoder with RNNs</vt:lpstr>
      <vt:lpstr>Autoencoder with RNNs - training</vt:lpstr>
      <vt:lpstr>NLP uses of autoencoders</vt:lpstr>
      <vt:lpstr>Autoencoder</vt:lpstr>
      <vt:lpstr>Visualizing the latent space of the deterministic autoencoder</vt:lpstr>
      <vt:lpstr>Examples of generated sentences</vt:lpstr>
      <vt:lpstr>Variational Autoencoder (Kingma and Welling, 2013)</vt:lpstr>
      <vt:lpstr>Variational Autoencoder (VAE)</vt:lpstr>
      <vt:lpstr>Sampling example</vt:lpstr>
      <vt:lpstr>VAE Latent Space and Sampling</vt:lpstr>
      <vt:lpstr>But there is a problem...</vt:lpstr>
      <vt:lpstr>Solution: Kullback-Leibler divergence</vt:lpstr>
      <vt:lpstr>VAE loss</vt:lpstr>
      <vt:lpstr>Reparameterization trick</vt:lpstr>
      <vt:lpstr>PowerPoint Presentation</vt:lpstr>
      <vt:lpstr>Interpolation between sentences</vt:lpstr>
      <vt:lpstr>VAE optimization challenges</vt:lpstr>
      <vt:lpstr>Strategies</vt:lpstr>
      <vt:lpstr>Other VAE design considerations</vt:lpstr>
      <vt:lpstr>PowerPoint Presentation</vt:lpstr>
      <vt:lpstr>Evaluation</vt:lpstr>
      <vt:lpstr>BLEU</vt:lpstr>
      <vt:lpstr>Example (BLEU-4)</vt:lpstr>
      <vt:lpstr>More on BLEU</vt:lpstr>
      <vt:lpstr>Variational Inference</vt:lpstr>
      <vt:lpstr>Variational inference</vt:lpstr>
      <vt:lpstr>Variational inference</vt:lpstr>
      <vt:lpstr>Approximate posterior</vt:lpstr>
      <vt:lpstr>Approximate posterior</vt:lpstr>
      <vt:lpstr>PowerPoint Presentation</vt:lpstr>
      <vt:lpstr>Evidence Lower Bound (ELBO)</vt:lpstr>
      <vt:lpstr>Evidence Lower Bound (ELBO)</vt:lpstr>
      <vt:lpstr>Variational Autoencoder</vt:lpstr>
      <vt:lpstr>Variational Autoencoder</vt:lpstr>
      <vt:lpstr>Variational Autoencoder</vt:lpstr>
      <vt:lpstr>Credits and references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51</cp:revision>
  <dcterms:created xsi:type="dcterms:W3CDTF">2018-06-27T18:07:48Z</dcterms:created>
  <dcterms:modified xsi:type="dcterms:W3CDTF">2018-07-03T11:35:32Z</dcterms:modified>
</cp:coreProperties>
</file>