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4" r:id="rId1"/>
  </p:sldMasterIdLst>
  <p:notesMasterIdLst>
    <p:notesMasterId r:id="rId61"/>
  </p:notesMasterIdLst>
  <p:sldIdLst>
    <p:sldId id="256" r:id="rId2"/>
    <p:sldId id="261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25" r:id="rId48"/>
    <p:sldId id="326" r:id="rId49"/>
    <p:sldId id="327" r:id="rId50"/>
    <p:sldId id="323" r:id="rId51"/>
    <p:sldId id="317" r:id="rId52"/>
    <p:sldId id="318" r:id="rId53"/>
    <p:sldId id="319" r:id="rId54"/>
    <p:sldId id="320" r:id="rId55"/>
    <p:sldId id="321" r:id="rId56"/>
    <p:sldId id="322" r:id="rId57"/>
    <p:sldId id="328" r:id="rId58"/>
    <p:sldId id="331" r:id="rId59"/>
    <p:sldId id="324" r:id="rId60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62C2FC-7BCB-4335-A618-0B85D91628E9}">
  <a:tblStyle styleId="{0462C2FC-7BCB-4335-A618-0B85D91628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/>
    <p:restoredTop sz="93907"/>
  </p:normalViewPr>
  <p:slideViewPr>
    <p:cSldViewPr snapToGrid="0" snapToObjects="1">
      <p:cViewPr varScale="1">
        <p:scale>
          <a:sx n="111" d="100"/>
          <a:sy n="111" d="100"/>
        </p:scale>
        <p:origin x="20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2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Shape 7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Shape 7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Shape 7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Shape 7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Shape 7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 ∈ ℝ</a:t>
            </a:r>
            <a:r>
              <a:rPr lang="en-CA" baseline="30000" dirty="0"/>
              <a:t>1 x </a:t>
            </a:r>
            <a:r>
              <a:rPr lang="en-CA" baseline="30000" dirty="0" err="1"/>
              <a:t>nd</a:t>
            </a:r>
            <a:r>
              <a:rPr lang="en-CA" baseline="0" dirty="0"/>
              <a:t>, where n – filter size, d – size of the word embedding vector, here 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41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/>
        </p:nvSpPr>
        <p:spPr>
          <a:xfrm>
            <a:off x="7535900" y="4617975"/>
            <a:ext cx="35013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27 Jan 2016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2017  |   Computer Science Department   |   UKP Lab  -  Prof. Dr. Iryna Gurevych   |   Nils Reimers   | 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5013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999" y="174507"/>
            <a:ext cx="7218680" cy="39115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47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7535900" y="4617975"/>
            <a:ext cx="35013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27 Jan 2016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s.stanford.edu/people/karpathy/convnetjs/demo/cifar10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dml.com/2015/11/understanding-convolutional-neural-networks-for-nlp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tags" Target="../tags/tag2.xml"/><Relationship Id="rId16" Type="http://schemas.openxmlformats.org/officeDocument/2006/relationships/image" Target="../media/image24.png"/><Relationship Id="rId1" Type="http://schemas.openxmlformats.org/officeDocument/2006/relationships/tags" Target="../tags/tag1.xml"/><Relationship Id="rId6" Type="http://schemas.openxmlformats.org/officeDocument/2006/relationships/notesSlide" Target="../notesSlides/notesSlide46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tags" Target="../tags/tag4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2" Type="http://schemas.openxmlformats.org/officeDocument/2006/relationships/tags" Target="../tags/tag8.xml"/><Relationship Id="rId16" Type="http://schemas.openxmlformats.org/officeDocument/2006/relationships/image" Target="../media/image39.png"/><Relationship Id="rId1" Type="http://schemas.openxmlformats.org/officeDocument/2006/relationships/tags" Target="../tags/tag7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160.png"/><Relationship Id="rId15" Type="http://schemas.openxmlformats.org/officeDocument/2006/relationships/image" Target="../media/image38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Relationship Id="rId14" Type="http://schemas.openxmlformats.org/officeDocument/2006/relationships/image" Target="../media/image25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30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0.png"/><Relationship Id="rId12" Type="http://schemas.openxmlformats.org/officeDocument/2006/relationships/image" Target="../media/image290.png"/><Relationship Id="rId2" Type="http://schemas.openxmlformats.org/officeDocument/2006/relationships/tags" Target="../tags/tag10.xml"/><Relationship Id="rId16" Type="http://schemas.openxmlformats.org/officeDocument/2006/relationships/image" Target="../media/image39.png"/><Relationship Id="rId1" Type="http://schemas.openxmlformats.org/officeDocument/2006/relationships/tags" Target="../tags/tag9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160.png"/><Relationship Id="rId15" Type="http://schemas.openxmlformats.org/officeDocument/2006/relationships/image" Target="../media/image38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Relationship Id="rId14" Type="http://schemas.openxmlformats.org/officeDocument/2006/relationships/image" Target="../media/image31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40.png"/><Relationship Id="rId18" Type="http://schemas.openxmlformats.org/officeDocument/2006/relationships/image" Target="../media/image42.png"/><Relationship Id="rId3" Type="http://schemas.openxmlformats.org/officeDocument/2006/relationships/tags" Target="../tags/tag13.xml"/><Relationship Id="rId7" Type="http://schemas.openxmlformats.org/officeDocument/2006/relationships/image" Target="../media/image170.png"/><Relationship Id="rId12" Type="http://schemas.openxmlformats.org/officeDocument/2006/relationships/image" Target="../media/image330.png"/><Relationship Id="rId17" Type="http://schemas.openxmlformats.org/officeDocument/2006/relationships/image" Target="../media/image41.png"/><Relationship Id="rId2" Type="http://schemas.openxmlformats.org/officeDocument/2006/relationships/tags" Target="../tags/tag12.xml"/><Relationship Id="rId16" Type="http://schemas.openxmlformats.org/officeDocument/2006/relationships/image" Target="../media/image40.png"/><Relationship Id="rId1" Type="http://schemas.openxmlformats.org/officeDocument/2006/relationships/tags" Target="../tags/tag11.xml"/><Relationship Id="rId6" Type="http://schemas.openxmlformats.org/officeDocument/2006/relationships/image" Target="../media/image160.png"/><Relationship Id="rId11" Type="http://schemas.openxmlformats.org/officeDocument/2006/relationships/image" Target="../media/image320.png"/><Relationship Id="rId5" Type="http://schemas.openxmlformats.org/officeDocument/2006/relationships/image" Target="../media/image150.png"/><Relationship Id="rId15" Type="http://schemas.openxmlformats.org/officeDocument/2006/relationships/image" Target="../media/image360.png"/><Relationship Id="rId10" Type="http://schemas.openxmlformats.org/officeDocument/2006/relationships/image" Target="../media/image20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90.png"/><Relationship Id="rId14" Type="http://schemas.openxmlformats.org/officeDocument/2006/relationships/image" Target="../media/image35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0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0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84.png"/><Relationship Id="rId3" Type="http://schemas.openxmlformats.org/officeDocument/2006/relationships/image" Target="../media/image61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Relationship Id="rId27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86.png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KPLab/deeplearning4nlp-tutorial" TargetMode="External"/><Relationship Id="rId2" Type="http://schemas.openxmlformats.org/officeDocument/2006/relationships/hyperlink" Target="http://cs231n.stanford.edu/2015/syllabus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126388" y="3157239"/>
            <a:ext cx="8891225" cy="109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Helvetica Neue"/>
                <a:ea typeface="Helvetica Neue"/>
                <a:cs typeface="Helvetica Neue"/>
                <a:sym typeface="Helvetica Neue"/>
              </a:rPr>
              <a:t>Convolutional Neural Networks</a:t>
            </a:r>
            <a:endParaRPr sz="36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CEF66-F62D-0245-BA81-E9F0ED9BA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82" name="Shape 282"/>
          <p:cNvSpPr txBox="1"/>
          <p:nvPr/>
        </p:nvSpPr>
        <p:spPr>
          <a:xfrm>
            <a:off x="305225" y="155425"/>
            <a:ext cx="85482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Preview: </a:t>
            </a:r>
            <a:r>
              <a:rPr lang="en" sz="1800"/>
              <a:t>ConvNet is a sequence of Convolution Layers, interspersed with activation functions</a:t>
            </a:r>
            <a:endParaRPr sz="1800"/>
          </a:p>
        </p:txBody>
      </p:sp>
      <p:sp>
        <p:nvSpPr>
          <p:cNvPr id="283" name="Shape 283"/>
          <p:cNvSpPr/>
          <p:nvPr/>
        </p:nvSpPr>
        <p:spPr>
          <a:xfrm>
            <a:off x="1770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 txBox="1"/>
          <p:nvPr/>
        </p:nvSpPr>
        <p:spPr>
          <a:xfrm>
            <a:off x="7897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285" name="Shape 285"/>
          <p:cNvSpPr txBox="1"/>
          <p:nvPr/>
        </p:nvSpPr>
        <p:spPr>
          <a:xfrm>
            <a:off x="1154000" y="13531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286" name="Shape 286"/>
          <p:cNvSpPr txBox="1"/>
          <p:nvPr/>
        </p:nvSpPr>
        <p:spPr>
          <a:xfrm>
            <a:off x="119088" y="38179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</a:t>
            </a:r>
            <a:endParaRPr sz="1800"/>
          </a:p>
        </p:txBody>
      </p:sp>
      <p:cxnSp>
        <p:nvCxnSpPr>
          <p:cNvPr id="287" name="Shape 287"/>
          <p:cNvCxnSpPr/>
          <p:nvPr/>
        </p:nvCxnSpPr>
        <p:spPr>
          <a:xfrm>
            <a:off x="1481875" y="240495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8" name="Shape 288"/>
          <p:cNvSpPr/>
          <p:nvPr/>
        </p:nvSpPr>
        <p:spPr>
          <a:xfrm>
            <a:off x="26916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Shape 289"/>
          <p:cNvSpPr txBox="1"/>
          <p:nvPr/>
        </p:nvSpPr>
        <p:spPr>
          <a:xfrm>
            <a:off x="33043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28</a:t>
            </a:r>
            <a:endParaRPr sz="1800"/>
          </a:p>
        </p:txBody>
      </p:sp>
      <p:sp>
        <p:nvSpPr>
          <p:cNvPr id="290" name="Shape 290"/>
          <p:cNvSpPr txBox="1"/>
          <p:nvPr/>
        </p:nvSpPr>
        <p:spPr>
          <a:xfrm>
            <a:off x="3668600" y="13531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28</a:t>
            </a:r>
            <a:endParaRPr sz="1800"/>
          </a:p>
        </p:txBody>
      </p:sp>
      <p:sp>
        <p:nvSpPr>
          <p:cNvPr id="291" name="Shape 291"/>
          <p:cNvSpPr txBox="1"/>
          <p:nvPr/>
        </p:nvSpPr>
        <p:spPr>
          <a:xfrm>
            <a:off x="2633688" y="38179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6</a:t>
            </a:r>
            <a:endParaRPr sz="1800"/>
          </a:p>
        </p:txBody>
      </p:sp>
      <p:sp>
        <p:nvSpPr>
          <p:cNvPr id="292" name="Shape 292"/>
          <p:cNvSpPr txBox="1"/>
          <p:nvPr/>
        </p:nvSpPr>
        <p:spPr>
          <a:xfrm>
            <a:off x="1521200" y="241920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CONV,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ReLU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e.g. 6 5x5x3 filters</a:t>
            </a:r>
            <a:endParaRPr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98" name="Shape 298"/>
          <p:cNvSpPr txBox="1"/>
          <p:nvPr/>
        </p:nvSpPr>
        <p:spPr>
          <a:xfrm>
            <a:off x="305225" y="155425"/>
            <a:ext cx="85482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Preview: </a:t>
            </a:r>
            <a:r>
              <a:rPr lang="en" sz="1800"/>
              <a:t>ConvNet is a sequence of Convolutional Layers, interspersed with activation functions</a:t>
            </a:r>
            <a:endParaRPr sz="1800"/>
          </a:p>
        </p:txBody>
      </p:sp>
      <p:sp>
        <p:nvSpPr>
          <p:cNvPr id="299" name="Shape 299"/>
          <p:cNvSpPr/>
          <p:nvPr/>
        </p:nvSpPr>
        <p:spPr>
          <a:xfrm>
            <a:off x="1770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Shape 300"/>
          <p:cNvSpPr txBox="1"/>
          <p:nvPr/>
        </p:nvSpPr>
        <p:spPr>
          <a:xfrm>
            <a:off x="7897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301" name="Shape 301"/>
          <p:cNvSpPr txBox="1"/>
          <p:nvPr/>
        </p:nvSpPr>
        <p:spPr>
          <a:xfrm>
            <a:off x="1154000" y="13531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302" name="Shape 302"/>
          <p:cNvSpPr txBox="1"/>
          <p:nvPr/>
        </p:nvSpPr>
        <p:spPr>
          <a:xfrm>
            <a:off x="119088" y="38179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</a:t>
            </a:r>
            <a:endParaRPr sz="1800"/>
          </a:p>
        </p:txBody>
      </p:sp>
      <p:cxnSp>
        <p:nvCxnSpPr>
          <p:cNvPr id="303" name="Shape 303"/>
          <p:cNvCxnSpPr/>
          <p:nvPr/>
        </p:nvCxnSpPr>
        <p:spPr>
          <a:xfrm>
            <a:off x="1481875" y="240495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4" name="Shape 304"/>
          <p:cNvSpPr txBox="1"/>
          <p:nvPr/>
        </p:nvSpPr>
        <p:spPr>
          <a:xfrm>
            <a:off x="1521200" y="241920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CONV,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ReLU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e.g. 6 5x5x3 filters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26916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Shape 306"/>
          <p:cNvSpPr txBox="1"/>
          <p:nvPr/>
        </p:nvSpPr>
        <p:spPr>
          <a:xfrm>
            <a:off x="33043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28</a:t>
            </a:r>
            <a:endParaRPr sz="1800"/>
          </a:p>
        </p:txBody>
      </p:sp>
      <p:sp>
        <p:nvSpPr>
          <p:cNvPr id="307" name="Shape 307"/>
          <p:cNvSpPr txBox="1"/>
          <p:nvPr/>
        </p:nvSpPr>
        <p:spPr>
          <a:xfrm>
            <a:off x="3668600" y="13531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28</a:t>
            </a:r>
            <a:endParaRPr sz="1800"/>
          </a:p>
        </p:txBody>
      </p:sp>
      <p:sp>
        <p:nvSpPr>
          <p:cNvPr id="308" name="Shape 308"/>
          <p:cNvSpPr txBox="1"/>
          <p:nvPr/>
        </p:nvSpPr>
        <p:spPr>
          <a:xfrm>
            <a:off x="2633688" y="38179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6</a:t>
            </a:r>
            <a:endParaRPr sz="1800"/>
          </a:p>
        </p:txBody>
      </p:sp>
      <p:cxnSp>
        <p:nvCxnSpPr>
          <p:cNvPr id="309" name="Shape 309"/>
          <p:cNvCxnSpPr/>
          <p:nvPr/>
        </p:nvCxnSpPr>
        <p:spPr>
          <a:xfrm>
            <a:off x="4225075" y="240495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0" name="Shape 310"/>
          <p:cNvSpPr txBox="1"/>
          <p:nvPr/>
        </p:nvSpPr>
        <p:spPr>
          <a:xfrm>
            <a:off x="4264400" y="2419200"/>
            <a:ext cx="1063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CONV,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ReLU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8761D"/>
                </a:solidFill>
              </a:rPr>
              <a:t>e.g. 10 5x5x</a:t>
            </a:r>
            <a:r>
              <a:rPr lang="en" sz="1800" b="1">
                <a:solidFill>
                  <a:srgbClr val="38761D"/>
                </a:solidFill>
              </a:rPr>
              <a:t>6 </a:t>
            </a:r>
            <a:r>
              <a:rPr lang="en" sz="1800">
                <a:solidFill>
                  <a:srgbClr val="38761D"/>
                </a:solidFill>
              </a:rPr>
              <a:t>filters</a:t>
            </a:r>
            <a:endParaRPr sz="1800">
              <a:solidFill>
                <a:srgbClr val="38761D"/>
              </a:solidFill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54348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2" name="Shape 312"/>
          <p:cNvCxnSpPr/>
          <p:nvPr/>
        </p:nvCxnSpPr>
        <p:spPr>
          <a:xfrm>
            <a:off x="6815875" y="240495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3" name="Shape 313"/>
          <p:cNvSpPr txBox="1"/>
          <p:nvPr/>
        </p:nvSpPr>
        <p:spPr>
          <a:xfrm>
            <a:off x="6855200" y="241920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CONV,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ReLU</a:t>
            </a:r>
            <a:endParaRPr sz="1800"/>
          </a:p>
        </p:txBody>
      </p:sp>
      <p:sp>
        <p:nvSpPr>
          <p:cNvPr id="314" name="Shape 314"/>
          <p:cNvSpPr txBox="1"/>
          <p:nvPr/>
        </p:nvSpPr>
        <p:spPr>
          <a:xfrm>
            <a:off x="8071800" y="2160150"/>
            <a:ext cx="95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….</a:t>
            </a:r>
            <a:endParaRPr sz="2400"/>
          </a:p>
        </p:txBody>
      </p:sp>
      <p:sp>
        <p:nvSpPr>
          <p:cNvPr id="315" name="Shape 315"/>
          <p:cNvSpPr txBox="1"/>
          <p:nvPr/>
        </p:nvSpPr>
        <p:spPr>
          <a:xfrm>
            <a:off x="5300688" y="38179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10</a:t>
            </a:r>
            <a:endParaRPr sz="1800"/>
          </a:p>
        </p:txBody>
      </p:sp>
      <p:sp>
        <p:nvSpPr>
          <p:cNvPr id="316" name="Shape 316"/>
          <p:cNvSpPr txBox="1"/>
          <p:nvPr/>
        </p:nvSpPr>
        <p:spPr>
          <a:xfrm>
            <a:off x="60475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24</a:t>
            </a:r>
            <a:endParaRPr sz="1800"/>
          </a:p>
        </p:txBody>
      </p:sp>
      <p:sp>
        <p:nvSpPr>
          <p:cNvPr id="317" name="Shape 317"/>
          <p:cNvSpPr txBox="1"/>
          <p:nvPr/>
        </p:nvSpPr>
        <p:spPr>
          <a:xfrm>
            <a:off x="6411800" y="13531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24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23" name="Shape 323"/>
          <p:cNvSpPr txBox="1"/>
          <p:nvPr/>
        </p:nvSpPr>
        <p:spPr>
          <a:xfrm>
            <a:off x="114875" y="45525"/>
            <a:ext cx="85482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Preview</a:t>
            </a:r>
            <a:endParaRPr sz="1800"/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625" y="665225"/>
            <a:ext cx="6520285" cy="39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/>
        </p:nvSpPr>
        <p:spPr>
          <a:xfrm>
            <a:off x="7084175" y="45525"/>
            <a:ext cx="19671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[</a:t>
            </a:r>
            <a:r>
              <a:rPr lang="en" i="1" dirty="0" err="1"/>
              <a:t>FromYann</a:t>
            </a:r>
            <a:r>
              <a:rPr lang="en" i="1" dirty="0"/>
              <a:t> </a:t>
            </a:r>
            <a:r>
              <a:rPr lang="en" i="1" dirty="0" err="1"/>
              <a:t>LeCun</a:t>
            </a:r>
            <a:r>
              <a:rPr lang="en" i="1" dirty="0"/>
              <a:t> slides]</a:t>
            </a:r>
            <a:endParaRPr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31" name="Shape 331"/>
          <p:cNvSpPr txBox="1"/>
          <p:nvPr/>
        </p:nvSpPr>
        <p:spPr>
          <a:xfrm>
            <a:off x="114875" y="45525"/>
            <a:ext cx="85482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Preview</a:t>
            </a:r>
            <a:endParaRPr sz="1800"/>
          </a:p>
        </p:txBody>
      </p:sp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1313" y="93100"/>
            <a:ext cx="4913601" cy="294432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7084175" y="45525"/>
            <a:ext cx="19671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[From recent Yann LeCun slides]</a:t>
            </a:r>
            <a:endParaRPr i="1"/>
          </a:p>
        </p:txBody>
      </p:sp>
      <p:pic>
        <p:nvPicPr>
          <p:cNvPr id="334" name="Shape 3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9821" y="3147525"/>
            <a:ext cx="3961776" cy="13128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50" y="76900"/>
            <a:ext cx="4308849" cy="445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/>
          <p:nvPr/>
        </p:nvSpPr>
        <p:spPr>
          <a:xfrm>
            <a:off x="1068217" y="256375"/>
            <a:ext cx="683700" cy="63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410200" y="-376025"/>
            <a:ext cx="957300" cy="63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3" name="Shape 3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925" y="170029"/>
            <a:ext cx="7163150" cy="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/>
          <p:nvPr/>
        </p:nvSpPr>
        <p:spPr>
          <a:xfrm>
            <a:off x="6266750" y="462900"/>
            <a:ext cx="2769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example 5x5 filters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(32 total)</a:t>
            </a:r>
            <a:endParaRPr sz="1800"/>
          </a:p>
        </p:txBody>
      </p:sp>
      <p:sp>
        <p:nvSpPr>
          <p:cNvPr id="345" name="Shape 345"/>
          <p:cNvSpPr/>
          <p:nvPr/>
        </p:nvSpPr>
        <p:spPr>
          <a:xfrm>
            <a:off x="1803167" y="170126"/>
            <a:ext cx="247800" cy="257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502825" y="1314600"/>
            <a:ext cx="565500" cy="632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7" name="Shape 347"/>
          <p:cNvCxnSpPr>
            <a:stCxn id="345" idx="2"/>
            <a:endCxn id="346" idx="3"/>
          </p:cNvCxnSpPr>
          <p:nvPr/>
        </p:nvCxnSpPr>
        <p:spPr>
          <a:xfrm flipH="1">
            <a:off x="1068467" y="427826"/>
            <a:ext cx="858600" cy="1203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8" name="Shape 348"/>
          <p:cNvSpPr txBox="1"/>
          <p:nvPr/>
        </p:nvSpPr>
        <p:spPr>
          <a:xfrm>
            <a:off x="4862550" y="1521150"/>
            <a:ext cx="4101900" cy="23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49" name="Shape 3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2175" y="2908099"/>
            <a:ext cx="4042149" cy="4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/>
        </p:nvSpPr>
        <p:spPr>
          <a:xfrm>
            <a:off x="5205125" y="1792425"/>
            <a:ext cx="37851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 call the layer convolutional because it is related to convolution of two signals:</a:t>
            </a:r>
            <a:endParaRPr sz="1800"/>
          </a:p>
        </p:txBody>
      </p:sp>
      <p:cxnSp>
        <p:nvCxnSpPr>
          <p:cNvPr id="351" name="Shape 351"/>
          <p:cNvCxnSpPr/>
          <p:nvPr/>
        </p:nvCxnSpPr>
        <p:spPr>
          <a:xfrm rot="10800000">
            <a:off x="7674125" y="3324250"/>
            <a:ext cx="0" cy="4530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2" name="Shape 352"/>
          <p:cNvSpPr txBox="1"/>
          <p:nvPr/>
        </p:nvSpPr>
        <p:spPr>
          <a:xfrm>
            <a:off x="5895175" y="3744475"/>
            <a:ext cx="32220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elementwise multiplication and sum of a filter and the signal (image)</a:t>
            </a:r>
            <a:endParaRPr/>
          </a:p>
        </p:txBody>
      </p:sp>
      <p:sp>
        <p:nvSpPr>
          <p:cNvPr id="353" name="Shape 353"/>
          <p:cNvSpPr txBox="1"/>
          <p:nvPr/>
        </p:nvSpPr>
        <p:spPr>
          <a:xfrm>
            <a:off x="2031775" y="317962"/>
            <a:ext cx="43089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one filter =&gt; </a:t>
            </a:r>
            <a:endParaRPr sz="180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one activation map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4908592" y="178726"/>
            <a:ext cx="247800" cy="2577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5" name="Shape 355"/>
          <p:cNvCxnSpPr>
            <a:stCxn id="354" idx="2"/>
          </p:cNvCxnSpPr>
          <p:nvPr/>
        </p:nvCxnSpPr>
        <p:spPr>
          <a:xfrm flipH="1">
            <a:off x="1053292" y="436426"/>
            <a:ext cx="3979200" cy="22056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6" name="Shape 356"/>
          <p:cNvSpPr/>
          <p:nvPr/>
        </p:nvSpPr>
        <p:spPr>
          <a:xfrm>
            <a:off x="502825" y="2601365"/>
            <a:ext cx="565500" cy="632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362" name="Shape 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4145"/>
            <a:ext cx="9143999" cy="437891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/>
          <p:nvPr/>
        </p:nvSpPr>
        <p:spPr>
          <a:xfrm>
            <a:off x="43175" y="-93463"/>
            <a:ext cx="25041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preview: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69" name="Shape 369"/>
          <p:cNvSpPr txBox="1"/>
          <p:nvPr/>
        </p:nvSpPr>
        <p:spPr>
          <a:xfrm>
            <a:off x="138150" y="6045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 closer look at spatial dimensions:</a:t>
            </a:r>
            <a:endParaRPr sz="2200"/>
          </a:p>
        </p:txBody>
      </p:sp>
      <p:sp>
        <p:nvSpPr>
          <p:cNvPr id="370" name="Shape 370"/>
          <p:cNvSpPr/>
          <p:nvPr/>
        </p:nvSpPr>
        <p:spPr>
          <a:xfrm>
            <a:off x="1267100" y="2304125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2863350" y="2569925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2" name="Shape 372"/>
          <p:cNvCxnSpPr>
            <a:endCxn id="371" idx="2"/>
          </p:cNvCxnSpPr>
          <p:nvPr/>
        </p:nvCxnSpPr>
        <p:spPr>
          <a:xfrm rot="10800000" flipH="1">
            <a:off x="1373850" y="2711075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Shape 373"/>
          <p:cNvCxnSpPr>
            <a:endCxn id="371" idx="2"/>
          </p:cNvCxnSpPr>
          <p:nvPr/>
        </p:nvCxnSpPr>
        <p:spPr>
          <a:xfrm>
            <a:off x="1393350" y="2473775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Shape 374"/>
          <p:cNvCxnSpPr>
            <a:endCxn id="371" idx="2"/>
          </p:cNvCxnSpPr>
          <p:nvPr/>
        </p:nvCxnSpPr>
        <p:spPr>
          <a:xfrm>
            <a:off x="1529550" y="2324375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5" name="Shape 375"/>
          <p:cNvCxnSpPr>
            <a:endCxn id="371" idx="2"/>
          </p:cNvCxnSpPr>
          <p:nvPr/>
        </p:nvCxnSpPr>
        <p:spPr>
          <a:xfrm rot="10800000" flipH="1">
            <a:off x="1555650" y="2711075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6" name="Shape 376"/>
          <p:cNvSpPr txBox="1"/>
          <p:nvPr/>
        </p:nvSpPr>
        <p:spPr>
          <a:xfrm>
            <a:off x="1463200" y="363212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377" name="Shape 377"/>
          <p:cNvSpPr txBox="1"/>
          <p:nvPr/>
        </p:nvSpPr>
        <p:spPr>
          <a:xfrm>
            <a:off x="1827500" y="1558950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378" name="Shape 378"/>
          <p:cNvSpPr txBox="1"/>
          <p:nvPr/>
        </p:nvSpPr>
        <p:spPr>
          <a:xfrm>
            <a:off x="792588" y="4023757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</a:t>
            </a:r>
            <a:endParaRPr sz="1800"/>
          </a:p>
        </p:txBody>
      </p:sp>
      <p:sp>
        <p:nvSpPr>
          <p:cNvPr id="379" name="Shape 379"/>
          <p:cNvSpPr/>
          <p:nvPr/>
        </p:nvSpPr>
        <p:spPr>
          <a:xfrm>
            <a:off x="850575" y="1332125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Shape 380"/>
          <p:cNvSpPr txBox="1"/>
          <p:nvPr/>
        </p:nvSpPr>
        <p:spPr>
          <a:xfrm>
            <a:off x="3108425" y="909750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32x32x3 image</a:t>
            </a:r>
            <a:endParaRPr sz="240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5x5x3 filter</a:t>
            </a:r>
            <a:endParaRPr sz="2400">
              <a:solidFill>
                <a:srgbClr val="0000FF"/>
              </a:solidFill>
            </a:endParaRPr>
          </a:p>
        </p:txBody>
      </p:sp>
      <p:cxnSp>
        <p:nvCxnSpPr>
          <p:cNvPr id="381" name="Shape 381"/>
          <p:cNvCxnSpPr/>
          <p:nvPr/>
        </p:nvCxnSpPr>
        <p:spPr>
          <a:xfrm flipH="1">
            <a:off x="1977350" y="1151525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2" name="Shape 382"/>
          <p:cNvCxnSpPr/>
          <p:nvPr/>
        </p:nvCxnSpPr>
        <p:spPr>
          <a:xfrm flipH="1">
            <a:off x="1666350" y="1635050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3" name="Shape 383"/>
          <p:cNvCxnSpPr/>
          <p:nvPr/>
        </p:nvCxnSpPr>
        <p:spPr>
          <a:xfrm>
            <a:off x="3600600" y="2714375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4" name="Shape 384"/>
          <p:cNvSpPr txBox="1"/>
          <p:nvPr/>
        </p:nvSpPr>
        <p:spPr>
          <a:xfrm>
            <a:off x="3471125" y="2852225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convolve (slide) over all spatial locations</a:t>
            </a:r>
            <a:endParaRPr sz="1800"/>
          </a:p>
        </p:txBody>
      </p:sp>
      <p:sp>
        <p:nvSpPr>
          <p:cNvPr id="385" name="Shape 385"/>
          <p:cNvSpPr/>
          <p:nvPr/>
        </p:nvSpPr>
        <p:spPr>
          <a:xfrm>
            <a:off x="6703650" y="1332125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Shape 386"/>
          <p:cNvSpPr txBox="1"/>
          <p:nvPr/>
        </p:nvSpPr>
        <p:spPr>
          <a:xfrm>
            <a:off x="6709050" y="664950"/>
            <a:ext cx="1804500" cy="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FF"/>
                </a:solidFill>
              </a:rPr>
              <a:t>activation map</a:t>
            </a:r>
            <a:endParaRPr sz="1800" b="1">
              <a:solidFill>
                <a:srgbClr val="0000FF"/>
              </a:solidFill>
            </a:endParaRPr>
          </a:p>
        </p:txBody>
      </p:sp>
      <p:sp>
        <p:nvSpPr>
          <p:cNvPr id="387" name="Shape 387"/>
          <p:cNvSpPr txBox="1"/>
          <p:nvPr/>
        </p:nvSpPr>
        <p:spPr>
          <a:xfrm>
            <a:off x="6588144" y="4045604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</a:t>
            </a:r>
            <a:endParaRPr sz="1800"/>
          </a:p>
        </p:txBody>
      </p:sp>
      <p:sp>
        <p:nvSpPr>
          <p:cNvPr id="388" name="Shape 388"/>
          <p:cNvSpPr txBox="1"/>
          <p:nvPr/>
        </p:nvSpPr>
        <p:spPr>
          <a:xfrm>
            <a:off x="7255653" y="358992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28</a:t>
            </a:r>
            <a:endParaRPr sz="1800" b="1"/>
          </a:p>
        </p:txBody>
      </p:sp>
      <p:sp>
        <p:nvSpPr>
          <p:cNvPr id="389" name="Shape 389"/>
          <p:cNvSpPr txBox="1"/>
          <p:nvPr/>
        </p:nvSpPr>
        <p:spPr>
          <a:xfrm>
            <a:off x="7660053" y="2178938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28</a:t>
            </a:r>
            <a:endParaRPr sz="18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aphicFrame>
        <p:nvGraphicFramePr>
          <p:cNvPr id="395" name="Shape 395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  <a:tableStyleId>{0462C2FC-7BCB-4335-A618-0B85D91628E9}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96" name="Shape 396"/>
          <p:cNvSpPr txBox="1"/>
          <p:nvPr/>
        </p:nvSpPr>
        <p:spPr>
          <a:xfrm>
            <a:off x="3734100" y="13388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7x7 input (spatially)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assume 3x3 filter</a:t>
            </a:r>
            <a:endParaRPr sz="2400"/>
          </a:p>
        </p:txBody>
      </p:sp>
      <p:sp>
        <p:nvSpPr>
          <p:cNvPr id="397" name="Shape 397"/>
          <p:cNvSpPr txBox="1"/>
          <p:nvPr/>
        </p:nvSpPr>
        <p:spPr>
          <a:xfrm>
            <a:off x="1390175" y="79437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398" name="Shape 398"/>
          <p:cNvSpPr txBox="1"/>
          <p:nvPr/>
        </p:nvSpPr>
        <p:spPr>
          <a:xfrm>
            <a:off x="3095700" y="266397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399" name="Shape 399"/>
          <p:cNvSpPr txBox="1"/>
          <p:nvPr/>
        </p:nvSpPr>
        <p:spPr>
          <a:xfrm>
            <a:off x="138150" y="6045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 closer look at spatial dimensions:</a:t>
            </a: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aphicFrame>
        <p:nvGraphicFramePr>
          <p:cNvPr id="405" name="Shape 405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  <a:tableStyleId>{0462C2FC-7BCB-4335-A618-0B85D91628E9}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6" name="Shape 406"/>
          <p:cNvSpPr txBox="1"/>
          <p:nvPr/>
        </p:nvSpPr>
        <p:spPr>
          <a:xfrm>
            <a:off x="3734100" y="13388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7x7 input (spatially)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assume 3x3 filter</a:t>
            </a:r>
            <a:endParaRPr sz="2400"/>
          </a:p>
        </p:txBody>
      </p:sp>
      <p:sp>
        <p:nvSpPr>
          <p:cNvPr id="407" name="Shape 407"/>
          <p:cNvSpPr txBox="1"/>
          <p:nvPr/>
        </p:nvSpPr>
        <p:spPr>
          <a:xfrm>
            <a:off x="1390175" y="79437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408" name="Shape 408"/>
          <p:cNvSpPr txBox="1"/>
          <p:nvPr/>
        </p:nvSpPr>
        <p:spPr>
          <a:xfrm>
            <a:off x="3095700" y="266397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409" name="Shape 409"/>
          <p:cNvSpPr txBox="1"/>
          <p:nvPr/>
        </p:nvSpPr>
        <p:spPr>
          <a:xfrm>
            <a:off x="138150" y="6045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 closer look at spatial dimensions:</a:t>
            </a:r>
            <a:endParaRPr sz="2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15" name="Shape 415"/>
          <p:cNvSpPr txBox="1"/>
          <p:nvPr/>
        </p:nvSpPr>
        <p:spPr>
          <a:xfrm>
            <a:off x="3734100" y="13388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7x7 input (spatially)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assume 3x3 filter</a:t>
            </a:r>
            <a:endParaRPr sz="2400"/>
          </a:p>
        </p:txBody>
      </p:sp>
      <p:sp>
        <p:nvSpPr>
          <p:cNvPr id="416" name="Shape 416"/>
          <p:cNvSpPr txBox="1"/>
          <p:nvPr/>
        </p:nvSpPr>
        <p:spPr>
          <a:xfrm>
            <a:off x="1390175" y="79437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417" name="Shape 417"/>
          <p:cNvSpPr txBox="1"/>
          <p:nvPr/>
        </p:nvSpPr>
        <p:spPr>
          <a:xfrm>
            <a:off x="3095700" y="266397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418" name="Shape 418"/>
          <p:cNvSpPr txBox="1"/>
          <p:nvPr/>
        </p:nvSpPr>
        <p:spPr>
          <a:xfrm>
            <a:off x="138150" y="6045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 closer look at spatial dimensions:</a:t>
            </a:r>
            <a:endParaRPr sz="2200"/>
          </a:p>
        </p:txBody>
      </p:sp>
      <p:graphicFrame>
        <p:nvGraphicFramePr>
          <p:cNvPr id="419" name="Shape 41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  <a:tableStyleId>{0462C2FC-7BCB-4335-A618-0B85D91628E9}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170825" y="-417700"/>
            <a:ext cx="8872800" cy="17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Helvetica Neue"/>
                <a:ea typeface="Helvetica Neue"/>
                <a:cs typeface="Helvetica Neue"/>
                <a:sym typeface="Helvetica Neue"/>
              </a:rPr>
              <a:t>Convolutional Neural Networks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863" y="1703675"/>
            <a:ext cx="722947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6654125" y="4210825"/>
            <a:ext cx="23895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[LeNet-5, LeCun 1980]</a:t>
            </a:r>
            <a:endParaRPr i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25" name="Shape 425"/>
          <p:cNvSpPr txBox="1"/>
          <p:nvPr/>
        </p:nvSpPr>
        <p:spPr>
          <a:xfrm>
            <a:off x="3734100" y="13388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7x7 input (spatially)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assume 3x3 filter</a:t>
            </a:r>
            <a:endParaRPr sz="2400"/>
          </a:p>
        </p:txBody>
      </p:sp>
      <p:sp>
        <p:nvSpPr>
          <p:cNvPr id="426" name="Shape 426"/>
          <p:cNvSpPr txBox="1"/>
          <p:nvPr/>
        </p:nvSpPr>
        <p:spPr>
          <a:xfrm>
            <a:off x="1390175" y="79437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427" name="Shape 427"/>
          <p:cNvSpPr txBox="1"/>
          <p:nvPr/>
        </p:nvSpPr>
        <p:spPr>
          <a:xfrm>
            <a:off x="3095700" y="266397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428" name="Shape 428"/>
          <p:cNvSpPr txBox="1"/>
          <p:nvPr/>
        </p:nvSpPr>
        <p:spPr>
          <a:xfrm>
            <a:off x="138150" y="6045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 closer look at spatial dimensions:</a:t>
            </a:r>
            <a:endParaRPr sz="2200"/>
          </a:p>
        </p:txBody>
      </p:sp>
      <p:graphicFrame>
        <p:nvGraphicFramePr>
          <p:cNvPr id="429" name="Shape 42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  <a:tableStyleId>{0462C2FC-7BCB-4335-A618-0B85D91628E9}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435" name="Shape 435"/>
          <p:cNvSpPr txBox="1"/>
          <p:nvPr/>
        </p:nvSpPr>
        <p:spPr>
          <a:xfrm>
            <a:off x="3734100" y="13388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7x7 input (spatially)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assume 3x3 filter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=&gt; 5x5 output</a:t>
            </a:r>
            <a:endParaRPr sz="2400" b="1"/>
          </a:p>
        </p:txBody>
      </p:sp>
      <p:sp>
        <p:nvSpPr>
          <p:cNvPr id="436" name="Shape 436"/>
          <p:cNvSpPr txBox="1"/>
          <p:nvPr/>
        </p:nvSpPr>
        <p:spPr>
          <a:xfrm>
            <a:off x="1390175" y="79437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437" name="Shape 437"/>
          <p:cNvSpPr txBox="1"/>
          <p:nvPr/>
        </p:nvSpPr>
        <p:spPr>
          <a:xfrm>
            <a:off x="3095700" y="266397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438" name="Shape 438"/>
          <p:cNvSpPr txBox="1"/>
          <p:nvPr/>
        </p:nvSpPr>
        <p:spPr>
          <a:xfrm>
            <a:off x="138150" y="6045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 closer look at spatial dimensions:</a:t>
            </a:r>
            <a:endParaRPr sz="2200"/>
          </a:p>
        </p:txBody>
      </p:sp>
      <p:graphicFrame>
        <p:nvGraphicFramePr>
          <p:cNvPr id="439" name="Shape 43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  <a:tableStyleId>{0462C2FC-7BCB-4335-A618-0B85D91628E9}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445" name="Shape 445"/>
          <p:cNvSpPr txBox="1"/>
          <p:nvPr/>
        </p:nvSpPr>
        <p:spPr>
          <a:xfrm>
            <a:off x="4572300" y="10340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7x7 input (spatially)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assume 3x3 filter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applied </a:t>
            </a:r>
            <a:r>
              <a:rPr lang="en" sz="2400" b="1">
                <a:solidFill>
                  <a:schemeClr val="dk1"/>
                </a:solidFill>
              </a:rPr>
              <a:t>with stride 2</a:t>
            </a:r>
            <a:endParaRPr sz="2400" b="1"/>
          </a:p>
        </p:txBody>
      </p:sp>
      <p:sp>
        <p:nvSpPr>
          <p:cNvPr id="446" name="Shape 446"/>
          <p:cNvSpPr txBox="1"/>
          <p:nvPr/>
        </p:nvSpPr>
        <p:spPr>
          <a:xfrm>
            <a:off x="1390175" y="79437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447" name="Shape 447"/>
          <p:cNvSpPr txBox="1"/>
          <p:nvPr/>
        </p:nvSpPr>
        <p:spPr>
          <a:xfrm>
            <a:off x="3095700" y="266397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448" name="Shape 448"/>
          <p:cNvSpPr txBox="1"/>
          <p:nvPr/>
        </p:nvSpPr>
        <p:spPr>
          <a:xfrm>
            <a:off x="138150" y="6045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 closer look at spatial dimensions:</a:t>
            </a:r>
            <a:endParaRPr sz="2200"/>
          </a:p>
        </p:txBody>
      </p:sp>
      <p:graphicFrame>
        <p:nvGraphicFramePr>
          <p:cNvPr id="449" name="Shape 44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  <a:tableStyleId>{0462C2FC-7BCB-4335-A618-0B85D91628E9}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55" name="Shape 455"/>
          <p:cNvSpPr txBox="1"/>
          <p:nvPr/>
        </p:nvSpPr>
        <p:spPr>
          <a:xfrm>
            <a:off x="4572300" y="10340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7x7 input (spatially)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assume 3x3 filter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applied </a:t>
            </a:r>
            <a:r>
              <a:rPr lang="en" sz="2400" b="1">
                <a:solidFill>
                  <a:schemeClr val="dk1"/>
                </a:solidFill>
              </a:rPr>
              <a:t>with stride 2</a:t>
            </a:r>
            <a:endParaRPr sz="2400" b="1"/>
          </a:p>
        </p:txBody>
      </p:sp>
      <p:sp>
        <p:nvSpPr>
          <p:cNvPr id="456" name="Shape 456"/>
          <p:cNvSpPr txBox="1"/>
          <p:nvPr/>
        </p:nvSpPr>
        <p:spPr>
          <a:xfrm>
            <a:off x="1390175" y="79437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457" name="Shape 457"/>
          <p:cNvSpPr txBox="1"/>
          <p:nvPr/>
        </p:nvSpPr>
        <p:spPr>
          <a:xfrm>
            <a:off x="3095700" y="266397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458" name="Shape 458"/>
          <p:cNvSpPr txBox="1"/>
          <p:nvPr/>
        </p:nvSpPr>
        <p:spPr>
          <a:xfrm>
            <a:off x="138150" y="6045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 closer look at spatial dimensions:</a:t>
            </a:r>
            <a:endParaRPr sz="2200"/>
          </a:p>
        </p:txBody>
      </p:sp>
      <p:graphicFrame>
        <p:nvGraphicFramePr>
          <p:cNvPr id="459" name="Shape 45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  <a:tableStyleId>{0462C2FC-7BCB-4335-A618-0B85D91628E9}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465" name="Shape 465"/>
          <p:cNvSpPr txBox="1"/>
          <p:nvPr/>
        </p:nvSpPr>
        <p:spPr>
          <a:xfrm>
            <a:off x="4572300" y="10340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7x7 input (spatially)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assume 3x3 filter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applied </a:t>
            </a:r>
            <a:r>
              <a:rPr lang="en" sz="2400" b="1"/>
              <a:t>with stride 2</a:t>
            </a:r>
            <a:endParaRPr sz="24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=&gt; 3x3 output!</a:t>
            </a:r>
            <a:endParaRPr sz="24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466" name="Shape 466"/>
          <p:cNvSpPr txBox="1"/>
          <p:nvPr/>
        </p:nvSpPr>
        <p:spPr>
          <a:xfrm>
            <a:off x="1390175" y="79437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467" name="Shape 467"/>
          <p:cNvSpPr txBox="1"/>
          <p:nvPr/>
        </p:nvSpPr>
        <p:spPr>
          <a:xfrm>
            <a:off x="3095700" y="266397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468" name="Shape 468"/>
          <p:cNvSpPr txBox="1"/>
          <p:nvPr/>
        </p:nvSpPr>
        <p:spPr>
          <a:xfrm>
            <a:off x="138150" y="6045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 closer look at spatial dimensions:</a:t>
            </a:r>
            <a:endParaRPr sz="2200"/>
          </a:p>
        </p:txBody>
      </p:sp>
      <p:graphicFrame>
        <p:nvGraphicFramePr>
          <p:cNvPr id="469" name="Shape 46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  <a:tableStyleId>{0462C2FC-7BCB-4335-A618-0B85D91628E9}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475" name="Shape 475"/>
          <p:cNvSpPr txBox="1"/>
          <p:nvPr/>
        </p:nvSpPr>
        <p:spPr>
          <a:xfrm>
            <a:off x="4572300" y="10340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7x7 input (spatially)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assume 3x3 filter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applied </a:t>
            </a:r>
            <a:r>
              <a:rPr lang="en" sz="2400" b="1">
                <a:solidFill>
                  <a:schemeClr val="dk1"/>
                </a:solidFill>
              </a:rPr>
              <a:t>with stride 3?</a:t>
            </a:r>
            <a:endParaRPr sz="2400" b="1"/>
          </a:p>
        </p:txBody>
      </p:sp>
      <p:sp>
        <p:nvSpPr>
          <p:cNvPr id="476" name="Shape 476"/>
          <p:cNvSpPr txBox="1"/>
          <p:nvPr/>
        </p:nvSpPr>
        <p:spPr>
          <a:xfrm>
            <a:off x="1390175" y="79437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477" name="Shape 477"/>
          <p:cNvSpPr txBox="1"/>
          <p:nvPr/>
        </p:nvSpPr>
        <p:spPr>
          <a:xfrm>
            <a:off x="3095700" y="266397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478" name="Shape 478"/>
          <p:cNvSpPr txBox="1"/>
          <p:nvPr/>
        </p:nvSpPr>
        <p:spPr>
          <a:xfrm>
            <a:off x="138150" y="6045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 closer look at spatial dimensions:</a:t>
            </a:r>
            <a:endParaRPr sz="2200"/>
          </a:p>
        </p:txBody>
      </p:sp>
      <p:graphicFrame>
        <p:nvGraphicFramePr>
          <p:cNvPr id="479" name="Shape 47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  <a:tableStyleId>{0462C2FC-7BCB-4335-A618-0B85D91628E9}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485" name="Shape 485"/>
          <p:cNvSpPr txBox="1"/>
          <p:nvPr/>
        </p:nvSpPr>
        <p:spPr>
          <a:xfrm>
            <a:off x="4572300" y="10340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7x7 input (spatially)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assume 3x3 filter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applied </a:t>
            </a:r>
            <a:r>
              <a:rPr lang="en" sz="2400" b="1">
                <a:solidFill>
                  <a:schemeClr val="dk1"/>
                </a:solidFill>
              </a:rPr>
              <a:t>with stride 3?</a:t>
            </a:r>
            <a:endParaRPr sz="2400" b="1"/>
          </a:p>
        </p:txBody>
      </p:sp>
      <p:sp>
        <p:nvSpPr>
          <p:cNvPr id="486" name="Shape 486"/>
          <p:cNvSpPr txBox="1"/>
          <p:nvPr/>
        </p:nvSpPr>
        <p:spPr>
          <a:xfrm>
            <a:off x="1390175" y="79437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487" name="Shape 487"/>
          <p:cNvSpPr txBox="1"/>
          <p:nvPr/>
        </p:nvSpPr>
        <p:spPr>
          <a:xfrm>
            <a:off x="3095700" y="266397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488" name="Shape 488"/>
          <p:cNvSpPr txBox="1"/>
          <p:nvPr/>
        </p:nvSpPr>
        <p:spPr>
          <a:xfrm>
            <a:off x="138150" y="6045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 closer look at spatial dimensions:</a:t>
            </a:r>
            <a:endParaRPr sz="2200"/>
          </a:p>
        </p:txBody>
      </p:sp>
      <p:graphicFrame>
        <p:nvGraphicFramePr>
          <p:cNvPr id="489" name="Shape 489"/>
          <p:cNvGraphicFramePr/>
          <p:nvPr/>
        </p:nvGraphicFramePr>
        <p:xfrm>
          <a:off x="302525" y="1374800"/>
          <a:ext cx="2679950" cy="2773470"/>
        </p:xfrm>
        <a:graphic>
          <a:graphicData uri="http://schemas.openxmlformats.org/drawingml/2006/table">
            <a:tbl>
              <a:tblPr>
                <a:noFill/>
                <a:tableStyleId>{0462C2FC-7BCB-4335-A618-0B85D91628E9}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90" name="Shape 490"/>
          <p:cNvSpPr txBox="1"/>
          <p:nvPr/>
        </p:nvSpPr>
        <p:spPr>
          <a:xfrm>
            <a:off x="4689650" y="2649300"/>
            <a:ext cx="3972000" cy="12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doesn’t fit! </a:t>
            </a:r>
            <a:endParaRPr sz="2400" b="1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cannot apply 3x3 filter on 7x7 input with stride 3.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aphicFrame>
        <p:nvGraphicFramePr>
          <p:cNvPr id="496" name="Shape 496"/>
          <p:cNvGraphicFramePr/>
          <p:nvPr/>
        </p:nvGraphicFramePr>
        <p:xfrm>
          <a:off x="454925" y="841400"/>
          <a:ext cx="2679950" cy="2773470"/>
        </p:xfrm>
        <a:graphic>
          <a:graphicData uri="http://schemas.openxmlformats.org/drawingml/2006/table">
            <a:tbl>
              <a:tblPr>
                <a:noFill/>
                <a:tableStyleId>{0462C2FC-7BCB-4335-A618-0B85D91628E9}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497" name="Shape 497"/>
          <p:cNvCxnSpPr/>
          <p:nvPr/>
        </p:nvCxnSpPr>
        <p:spPr>
          <a:xfrm>
            <a:off x="464475" y="628425"/>
            <a:ext cx="2695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8" name="Shape 498"/>
          <p:cNvSpPr txBox="1"/>
          <p:nvPr/>
        </p:nvSpPr>
        <p:spPr>
          <a:xfrm>
            <a:off x="1357025" y="91075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N</a:t>
            </a: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9" name="Shape 499"/>
          <p:cNvSpPr txBox="1"/>
          <p:nvPr/>
        </p:nvSpPr>
        <p:spPr>
          <a:xfrm>
            <a:off x="3412900" y="1809975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N</a:t>
            </a: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00" name="Shape 500"/>
          <p:cNvCxnSpPr/>
          <p:nvPr/>
        </p:nvCxnSpPr>
        <p:spPr>
          <a:xfrm>
            <a:off x="3300300" y="850750"/>
            <a:ext cx="0" cy="2595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1" name="Shape 501"/>
          <p:cNvSpPr txBox="1"/>
          <p:nvPr/>
        </p:nvSpPr>
        <p:spPr>
          <a:xfrm>
            <a:off x="844575" y="1942438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F</a:t>
            </a: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2" name="Shape 502"/>
          <p:cNvSpPr txBox="1"/>
          <p:nvPr/>
        </p:nvSpPr>
        <p:spPr>
          <a:xfrm>
            <a:off x="1618875" y="1165888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F</a:t>
            </a: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3" name="Shape 503"/>
          <p:cNvSpPr txBox="1"/>
          <p:nvPr/>
        </p:nvSpPr>
        <p:spPr>
          <a:xfrm>
            <a:off x="4608425" y="564675"/>
            <a:ext cx="4535700" cy="24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Output size: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(N - F) / stride + 1</a:t>
            </a:r>
            <a:endParaRPr sz="24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e.g. N = 7, F = 3: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stride 1 =&gt; (7 - 3)/1 + 1 = 5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stride 2 =&gt; (7 - 3)/2 + 1 = 3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stride 3 =&gt; (7 - 3)/3 + 1 = 2.33 :\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509" name="Shape 509"/>
          <p:cNvSpPr txBox="1"/>
          <p:nvPr/>
        </p:nvSpPr>
        <p:spPr>
          <a:xfrm>
            <a:off x="264125" y="20947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 practice: Common to zero pad the border</a:t>
            </a:r>
            <a:endParaRPr sz="3000"/>
          </a:p>
        </p:txBody>
      </p:sp>
      <p:graphicFrame>
        <p:nvGraphicFramePr>
          <p:cNvPr id="510" name="Shape 510"/>
          <p:cNvGraphicFramePr/>
          <p:nvPr/>
        </p:nvGraphicFramePr>
        <p:xfrm>
          <a:off x="377400" y="947175"/>
          <a:ext cx="2679975" cy="3565890"/>
        </p:xfrm>
        <a:graphic>
          <a:graphicData uri="http://schemas.openxmlformats.org/drawingml/2006/table">
            <a:tbl>
              <a:tblPr>
                <a:noFill/>
                <a:tableStyleId>{0462C2FC-7BCB-4335-A618-0B85D91628E9}</a:tableStyleId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11" name="Shape 511"/>
          <p:cNvSpPr txBox="1"/>
          <p:nvPr/>
        </p:nvSpPr>
        <p:spPr>
          <a:xfrm>
            <a:off x="3299125" y="102337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e.g. input 7x7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3x3</a:t>
            </a:r>
            <a:r>
              <a:rPr lang="en" sz="2000"/>
              <a:t> filter, applied with </a:t>
            </a:r>
            <a:r>
              <a:rPr lang="en" sz="2000" b="1"/>
              <a:t>stride 1 </a:t>
            </a:r>
            <a:endParaRPr sz="20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pad with 1 pixel</a:t>
            </a:r>
            <a:r>
              <a:rPr lang="en" sz="2000"/>
              <a:t> border =&gt; what is the output?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2" name="Shape 512"/>
          <p:cNvSpPr txBox="1"/>
          <p:nvPr/>
        </p:nvSpPr>
        <p:spPr>
          <a:xfrm>
            <a:off x="5021575" y="3212025"/>
            <a:ext cx="2892600" cy="12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(recall:)</a:t>
            </a:r>
            <a:endParaRPr sz="2400">
              <a:solidFill>
                <a:srgbClr val="43434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(N - F) / stride + 1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518" name="Shape 518"/>
          <p:cNvSpPr txBox="1"/>
          <p:nvPr/>
        </p:nvSpPr>
        <p:spPr>
          <a:xfrm>
            <a:off x="264125" y="20947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 practice: Common to zero pad the border</a:t>
            </a:r>
            <a:endParaRPr sz="3000"/>
          </a:p>
        </p:txBody>
      </p:sp>
      <p:sp>
        <p:nvSpPr>
          <p:cNvPr id="519" name="Shape 519"/>
          <p:cNvSpPr txBox="1"/>
          <p:nvPr/>
        </p:nvSpPr>
        <p:spPr>
          <a:xfrm>
            <a:off x="3299125" y="102337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e.g. input 7x7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3x3</a:t>
            </a:r>
            <a:r>
              <a:rPr lang="en" sz="2000"/>
              <a:t> filter, applied with </a:t>
            </a:r>
            <a:r>
              <a:rPr lang="en" sz="2000" b="1"/>
              <a:t>stride 1 </a:t>
            </a:r>
            <a:endParaRPr sz="20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pad with 1 pixel</a:t>
            </a:r>
            <a:r>
              <a:rPr lang="en" sz="2000"/>
              <a:t> border =&gt; what is the output?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7x7 output!</a:t>
            </a:r>
            <a:endParaRPr sz="20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graphicFrame>
        <p:nvGraphicFramePr>
          <p:cNvPr id="520" name="Shape 520"/>
          <p:cNvGraphicFramePr/>
          <p:nvPr/>
        </p:nvGraphicFramePr>
        <p:xfrm>
          <a:off x="377400" y="947175"/>
          <a:ext cx="2679975" cy="3565890"/>
        </p:xfrm>
        <a:graphic>
          <a:graphicData uri="http://schemas.openxmlformats.org/drawingml/2006/table">
            <a:tbl>
              <a:tblPr>
                <a:noFill/>
                <a:tableStyleId>{0462C2FC-7BCB-4335-A618-0B85D91628E9}</a:tableStyleId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1066450" y="1425763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1602875" y="3725763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139" name="Shape 139"/>
          <p:cNvSpPr txBox="1"/>
          <p:nvPr/>
        </p:nvSpPr>
        <p:spPr>
          <a:xfrm>
            <a:off x="2022850" y="2184488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140" name="Shape 140"/>
          <p:cNvSpPr txBox="1"/>
          <p:nvPr/>
        </p:nvSpPr>
        <p:spPr>
          <a:xfrm>
            <a:off x="1008463" y="4117395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</a:t>
            </a:r>
            <a:endParaRPr sz="1800"/>
          </a:p>
        </p:txBody>
      </p:sp>
      <p:sp>
        <p:nvSpPr>
          <p:cNvPr id="141" name="Shape 141"/>
          <p:cNvSpPr txBox="1"/>
          <p:nvPr/>
        </p:nvSpPr>
        <p:spPr>
          <a:xfrm>
            <a:off x="0" y="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Convolution Layer</a:t>
            </a:r>
            <a:endParaRPr sz="3600"/>
          </a:p>
        </p:txBody>
      </p:sp>
      <p:sp>
        <p:nvSpPr>
          <p:cNvPr id="142" name="Shape 142"/>
          <p:cNvSpPr txBox="1"/>
          <p:nvPr/>
        </p:nvSpPr>
        <p:spPr>
          <a:xfrm>
            <a:off x="751225" y="844013"/>
            <a:ext cx="33501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32x32x3 image</a:t>
            </a:r>
            <a:endParaRPr sz="2400"/>
          </a:p>
        </p:txBody>
      </p:sp>
      <p:sp>
        <p:nvSpPr>
          <p:cNvPr id="143" name="Shape 143"/>
          <p:cNvSpPr txBox="1"/>
          <p:nvPr/>
        </p:nvSpPr>
        <p:spPr>
          <a:xfrm>
            <a:off x="2018375" y="3683300"/>
            <a:ext cx="20169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width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2438350" y="2167874"/>
            <a:ext cx="20169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height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1305400" y="4103741"/>
            <a:ext cx="44073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depth</a:t>
            </a:r>
            <a:endParaRPr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526" name="Shape 526"/>
          <p:cNvSpPr txBox="1"/>
          <p:nvPr/>
        </p:nvSpPr>
        <p:spPr>
          <a:xfrm>
            <a:off x="264125" y="20947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 practice: Common to zero pad the border</a:t>
            </a:r>
            <a:endParaRPr sz="3000"/>
          </a:p>
        </p:txBody>
      </p:sp>
      <p:sp>
        <p:nvSpPr>
          <p:cNvPr id="527" name="Shape 527"/>
          <p:cNvSpPr txBox="1"/>
          <p:nvPr/>
        </p:nvSpPr>
        <p:spPr>
          <a:xfrm>
            <a:off x="3299125" y="102337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e.g. input 7x7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3x3</a:t>
            </a:r>
            <a:r>
              <a:rPr lang="en" sz="2000"/>
              <a:t> filter, applied with </a:t>
            </a:r>
            <a:r>
              <a:rPr lang="en" sz="2000" b="1"/>
              <a:t>stride 1 </a:t>
            </a:r>
            <a:endParaRPr sz="20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pad with 1 pixel</a:t>
            </a:r>
            <a:r>
              <a:rPr lang="en" sz="2000"/>
              <a:t> border =&gt; what is the output?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7x7 output!</a:t>
            </a:r>
            <a:endParaRPr sz="20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 general, common to see CONV layers with stride 1, filters of size FxF, and zero-padding with (F-1)/2. (will preserve size spatially)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</a:rPr>
              <a:t>e.g. F = 3 =&gt; zero pad with 1</a:t>
            </a:r>
            <a:endParaRPr sz="2000">
              <a:solidFill>
                <a:srgbClr val="00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</a:rPr>
              <a:t>       F = 5 =&gt; zero pad with 2</a:t>
            </a:r>
            <a:endParaRPr sz="2000">
              <a:solidFill>
                <a:srgbClr val="00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</a:rPr>
              <a:t>       F = 7 =&gt; zero pad with 3</a:t>
            </a:r>
            <a:endParaRPr sz="2000">
              <a:solidFill>
                <a:srgbClr val="00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graphicFrame>
        <p:nvGraphicFramePr>
          <p:cNvPr id="528" name="Shape 528"/>
          <p:cNvGraphicFramePr/>
          <p:nvPr/>
        </p:nvGraphicFramePr>
        <p:xfrm>
          <a:off x="377400" y="947175"/>
          <a:ext cx="2679975" cy="3565890"/>
        </p:xfrm>
        <a:graphic>
          <a:graphicData uri="http://schemas.openxmlformats.org/drawingml/2006/table">
            <a:tbl>
              <a:tblPr>
                <a:noFill/>
                <a:tableStyleId>{0462C2FC-7BCB-4335-A618-0B85D91628E9}</a:tableStyleId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534" name="Shape 534"/>
          <p:cNvSpPr txBox="1"/>
          <p:nvPr/>
        </p:nvSpPr>
        <p:spPr>
          <a:xfrm>
            <a:off x="212775" y="134025"/>
            <a:ext cx="85482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Remember back to… </a:t>
            </a:r>
            <a:endParaRPr sz="18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E.g. 32x32 input convolved repeatedly with 5x5 filters shrinks volumes spatially!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(32 -&gt; 28 -&gt; 24 ...). Shrinking too fast is not good, doesn’t work well.</a:t>
            </a:r>
            <a:endParaRPr sz="1800"/>
          </a:p>
        </p:txBody>
      </p:sp>
      <p:sp>
        <p:nvSpPr>
          <p:cNvPr id="535" name="Shape 535"/>
          <p:cNvSpPr/>
          <p:nvPr/>
        </p:nvSpPr>
        <p:spPr>
          <a:xfrm>
            <a:off x="212775" y="15831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Shape 536"/>
          <p:cNvSpPr txBox="1"/>
          <p:nvPr/>
        </p:nvSpPr>
        <p:spPr>
          <a:xfrm>
            <a:off x="825400" y="38831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537" name="Shape 537"/>
          <p:cNvSpPr txBox="1"/>
          <p:nvPr/>
        </p:nvSpPr>
        <p:spPr>
          <a:xfrm>
            <a:off x="1189700" y="18099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538" name="Shape 538"/>
          <p:cNvSpPr txBox="1"/>
          <p:nvPr/>
        </p:nvSpPr>
        <p:spPr>
          <a:xfrm>
            <a:off x="154788" y="42747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</a:t>
            </a:r>
            <a:endParaRPr sz="1800"/>
          </a:p>
        </p:txBody>
      </p:sp>
      <p:cxnSp>
        <p:nvCxnSpPr>
          <p:cNvPr id="539" name="Shape 539"/>
          <p:cNvCxnSpPr/>
          <p:nvPr/>
        </p:nvCxnSpPr>
        <p:spPr>
          <a:xfrm>
            <a:off x="1517575" y="28618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0" name="Shape 540"/>
          <p:cNvSpPr txBox="1"/>
          <p:nvPr/>
        </p:nvSpPr>
        <p:spPr>
          <a:xfrm>
            <a:off x="1556900" y="287605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CONV,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ReLU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e.g. 6 5x5x3 filters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541" name="Shape 541"/>
          <p:cNvSpPr/>
          <p:nvPr/>
        </p:nvSpPr>
        <p:spPr>
          <a:xfrm>
            <a:off x="2727375" y="158315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Shape 542"/>
          <p:cNvSpPr txBox="1"/>
          <p:nvPr/>
        </p:nvSpPr>
        <p:spPr>
          <a:xfrm>
            <a:off x="3340000" y="38831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28</a:t>
            </a:r>
            <a:endParaRPr sz="1800"/>
          </a:p>
        </p:txBody>
      </p:sp>
      <p:sp>
        <p:nvSpPr>
          <p:cNvPr id="543" name="Shape 543"/>
          <p:cNvSpPr txBox="1"/>
          <p:nvPr/>
        </p:nvSpPr>
        <p:spPr>
          <a:xfrm>
            <a:off x="3704300" y="18099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28</a:t>
            </a:r>
            <a:endParaRPr sz="1800"/>
          </a:p>
        </p:txBody>
      </p:sp>
      <p:sp>
        <p:nvSpPr>
          <p:cNvPr id="544" name="Shape 544"/>
          <p:cNvSpPr txBox="1"/>
          <p:nvPr/>
        </p:nvSpPr>
        <p:spPr>
          <a:xfrm>
            <a:off x="2669388" y="42747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6</a:t>
            </a:r>
            <a:endParaRPr sz="1800"/>
          </a:p>
        </p:txBody>
      </p:sp>
      <p:cxnSp>
        <p:nvCxnSpPr>
          <p:cNvPr id="545" name="Shape 545"/>
          <p:cNvCxnSpPr/>
          <p:nvPr/>
        </p:nvCxnSpPr>
        <p:spPr>
          <a:xfrm>
            <a:off x="4260775" y="28618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6" name="Shape 546"/>
          <p:cNvSpPr txBox="1"/>
          <p:nvPr/>
        </p:nvSpPr>
        <p:spPr>
          <a:xfrm>
            <a:off x="4300100" y="2876050"/>
            <a:ext cx="1063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CONV,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ReLU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8761D"/>
                </a:solidFill>
              </a:rPr>
              <a:t>e.g. 10 5x5x</a:t>
            </a:r>
            <a:r>
              <a:rPr lang="en" sz="1800" b="1">
                <a:solidFill>
                  <a:srgbClr val="38761D"/>
                </a:solidFill>
              </a:rPr>
              <a:t>6 </a:t>
            </a:r>
            <a:r>
              <a:rPr lang="en" sz="1800">
                <a:solidFill>
                  <a:srgbClr val="38761D"/>
                </a:solidFill>
              </a:rPr>
              <a:t>filters</a:t>
            </a:r>
            <a:endParaRPr sz="1800">
              <a:solidFill>
                <a:srgbClr val="38761D"/>
              </a:solidFill>
            </a:endParaRPr>
          </a:p>
        </p:txBody>
      </p:sp>
      <p:sp>
        <p:nvSpPr>
          <p:cNvPr id="547" name="Shape 547"/>
          <p:cNvSpPr/>
          <p:nvPr/>
        </p:nvSpPr>
        <p:spPr>
          <a:xfrm>
            <a:off x="5470575" y="1583150"/>
            <a:ext cx="956400" cy="2757900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8" name="Shape 548"/>
          <p:cNvCxnSpPr/>
          <p:nvPr/>
        </p:nvCxnSpPr>
        <p:spPr>
          <a:xfrm>
            <a:off x="6851575" y="28618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9" name="Shape 549"/>
          <p:cNvSpPr txBox="1"/>
          <p:nvPr/>
        </p:nvSpPr>
        <p:spPr>
          <a:xfrm>
            <a:off x="6890900" y="287605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CONV,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ReLU</a:t>
            </a:r>
            <a:endParaRPr sz="1800"/>
          </a:p>
        </p:txBody>
      </p:sp>
      <p:sp>
        <p:nvSpPr>
          <p:cNvPr id="550" name="Shape 550"/>
          <p:cNvSpPr txBox="1"/>
          <p:nvPr/>
        </p:nvSpPr>
        <p:spPr>
          <a:xfrm>
            <a:off x="8107500" y="2617000"/>
            <a:ext cx="95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….</a:t>
            </a:r>
            <a:endParaRPr sz="2400"/>
          </a:p>
        </p:txBody>
      </p:sp>
      <p:sp>
        <p:nvSpPr>
          <p:cNvPr id="551" name="Shape 551"/>
          <p:cNvSpPr txBox="1"/>
          <p:nvPr/>
        </p:nvSpPr>
        <p:spPr>
          <a:xfrm>
            <a:off x="5336388" y="42747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10</a:t>
            </a:r>
            <a:endParaRPr sz="1800"/>
          </a:p>
        </p:txBody>
      </p:sp>
      <p:sp>
        <p:nvSpPr>
          <p:cNvPr id="552" name="Shape 552"/>
          <p:cNvSpPr txBox="1"/>
          <p:nvPr/>
        </p:nvSpPr>
        <p:spPr>
          <a:xfrm>
            <a:off x="6083200" y="38831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24</a:t>
            </a:r>
            <a:endParaRPr sz="1800"/>
          </a:p>
        </p:txBody>
      </p:sp>
      <p:sp>
        <p:nvSpPr>
          <p:cNvPr id="553" name="Shape 553"/>
          <p:cNvSpPr txBox="1"/>
          <p:nvPr/>
        </p:nvSpPr>
        <p:spPr>
          <a:xfrm>
            <a:off x="6447500" y="18099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24</a:t>
            </a:r>
            <a:endParaRPr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559" name="Shape 559"/>
          <p:cNvSpPr txBox="1"/>
          <p:nvPr/>
        </p:nvSpPr>
        <p:spPr>
          <a:xfrm>
            <a:off x="264125" y="209475"/>
            <a:ext cx="30147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Examples time:</a:t>
            </a:r>
            <a:endParaRPr sz="3000"/>
          </a:p>
        </p:txBody>
      </p:sp>
      <p:sp>
        <p:nvSpPr>
          <p:cNvPr id="560" name="Shape 560"/>
          <p:cNvSpPr txBox="1"/>
          <p:nvPr/>
        </p:nvSpPr>
        <p:spPr>
          <a:xfrm>
            <a:off x="202800" y="1293275"/>
            <a:ext cx="5721300" cy="10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Input volume: </a:t>
            </a:r>
            <a:r>
              <a:rPr lang="en" sz="3000" b="1"/>
              <a:t>32x32x3</a:t>
            </a:r>
            <a:endParaRPr sz="30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 5x5 filters with stride 1, pad 2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Output volume size: ?</a:t>
            </a:r>
            <a:endParaRPr sz="3000"/>
          </a:p>
        </p:txBody>
      </p:sp>
      <p:sp>
        <p:nvSpPr>
          <p:cNvPr id="561" name="Shape 561"/>
          <p:cNvSpPr/>
          <p:nvPr/>
        </p:nvSpPr>
        <p:spPr>
          <a:xfrm>
            <a:off x="6564405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62" name="Shape 562"/>
          <p:cNvCxnSpPr/>
          <p:nvPr/>
        </p:nvCxnSpPr>
        <p:spPr>
          <a:xfrm>
            <a:off x="7385371" y="109350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3" name="Shape 563"/>
          <p:cNvSpPr/>
          <p:nvPr/>
        </p:nvSpPr>
        <p:spPr>
          <a:xfrm>
            <a:off x="8287869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569" name="Shape 569"/>
          <p:cNvSpPr txBox="1"/>
          <p:nvPr/>
        </p:nvSpPr>
        <p:spPr>
          <a:xfrm>
            <a:off x="264125" y="209475"/>
            <a:ext cx="30147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Examples time:</a:t>
            </a:r>
            <a:endParaRPr sz="3000"/>
          </a:p>
        </p:txBody>
      </p:sp>
      <p:sp>
        <p:nvSpPr>
          <p:cNvPr id="570" name="Shape 570"/>
          <p:cNvSpPr txBox="1"/>
          <p:nvPr/>
        </p:nvSpPr>
        <p:spPr>
          <a:xfrm>
            <a:off x="202800" y="1293275"/>
            <a:ext cx="6557100" cy="10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Input volume: </a:t>
            </a:r>
            <a:r>
              <a:rPr lang="en" sz="3000" b="1">
                <a:solidFill>
                  <a:srgbClr val="0000FF"/>
                </a:solidFill>
              </a:rPr>
              <a:t>32x32</a:t>
            </a:r>
            <a:r>
              <a:rPr lang="en" sz="3000" b="1"/>
              <a:t>x3</a:t>
            </a:r>
            <a:endParaRPr sz="30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10</a:t>
            </a:r>
            <a:r>
              <a:rPr lang="en" sz="3000"/>
              <a:t> </a:t>
            </a:r>
            <a:r>
              <a:rPr lang="en" sz="3000">
                <a:solidFill>
                  <a:srgbClr val="FF00FF"/>
                </a:solidFill>
              </a:rPr>
              <a:t>5x5</a:t>
            </a:r>
            <a:r>
              <a:rPr lang="en" sz="3000"/>
              <a:t> filters with stride </a:t>
            </a:r>
            <a:r>
              <a:rPr lang="en" sz="3000">
                <a:solidFill>
                  <a:srgbClr val="38761D"/>
                </a:solidFill>
              </a:rPr>
              <a:t>1</a:t>
            </a:r>
            <a:r>
              <a:rPr lang="en" sz="3000"/>
              <a:t>, pad </a:t>
            </a:r>
            <a:r>
              <a:rPr lang="en" sz="3000">
                <a:solidFill>
                  <a:srgbClr val="9900FF"/>
                </a:solidFill>
              </a:rPr>
              <a:t>2</a:t>
            </a:r>
            <a:endParaRPr sz="3000">
              <a:solidFill>
                <a:srgbClr val="99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Output volume size: 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(</a:t>
            </a:r>
            <a:r>
              <a:rPr lang="en" sz="3000">
                <a:solidFill>
                  <a:srgbClr val="0000FF"/>
                </a:solidFill>
              </a:rPr>
              <a:t>32</a:t>
            </a:r>
            <a:r>
              <a:rPr lang="en" sz="3000"/>
              <a:t>+2*</a:t>
            </a:r>
            <a:r>
              <a:rPr lang="en" sz="3000">
                <a:solidFill>
                  <a:srgbClr val="9900FF"/>
                </a:solidFill>
              </a:rPr>
              <a:t>2</a:t>
            </a:r>
            <a:r>
              <a:rPr lang="en" sz="3000">
                <a:solidFill>
                  <a:schemeClr val="dk1"/>
                </a:solidFill>
              </a:rPr>
              <a:t>-</a:t>
            </a:r>
            <a:r>
              <a:rPr lang="en" sz="3000">
                <a:solidFill>
                  <a:srgbClr val="FF00FF"/>
                </a:solidFill>
              </a:rPr>
              <a:t>5</a:t>
            </a:r>
            <a:r>
              <a:rPr lang="en" sz="3000"/>
              <a:t>)/</a:t>
            </a:r>
            <a:r>
              <a:rPr lang="en" sz="3000">
                <a:solidFill>
                  <a:srgbClr val="38761D"/>
                </a:solidFill>
              </a:rPr>
              <a:t>1</a:t>
            </a:r>
            <a:r>
              <a:rPr lang="en" sz="3000"/>
              <a:t>+1 = 32 spatially, so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32x32x</a:t>
            </a:r>
            <a:r>
              <a:rPr lang="en" sz="3000" b="1">
                <a:solidFill>
                  <a:srgbClr val="FF0000"/>
                </a:solidFill>
              </a:rPr>
              <a:t>10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571" name="Shape 571"/>
          <p:cNvSpPr/>
          <p:nvPr/>
        </p:nvSpPr>
        <p:spPr>
          <a:xfrm>
            <a:off x="6564405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2" name="Shape 572"/>
          <p:cNvCxnSpPr/>
          <p:nvPr/>
        </p:nvCxnSpPr>
        <p:spPr>
          <a:xfrm>
            <a:off x="7385371" y="109350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3" name="Shape 573"/>
          <p:cNvSpPr/>
          <p:nvPr/>
        </p:nvSpPr>
        <p:spPr>
          <a:xfrm>
            <a:off x="8287869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579" name="Shape 579"/>
          <p:cNvSpPr txBox="1"/>
          <p:nvPr/>
        </p:nvSpPr>
        <p:spPr>
          <a:xfrm>
            <a:off x="264125" y="209475"/>
            <a:ext cx="30147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Examples time:</a:t>
            </a:r>
            <a:endParaRPr sz="3000"/>
          </a:p>
        </p:txBody>
      </p:sp>
      <p:sp>
        <p:nvSpPr>
          <p:cNvPr id="580" name="Shape 580"/>
          <p:cNvSpPr txBox="1"/>
          <p:nvPr/>
        </p:nvSpPr>
        <p:spPr>
          <a:xfrm>
            <a:off x="202800" y="1293275"/>
            <a:ext cx="6482700" cy="10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Input volume: </a:t>
            </a:r>
            <a:r>
              <a:rPr lang="en" sz="3000" b="1"/>
              <a:t>32x32x3</a:t>
            </a:r>
            <a:endParaRPr sz="30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 5x5 filters with stride 1, pad 2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Number of parameters in this layer?</a:t>
            </a:r>
            <a:endParaRPr sz="3000"/>
          </a:p>
        </p:txBody>
      </p:sp>
      <p:sp>
        <p:nvSpPr>
          <p:cNvPr id="581" name="Shape 581"/>
          <p:cNvSpPr/>
          <p:nvPr/>
        </p:nvSpPr>
        <p:spPr>
          <a:xfrm>
            <a:off x="6564405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2" name="Shape 582"/>
          <p:cNvCxnSpPr/>
          <p:nvPr/>
        </p:nvCxnSpPr>
        <p:spPr>
          <a:xfrm>
            <a:off x="7385371" y="109350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3" name="Shape 583"/>
          <p:cNvSpPr/>
          <p:nvPr/>
        </p:nvSpPr>
        <p:spPr>
          <a:xfrm>
            <a:off x="8287869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589" name="Shape 589"/>
          <p:cNvSpPr txBox="1"/>
          <p:nvPr/>
        </p:nvSpPr>
        <p:spPr>
          <a:xfrm>
            <a:off x="264125" y="209475"/>
            <a:ext cx="30147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Examples time:</a:t>
            </a:r>
            <a:endParaRPr sz="3000"/>
          </a:p>
        </p:txBody>
      </p:sp>
      <p:sp>
        <p:nvSpPr>
          <p:cNvPr id="590" name="Shape 590"/>
          <p:cNvSpPr txBox="1"/>
          <p:nvPr/>
        </p:nvSpPr>
        <p:spPr>
          <a:xfrm>
            <a:off x="202800" y="1293275"/>
            <a:ext cx="8616000" cy="10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Input volume: </a:t>
            </a:r>
            <a:r>
              <a:rPr lang="en" sz="3000" b="1">
                <a:solidFill>
                  <a:srgbClr val="0000FF"/>
                </a:solidFill>
              </a:rPr>
              <a:t>32x32</a:t>
            </a:r>
            <a:r>
              <a:rPr lang="en" sz="3000" b="1"/>
              <a:t>x</a:t>
            </a:r>
            <a:r>
              <a:rPr lang="en" sz="3000" b="1">
                <a:solidFill>
                  <a:srgbClr val="FF9900"/>
                </a:solidFill>
              </a:rPr>
              <a:t>3</a:t>
            </a:r>
            <a:endParaRPr sz="3000" b="1">
              <a:solidFill>
                <a:srgbClr val="FF99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10</a:t>
            </a:r>
            <a:r>
              <a:rPr lang="en" sz="3000">
                <a:solidFill>
                  <a:srgbClr val="FF00FF"/>
                </a:solidFill>
              </a:rPr>
              <a:t> 5x5</a:t>
            </a:r>
            <a:r>
              <a:rPr lang="en" sz="3000"/>
              <a:t> filters with stride 1, pad 2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Number of parameters in this layer?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each filter has </a:t>
            </a:r>
            <a:r>
              <a:rPr lang="en" sz="3000">
                <a:solidFill>
                  <a:srgbClr val="FF00FF"/>
                </a:solidFill>
              </a:rPr>
              <a:t>5*5</a:t>
            </a:r>
            <a:r>
              <a:rPr lang="en" sz="3000"/>
              <a:t>*</a:t>
            </a:r>
            <a:r>
              <a:rPr lang="en" sz="3000">
                <a:solidFill>
                  <a:srgbClr val="FF9900"/>
                </a:solidFill>
              </a:rPr>
              <a:t>3</a:t>
            </a:r>
            <a:r>
              <a:rPr lang="en" sz="3000"/>
              <a:t> + 1 = </a:t>
            </a:r>
            <a:r>
              <a:rPr lang="en" sz="3000">
                <a:solidFill>
                  <a:srgbClr val="38761D"/>
                </a:solidFill>
              </a:rPr>
              <a:t>76</a:t>
            </a:r>
            <a:r>
              <a:rPr lang="en" sz="3000"/>
              <a:t> params      </a:t>
            </a:r>
            <a:r>
              <a:rPr lang="en" sz="2000"/>
              <a:t>(+1 for bias)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=&gt; </a:t>
            </a:r>
            <a:r>
              <a:rPr lang="en" sz="3000">
                <a:solidFill>
                  <a:srgbClr val="38761D"/>
                </a:solidFill>
              </a:rPr>
              <a:t>76</a:t>
            </a:r>
            <a:r>
              <a:rPr lang="en" sz="3000"/>
              <a:t>*</a:t>
            </a:r>
            <a:r>
              <a:rPr lang="en" sz="3000">
                <a:solidFill>
                  <a:srgbClr val="FF0000"/>
                </a:solidFill>
              </a:rPr>
              <a:t>10</a:t>
            </a:r>
            <a:r>
              <a:rPr lang="en" sz="3000"/>
              <a:t> = </a:t>
            </a:r>
            <a:r>
              <a:rPr lang="en" sz="3000" b="1"/>
              <a:t>760</a:t>
            </a:r>
            <a:endParaRPr sz="3000" b="1"/>
          </a:p>
        </p:txBody>
      </p:sp>
      <p:sp>
        <p:nvSpPr>
          <p:cNvPr id="591" name="Shape 591"/>
          <p:cNvSpPr/>
          <p:nvPr/>
        </p:nvSpPr>
        <p:spPr>
          <a:xfrm>
            <a:off x="6564405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2" name="Shape 592"/>
          <p:cNvCxnSpPr/>
          <p:nvPr/>
        </p:nvCxnSpPr>
        <p:spPr>
          <a:xfrm>
            <a:off x="7385371" y="109350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3" name="Shape 593"/>
          <p:cNvSpPr/>
          <p:nvPr/>
        </p:nvSpPr>
        <p:spPr>
          <a:xfrm>
            <a:off x="8287869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pic>
        <p:nvPicPr>
          <p:cNvPr id="599" name="Shape 5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613" y="508175"/>
            <a:ext cx="7667625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pic>
        <p:nvPicPr>
          <p:cNvPr id="605" name="Shape 6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613" y="508175"/>
            <a:ext cx="7667625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Shape 606"/>
          <p:cNvSpPr txBox="1"/>
          <p:nvPr/>
        </p:nvSpPr>
        <p:spPr>
          <a:xfrm>
            <a:off x="4685925" y="90350"/>
            <a:ext cx="4791600" cy="2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Common settings:</a:t>
            </a:r>
            <a:endParaRPr sz="180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K = (powers of 2, e.g. 32, 64, 128, 512)</a:t>
            </a:r>
            <a:endParaRPr sz="1800">
              <a:solidFill>
                <a:srgbClr val="FF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-"/>
            </a:pPr>
            <a:r>
              <a:rPr lang="en" sz="1800">
                <a:solidFill>
                  <a:srgbClr val="FF0000"/>
                </a:solidFill>
              </a:rPr>
              <a:t>F = 3, S = 1, P = 1</a:t>
            </a:r>
            <a:endParaRPr sz="1800">
              <a:solidFill>
                <a:srgbClr val="FF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-"/>
            </a:pPr>
            <a:r>
              <a:rPr lang="en" sz="1800">
                <a:solidFill>
                  <a:srgbClr val="FF0000"/>
                </a:solidFill>
              </a:rPr>
              <a:t>F = 5, S = 1, P = 2</a:t>
            </a:r>
            <a:endParaRPr sz="1800">
              <a:solidFill>
                <a:srgbClr val="FF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-"/>
            </a:pPr>
            <a:r>
              <a:rPr lang="en" sz="1800">
                <a:solidFill>
                  <a:srgbClr val="FF0000"/>
                </a:solidFill>
              </a:rPr>
              <a:t>F = 5, S = 2, P = ? (whatever fits)</a:t>
            </a:r>
            <a:endParaRPr sz="1800">
              <a:solidFill>
                <a:srgbClr val="FF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-"/>
            </a:pPr>
            <a:r>
              <a:rPr lang="en" sz="1800">
                <a:solidFill>
                  <a:srgbClr val="FF0000"/>
                </a:solidFill>
              </a:rPr>
              <a:t>F = 1, S = 1, P = 0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1451300" y="1420500"/>
            <a:ext cx="2966100" cy="927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613" name="Shape 613"/>
          <p:cNvSpPr txBox="1"/>
          <p:nvPr/>
        </p:nvSpPr>
        <p:spPr>
          <a:xfrm>
            <a:off x="384725" y="187900"/>
            <a:ext cx="8499900" cy="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(btw, 1x1 convolution layers make perfect sense)</a:t>
            </a:r>
            <a:endParaRPr sz="2400"/>
          </a:p>
        </p:txBody>
      </p:sp>
      <p:sp>
        <p:nvSpPr>
          <p:cNvPr id="614" name="Shape 614"/>
          <p:cNvSpPr/>
          <p:nvPr/>
        </p:nvSpPr>
        <p:spPr>
          <a:xfrm>
            <a:off x="518925" y="1099725"/>
            <a:ext cx="1686000" cy="2702700"/>
          </a:xfrm>
          <a:prstGeom prst="cube">
            <a:avLst>
              <a:gd name="adj" fmla="val 41438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Shape 615"/>
          <p:cNvSpPr txBox="1"/>
          <p:nvPr/>
        </p:nvSpPr>
        <p:spPr>
          <a:xfrm>
            <a:off x="773175" y="3766450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64</a:t>
            </a:r>
            <a:endParaRPr sz="1800"/>
          </a:p>
        </p:txBody>
      </p:sp>
      <p:sp>
        <p:nvSpPr>
          <p:cNvPr id="616" name="Shape 616"/>
          <p:cNvSpPr txBox="1"/>
          <p:nvPr/>
        </p:nvSpPr>
        <p:spPr>
          <a:xfrm>
            <a:off x="1807000" y="3377325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56</a:t>
            </a:r>
            <a:endParaRPr sz="1800"/>
          </a:p>
        </p:txBody>
      </p:sp>
      <p:sp>
        <p:nvSpPr>
          <p:cNvPr id="617" name="Shape 617"/>
          <p:cNvSpPr txBox="1"/>
          <p:nvPr/>
        </p:nvSpPr>
        <p:spPr>
          <a:xfrm>
            <a:off x="2210225" y="1941413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56</a:t>
            </a:r>
            <a:endParaRPr sz="1800"/>
          </a:p>
        </p:txBody>
      </p:sp>
      <p:cxnSp>
        <p:nvCxnSpPr>
          <p:cNvPr id="618" name="Shape 618"/>
          <p:cNvCxnSpPr/>
          <p:nvPr/>
        </p:nvCxnSpPr>
        <p:spPr>
          <a:xfrm>
            <a:off x="3382025" y="2478375"/>
            <a:ext cx="155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19" name="Shape 619"/>
          <p:cNvSpPr txBox="1"/>
          <p:nvPr/>
        </p:nvSpPr>
        <p:spPr>
          <a:xfrm>
            <a:off x="3435725" y="1712825"/>
            <a:ext cx="1780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1x1 CONV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with 32 filters</a:t>
            </a:r>
            <a:endParaRPr sz="1800"/>
          </a:p>
        </p:txBody>
      </p:sp>
      <p:sp>
        <p:nvSpPr>
          <p:cNvPr id="620" name="Shape 620"/>
          <p:cNvSpPr/>
          <p:nvPr/>
        </p:nvSpPr>
        <p:spPr>
          <a:xfrm>
            <a:off x="5690700" y="1099725"/>
            <a:ext cx="1149300" cy="2702700"/>
          </a:xfrm>
          <a:prstGeom prst="cube">
            <a:avLst>
              <a:gd name="adj" fmla="val 49731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Shape 621"/>
          <p:cNvSpPr txBox="1"/>
          <p:nvPr/>
        </p:nvSpPr>
        <p:spPr>
          <a:xfrm>
            <a:off x="5712900" y="3766450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622" name="Shape 622"/>
          <p:cNvSpPr txBox="1"/>
          <p:nvPr/>
        </p:nvSpPr>
        <p:spPr>
          <a:xfrm>
            <a:off x="6670525" y="3453525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56</a:t>
            </a:r>
            <a:endParaRPr sz="1800"/>
          </a:p>
        </p:txBody>
      </p:sp>
      <p:sp>
        <p:nvSpPr>
          <p:cNvPr id="623" name="Shape 623"/>
          <p:cNvSpPr txBox="1"/>
          <p:nvPr/>
        </p:nvSpPr>
        <p:spPr>
          <a:xfrm>
            <a:off x="7046600" y="2120413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56</a:t>
            </a:r>
            <a:endParaRPr sz="1800"/>
          </a:p>
        </p:txBody>
      </p:sp>
      <p:sp>
        <p:nvSpPr>
          <p:cNvPr id="624" name="Shape 624"/>
          <p:cNvSpPr txBox="1"/>
          <p:nvPr/>
        </p:nvSpPr>
        <p:spPr>
          <a:xfrm>
            <a:off x="3032825" y="2495825"/>
            <a:ext cx="28542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(each filter has size 1x1x64, and performs a 64-dimensional dot product)</a:t>
            </a:r>
            <a:endParaRPr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742" name="Shape 7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4145"/>
            <a:ext cx="9143999" cy="4378919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Shape 743"/>
          <p:cNvSpPr txBox="1"/>
          <p:nvPr/>
        </p:nvSpPr>
        <p:spPr>
          <a:xfrm>
            <a:off x="43175" y="-93475"/>
            <a:ext cx="39327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more layers to go: POOL/FC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1066450" y="1425763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1602875" y="3725763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153" name="Shape 153"/>
          <p:cNvSpPr txBox="1"/>
          <p:nvPr/>
        </p:nvSpPr>
        <p:spPr>
          <a:xfrm>
            <a:off x="2022850" y="2184488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154" name="Shape 154"/>
          <p:cNvSpPr txBox="1"/>
          <p:nvPr/>
        </p:nvSpPr>
        <p:spPr>
          <a:xfrm>
            <a:off x="1008463" y="4117395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</a:t>
            </a:r>
            <a:endParaRPr sz="1800"/>
          </a:p>
        </p:txBody>
      </p:sp>
      <p:sp>
        <p:nvSpPr>
          <p:cNvPr id="155" name="Shape 155"/>
          <p:cNvSpPr txBox="1"/>
          <p:nvPr/>
        </p:nvSpPr>
        <p:spPr>
          <a:xfrm>
            <a:off x="0" y="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Convolution Layer</a:t>
            </a:r>
            <a:endParaRPr sz="3600"/>
          </a:p>
        </p:txBody>
      </p:sp>
      <p:sp>
        <p:nvSpPr>
          <p:cNvPr id="156" name="Shape 156"/>
          <p:cNvSpPr/>
          <p:nvPr/>
        </p:nvSpPr>
        <p:spPr>
          <a:xfrm>
            <a:off x="4145900" y="2304738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3920100" y="1625088"/>
            <a:ext cx="21156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5x5x3 filter</a:t>
            </a:r>
            <a:endParaRPr sz="2400"/>
          </a:p>
        </p:txBody>
      </p:sp>
      <p:sp>
        <p:nvSpPr>
          <p:cNvPr id="158" name="Shape 158"/>
          <p:cNvSpPr txBox="1"/>
          <p:nvPr/>
        </p:nvSpPr>
        <p:spPr>
          <a:xfrm>
            <a:off x="751225" y="844013"/>
            <a:ext cx="33501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32x32x3 image</a:t>
            </a:r>
            <a:endParaRPr sz="2400"/>
          </a:p>
        </p:txBody>
      </p:sp>
      <p:sp>
        <p:nvSpPr>
          <p:cNvPr id="159" name="Shape 159"/>
          <p:cNvSpPr txBox="1"/>
          <p:nvPr/>
        </p:nvSpPr>
        <p:spPr>
          <a:xfrm>
            <a:off x="5197800" y="2659450"/>
            <a:ext cx="3946200" cy="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Convolve </a:t>
            </a:r>
            <a:r>
              <a:rPr lang="en" sz="1800"/>
              <a:t>the filter with the image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i.e. “slide over the image spatially, computing dot products”</a:t>
            </a:r>
            <a:endParaRPr sz="1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pic>
        <p:nvPicPr>
          <p:cNvPr id="749" name="Shape 7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5950" y="1356125"/>
            <a:ext cx="3996925" cy="31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Shape 750"/>
          <p:cNvSpPr txBox="1"/>
          <p:nvPr/>
        </p:nvSpPr>
        <p:spPr>
          <a:xfrm>
            <a:off x="222200" y="36325"/>
            <a:ext cx="8810700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Pooling layer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makes the representations smaller and more manageable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operates over each activation map independently: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graphicFrame>
        <p:nvGraphicFramePr>
          <p:cNvPr id="756" name="Shape 756"/>
          <p:cNvGraphicFramePr/>
          <p:nvPr/>
        </p:nvGraphicFramePr>
        <p:xfrm>
          <a:off x="952500" y="1409700"/>
          <a:ext cx="2423500" cy="2423500"/>
        </p:xfrm>
        <a:graphic>
          <a:graphicData uri="http://schemas.openxmlformats.org/drawingml/2006/table">
            <a:tbl>
              <a:tblPr>
                <a:noFill/>
                <a:tableStyleId>{0462C2FC-7BCB-4335-A618-0B85D91628E9}</a:tableStyleId>
              </a:tblPr>
              <a:tblGrid>
                <a:gridCol w="60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1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1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2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4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5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6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7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8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3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2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1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0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1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2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3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4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7" name="Shape 757"/>
          <p:cNvSpPr txBox="1"/>
          <p:nvPr/>
        </p:nvSpPr>
        <p:spPr>
          <a:xfrm>
            <a:off x="931850" y="900125"/>
            <a:ext cx="26172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Single depth slice</a:t>
            </a:r>
            <a:endParaRPr sz="2400"/>
          </a:p>
        </p:txBody>
      </p:sp>
      <p:cxnSp>
        <p:nvCxnSpPr>
          <p:cNvPr id="758" name="Shape 758"/>
          <p:cNvCxnSpPr/>
          <p:nvPr/>
        </p:nvCxnSpPr>
        <p:spPr>
          <a:xfrm rot="10800000">
            <a:off x="642925" y="1439450"/>
            <a:ext cx="0" cy="236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59" name="Shape 759"/>
          <p:cNvSpPr txBox="1"/>
          <p:nvPr/>
        </p:nvSpPr>
        <p:spPr>
          <a:xfrm>
            <a:off x="277525" y="1563825"/>
            <a:ext cx="3897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x</a:t>
            </a:r>
            <a:endParaRPr sz="2400"/>
          </a:p>
        </p:txBody>
      </p:sp>
      <p:cxnSp>
        <p:nvCxnSpPr>
          <p:cNvPr id="760" name="Shape 760"/>
          <p:cNvCxnSpPr/>
          <p:nvPr/>
        </p:nvCxnSpPr>
        <p:spPr>
          <a:xfrm>
            <a:off x="926000" y="4150675"/>
            <a:ext cx="2476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61" name="Shape 761"/>
          <p:cNvSpPr txBox="1"/>
          <p:nvPr/>
        </p:nvSpPr>
        <p:spPr>
          <a:xfrm>
            <a:off x="2878275" y="4081025"/>
            <a:ext cx="3897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</a:t>
            </a:r>
            <a:endParaRPr sz="2400"/>
          </a:p>
        </p:txBody>
      </p:sp>
      <p:cxnSp>
        <p:nvCxnSpPr>
          <p:cNvPr id="762" name="Shape 762"/>
          <p:cNvCxnSpPr/>
          <p:nvPr/>
        </p:nvCxnSpPr>
        <p:spPr>
          <a:xfrm>
            <a:off x="3753700" y="2621450"/>
            <a:ext cx="2032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63" name="Shape 763"/>
          <p:cNvSpPr txBox="1"/>
          <p:nvPr/>
        </p:nvSpPr>
        <p:spPr>
          <a:xfrm>
            <a:off x="3661275" y="1788525"/>
            <a:ext cx="26757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max pool with 2x2 filters and stride 2</a:t>
            </a:r>
            <a:endParaRPr sz="1800"/>
          </a:p>
        </p:txBody>
      </p:sp>
      <p:graphicFrame>
        <p:nvGraphicFramePr>
          <p:cNvPr id="764" name="Shape 764"/>
          <p:cNvGraphicFramePr/>
          <p:nvPr/>
        </p:nvGraphicFramePr>
        <p:xfrm>
          <a:off x="6622250" y="1976625"/>
          <a:ext cx="1211750" cy="1211750"/>
        </p:xfrm>
        <a:graphic>
          <a:graphicData uri="http://schemas.openxmlformats.org/drawingml/2006/table">
            <a:tbl>
              <a:tblPr>
                <a:noFill/>
                <a:tableStyleId>{0462C2FC-7BCB-4335-A618-0B85D91628E9}</a:tableStyleId>
              </a:tblPr>
              <a:tblGrid>
                <a:gridCol w="60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6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8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3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4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65" name="Shape 765"/>
          <p:cNvSpPr txBox="1"/>
          <p:nvPr/>
        </p:nvSpPr>
        <p:spPr>
          <a:xfrm>
            <a:off x="2918925" y="47475"/>
            <a:ext cx="42669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MAX POOLING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pic>
        <p:nvPicPr>
          <p:cNvPr id="771" name="Shape 7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563" y="1136875"/>
            <a:ext cx="534352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pic>
        <p:nvPicPr>
          <p:cNvPr id="777" name="Shape 7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563" y="1136875"/>
            <a:ext cx="534352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Shape 778"/>
          <p:cNvSpPr txBox="1"/>
          <p:nvPr/>
        </p:nvSpPr>
        <p:spPr>
          <a:xfrm>
            <a:off x="5852800" y="547200"/>
            <a:ext cx="3029400" cy="31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Common settings:</a:t>
            </a:r>
            <a:endParaRPr sz="180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F = 2, S = 2</a:t>
            </a:r>
            <a:endParaRPr sz="180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F = 3, S = 2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784" name="Shape 784"/>
          <p:cNvSpPr txBox="1"/>
          <p:nvPr/>
        </p:nvSpPr>
        <p:spPr>
          <a:xfrm>
            <a:off x="238075" y="106300"/>
            <a:ext cx="8810700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Fully Connected Layer (FC layer)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Contains neurons that connect to the entire input volume, as in ordinary Neural Networks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785" name="Shape 7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350" y="1441250"/>
            <a:ext cx="6164924" cy="295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sp>
        <p:nvSpPr>
          <p:cNvPr id="791" name="Shape 791"/>
          <p:cNvSpPr txBox="1"/>
          <p:nvPr/>
        </p:nvSpPr>
        <p:spPr>
          <a:xfrm>
            <a:off x="992700" y="1979225"/>
            <a:ext cx="74151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hlinkClick r:id="rId3"/>
              </a:rPr>
              <a:t>http://cs.stanford.edu/people/karpathy/convnetjs/demo/cifar10.html</a:t>
            </a:r>
            <a:endParaRPr sz="1800" dirty="0"/>
          </a:p>
        </p:txBody>
      </p:sp>
      <p:sp>
        <p:nvSpPr>
          <p:cNvPr id="792" name="Shape 792"/>
          <p:cNvSpPr txBox="1"/>
          <p:nvPr/>
        </p:nvSpPr>
        <p:spPr>
          <a:xfrm>
            <a:off x="1481975" y="793050"/>
            <a:ext cx="785130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[ConvNetJS demo: training on CIFAR-10]</a:t>
            </a:r>
            <a:endParaRPr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FC1E6-57E8-4D4D-8510-C9C50CF9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3074276" cy="857250"/>
          </a:xfrm>
        </p:spPr>
        <p:txBody>
          <a:bodyPr/>
          <a:lstStyle/>
          <a:p>
            <a:pPr>
              <a:buNone/>
            </a:pPr>
            <a:r>
              <a:rPr lang="en-CA" sz="2800" dirty="0"/>
              <a:t>CNNs for NLP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F30C6-13F8-7648-9CDA-3AC3D8A3E6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927FC-95A1-2F48-B1EB-F82904B31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527" y="-124"/>
            <a:ext cx="5621965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DA1A9F-934E-2540-B45E-91B514202DA4}"/>
              </a:ext>
            </a:extLst>
          </p:cNvPr>
          <p:cNvSpPr txBox="1"/>
          <p:nvPr/>
        </p:nvSpPr>
        <p:spPr>
          <a:xfrm>
            <a:off x="900545" y="4862945"/>
            <a:ext cx="7555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Source: </a:t>
            </a:r>
            <a:r>
              <a:rPr lang="en-CA" dirty="0">
                <a:hlinkClick r:id="rId3"/>
              </a:rPr>
              <a:t>http://www.wildml.com/2015/11/understanding-convolutional-neural-networks-for-nlp/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8185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331641" y="4337323"/>
            <a:ext cx="6480572" cy="340661"/>
          </a:xfrm>
        </p:spPr>
        <p:txBody>
          <a:bodyPr/>
          <a:lstStyle/>
          <a:p>
            <a:pPr algn="ctr"/>
            <a:r>
              <a:rPr lang="en-US" dirty="0"/>
              <a:t>PAD The   movie   was   awesome PAD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309383" y="3921900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383" y="3921900"/>
                <a:ext cx="427233" cy="3607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815916" y="3921900"/>
                <a:ext cx="427233" cy="36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916" y="3921900"/>
                <a:ext cx="427233" cy="3618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389503" y="3921900"/>
                <a:ext cx="427233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03" y="3921900"/>
                <a:ext cx="427233" cy="3617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166066" y="3921900"/>
                <a:ext cx="427233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066" y="3921900"/>
                <a:ext cx="427233" cy="3617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257205" y="3327834"/>
                <a:ext cx="50808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i="1">
                              <a:latin typeface="Cambria Math"/>
                            </a:rPr>
                            <m:t>0.8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205" y="3327834"/>
                <a:ext cx="508088" cy="2539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/>
          <p:cNvCxnSpPr>
            <a:stCxn id="5" idx="0"/>
            <a:endCxn id="9" idx="2"/>
          </p:cNvCxnSpPr>
          <p:nvPr/>
        </p:nvCxnSpPr>
        <p:spPr>
          <a:xfrm flipH="1" flipV="1">
            <a:off x="3511249" y="3581750"/>
            <a:ext cx="11751" cy="3401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6" idx="0"/>
            <a:endCxn id="9" idx="2"/>
          </p:cNvCxnSpPr>
          <p:nvPr/>
        </p:nvCxnSpPr>
        <p:spPr>
          <a:xfrm flipH="1" flipV="1">
            <a:off x="3511249" y="3581750"/>
            <a:ext cx="518284" cy="3401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endCxn id="9" idx="2"/>
          </p:cNvCxnSpPr>
          <p:nvPr/>
        </p:nvCxnSpPr>
        <p:spPr>
          <a:xfrm flipV="1">
            <a:off x="3045835" y="3581750"/>
            <a:ext cx="465414" cy="3941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760132" y="3921900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132" y="3921900"/>
                <a:ext cx="427233" cy="3607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Grafik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73" y="2625756"/>
            <a:ext cx="2608769" cy="704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2856855" y="3921900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55" y="3921900"/>
                <a:ext cx="427233" cy="36074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Inhaltsplatzhalter 3"/>
          <p:cNvSpPr txBox="1">
            <a:spLocks/>
          </p:cNvSpPr>
          <p:nvPr/>
        </p:nvSpPr>
        <p:spPr bwMode="auto">
          <a:xfrm>
            <a:off x="1331119" y="1194198"/>
            <a:ext cx="6480572" cy="143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500" dirty="0"/>
              <a:t>We compute a single filter for a window size of n (here n=3):</a:t>
            </a:r>
            <a:br>
              <a:rPr lang="en-US" sz="1500" dirty="0"/>
            </a:br>
            <a:br>
              <a:rPr lang="en-US" sz="1500" dirty="0"/>
            </a:br>
            <a:r>
              <a:rPr lang="en-US" sz="1500" dirty="0"/>
              <a:t>Word Vectors:</a:t>
            </a:r>
            <a:br>
              <a:rPr lang="en-US" sz="1500" dirty="0"/>
            </a:br>
            <a:r>
              <a:rPr lang="en-US" sz="1500" dirty="0"/>
              <a:t>Weight Matrix:</a:t>
            </a:r>
            <a:br>
              <a:rPr lang="en-US" sz="1500" dirty="0"/>
            </a:br>
            <a:r>
              <a:rPr lang="en-US" sz="1500" dirty="0"/>
              <a:t>Bias:</a:t>
            </a:r>
          </a:p>
          <a:p>
            <a:endParaRPr lang="en-US" sz="1500" dirty="0"/>
          </a:p>
        </p:txBody>
      </p:sp>
      <p:pic>
        <p:nvPicPr>
          <p:cNvPr id="31" name="Grafik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14" y="1730802"/>
            <a:ext cx="633073" cy="192877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54" y="1968934"/>
            <a:ext cx="830567" cy="170792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14" y="2193709"/>
            <a:ext cx="440522" cy="144698"/>
          </a:xfrm>
          <a:prstGeom prst="rect">
            <a:avLst/>
          </a:prstGeom>
        </p:spPr>
      </p:pic>
      <p:sp>
        <p:nvSpPr>
          <p:cNvPr id="21" name="Titel 2">
            <a:extLst>
              <a:ext uri="{FF2B5EF4-FFF2-40B4-BE49-F238E27FC236}">
                <a16:creationId xmlns:a16="http://schemas.microsoft.com/office/drawing/2014/main" id="{A82580CA-677B-7247-90F9-C30B5A3E587E}"/>
              </a:ext>
            </a:extLst>
          </p:cNvPr>
          <p:cNvSpPr txBox="1">
            <a:spLocks/>
          </p:cNvSpPr>
          <p:nvPr/>
        </p:nvSpPr>
        <p:spPr>
          <a:xfrm>
            <a:off x="651641" y="211162"/>
            <a:ext cx="7717533" cy="53305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/>
              <a:t>Single Layer CNN – Single Filter</a:t>
            </a:r>
          </a:p>
        </p:txBody>
      </p:sp>
    </p:spTree>
    <p:extLst>
      <p:ext uri="{BB962C8B-B14F-4D97-AF65-F5344CB8AC3E}">
        <p14:creationId xmlns:p14="http://schemas.microsoft.com/office/powerpoint/2010/main" val="19884059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 flipH="1" flipV="1">
            <a:off x="702685" y="889712"/>
            <a:ext cx="638372" cy="325933"/>
          </a:xfrm>
        </p:spPr>
        <p:txBody>
          <a:bodyPr/>
          <a:lstStyle/>
          <a:p>
            <a:pPr>
              <a:defRPr/>
            </a:pPr>
            <a:r>
              <a:rPr lang="de-DE" dirty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331641" y="949958"/>
            <a:ext cx="7488268" cy="1715171"/>
          </a:xfrm>
        </p:spPr>
        <p:txBody>
          <a:bodyPr/>
          <a:lstStyle/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Compute the output for all windows of size n (in our case n=3)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each window use the same weight and bias values (shared weights)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gives us the same number of digits as the length of the sentence</a:t>
            </a:r>
          </a:p>
        </p:txBody>
      </p:sp>
      <p:sp>
        <p:nvSpPr>
          <p:cNvPr id="5" name="Inhaltsplatzhalter 3"/>
          <p:cNvSpPr txBox="1">
            <a:spLocks/>
          </p:cNvSpPr>
          <p:nvPr/>
        </p:nvSpPr>
        <p:spPr bwMode="auto">
          <a:xfrm>
            <a:off x="1331641" y="4407639"/>
            <a:ext cx="6480572" cy="29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500" dirty="0"/>
              <a:t>PAD The   movie   was   awesome PAD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309383" y="3991899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383" y="3991899"/>
                <a:ext cx="427233" cy="3607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815916" y="3991899"/>
                <a:ext cx="427233" cy="36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916" y="3991899"/>
                <a:ext cx="427233" cy="361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389503" y="3991899"/>
                <a:ext cx="427233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03" y="3991899"/>
                <a:ext cx="427233" cy="3617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166066" y="3991899"/>
                <a:ext cx="427233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066" y="3991899"/>
                <a:ext cx="427233" cy="3617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mit Pfeil 9"/>
          <p:cNvCxnSpPr>
            <a:stCxn id="6" idx="0"/>
          </p:cNvCxnSpPr>
          <p:nvPr/>
        </p:nvCxnSpPr>
        <p:spPr>
          <a:xfrm flipV="1">
            <a:off x="3523000" y="3674833"/>
            <a:ext cx="25680" cy="317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7" idx="0"/>
          </p:cNvCxnSpPr>
          <p:nvPr/>
        </p:nvCxnSpPr>
        <p:spPr>
          <a:xfrm flipH="1" flipV="1">
            <a:off x="3548681" y="3674833"/>
            <a:ext cx="480852" cy="317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3124078" y="3674832"/>
            <a:ext cx="424601" cy="3710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760132" y="3991899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132" y="3991899"/>
                <a:ext cx="427233" cy="3607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2856855" y="3991899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55" y="3991899"/>
                <a:ext cx="427233" cy="3607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3275856" y="3395756"/>
                <a:ext cx="50808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i="1">
                              <a:latin typeface="Cambria Math"/>
                            </a:rPr>
                            <m:t>0.5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395756"/>
                <a:ext cx="508088" cy="2539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erade Verbindung mit Pfeil 15"/>
          <p:cNvCxnSpPr/>
          <p:nvPr/>
        </p:nvCxnSpPr>
        <p:spPr>
          <a:xfrm flipV="1">
            <a:off x="4029147" y="3647465"/>
            <a:ext cx="13033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 flipV="1">
            <a:off x="4042180" y="3647465"/>
            <a:ext cx="493501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3617579" y="3647465"/>
            <a:ext cx="424601" cy="3710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8" idx="0"/>
            <a:endCxn id="35" idx="2"/>
          </p:cNvCxnSpPr>
          <p:nvPr/>
        </p:nvCxnSpPr>
        <p:spPr>
          <a:xfrm flipV="1">
            <a:off x="4603120" y="3649672"/>
            <a:ext cx="6900" cy="3422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9" idx="0"/>
            <a:endCxn id="35" idx="2"/>
          </p:cNvCxnSpPr>
          <p:nvPr/>
        </p:nvCxnSpPr>
        <p:spPr>
          <a:xfrm flipH="1" flipV="1">
            <a:off x="4610020" y="3649672"/>
            <a:ext cx="769663" cy="3422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7" idx="0"/>
            <a:endCxn id="35" idx="2"/>
          </p:cNvCxnSpPr>
          <p:nvPr/>
        </p:nvCxnSpPr>
        <p:spPr>
          <a:xfrm flipV="1">
            <a:off x="4029533" y="3649672"/>
            <a:ext cx="580487" cy="3422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5361611" y="3674832"/>
            <a:ext cx="13033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 flipV="1">
            <a:off x="5374644" y="3674832"/>
            <a:ext cx="493501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8" idx="0"/>
          </p:cNvCxnSpPr>
          <p:nvPr/>
        </p:nvCxnSpPr>
        <p:spPr>
          <a:xfrm flipV="1">
            <a:off x="4603120" y="3674833"/>
            <a:ext cx="771523" cy="317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3761910" y="3395756"/>
                <a:ext cx="50808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i="1">
                              <a:latin typeface="Cambria Math"/>
                            </a:rPr>
                            <m:t>0.2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910" y="3395756"/>
                <a:ext cx="508088" cy="253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4355976" y="3395756"/>
                <a:ext cx="50808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i="1">
                              <a:latin typeface="Cambria Math"/>
                            </a:rPr>
                            <m:t>0.6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395756"/>
                <a:ext cx="508088" cy="2539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5112060" y="3395756"/>
                <a:ext cx="50808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i="1">
                              <a:latin typeface="Cambria Math"/>
                            </a:rPr>
                            <m:t>0.9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60" y="3395756"/>
                <a:ext cx="508088" cy="2539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itel 2">
            <a:extLst>
              <a:ext uri="{FF2B5EF4-FFF2-40B4-BE49-F238E27FC236}">
                <a16:creationId xmlns:a16="http://schemas.microsoft.com/office/drawing/2014/main" id="{3D808487-6CFA-0242-8F1A-D9558A01944C}"/>
              </a:ext>
            </a:extLst>
          </p:cNvPr>
          <p:cNvSpPr txBox="1">
            <a:spLocks/>
          </p:cNvSpPr>
          <p:nvPr/>
        </p:nvSpPr>
        <p:spPr>
          <a:xfrm>
            <a:off x="651641" y="211162"/>
            <a:ext cx="7717533" cy="53305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/>
              <a:t>Single Layer CNN – Single Filter</a:t>
            </a:r>
          </a:p>
        </p:txBody>
      </p:sp>
    </p:spTree>
    <p:extLst>
      <p:ext uri="{BB962C8B-B14F-4D97-AF65-F5344CB8AC3E}">
        <p14:creationId xmlns:p14="http://schemas.microsoft.com/office/powerpoint/2010/main" val="4022771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076446" y="902824"/>
            <a:ext cx="7639290" cy="2476984"/>
          </a:xfrm>
        </p:spPr>
        <p:txBody>
          <a:bodyPr/>
          <a:lstStyle/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Idea: Capture the most important activation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Let                                denote the output values for our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Compute a max-over-time pooling layer: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Because of max-over-time pooling, length of input sequence is irrelevant.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could use the output </a:t>
            </a:r>
            <a:r>
              <a:rPr lang="en-US" sz="1600" i="1" dirty="0"/>
              <a:t>c</a:t>
            </a:r>
            <a:r>
              <a:rPr lang="en-US" sz="1600" dirty="0"/>
              <a:t> and forward it to a </a:t>
            </a:r>
            <a:r>
              <a:rPr lang="en-US" sz="1600" dirty="0" err="1"/>
              <a:t>softmax</a:t>
            </a:r>
            <a:r>
              <a:rPr lang="en-US" sz="1600" dirty="0"/>
              <a:t> classifier and derive a sentiment class for the sentence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Max-pooling most common in NLP. In Computer Vision, min-pooling and mean-pooling also common.</a:t>
            </a:r>
          </a:p>
        </p:txBody>
      </p:sp>
      <p:pic>
        <p:nvPicPr>
          <p:cNvPr id="6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975782" y="1721737"/>
            <a:ext cx="1334578" cy="19966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310360" y="2627455"/>
            <a:ext cx="2152888" cy="304889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29968C48-C339-5E45-A7C1-6EB6FADC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41" y="211162"/>
            <a:ext cx="7717533" cy="533058"/>
          </a:xfrm>
        </p:spPr>
        <p:txBody>
          <a:bodyPr/>
          <a:lstStyle/>
          <a:p>
            <a:r>
              <a:rPr lang="en-US" sz="2000" dirty="0"/>
              <a:t>Single Layer CNN – Pooling Layer</a:t>
            </a:r>
          </a:p>
        </p:txBody>
      </p:sp>
    </p:spTree>
    <p:extLst>
      <p:ext uri="{BB962C8B-B14F-4D97-AF65-F5344CB8AC3E}">
        <p14:creationId xmlns:p14="http://schemas.microsoft.com/office/powerpoint/2010/main" val="42443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1066450" y="1425763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1602875" y="3725763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167" name="Shape 167"/>
          <p:cNvSpPr txBox="1"/>
          <p:nvPr/>
        </p:nvSpPr>
        <p:spPr>
          <a:xfrm>
            <a:off x="2022850" y="2184488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168" name="Shape 168"/>
          <p:cNvSpPr txBox="1"/>
          <p:nvPr/>
        </p:nvSpPr>
        <p:spPr>
          <a:xfrm>
            <a:off x="1008463" y="4117395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</a:t>
            </a:r>
            <a:endParaRPr sz="1800"/>
          </a:p>
        </p:txBody>
      </p:sp>
      <p:sp>
        <p:nvSpPr>
          <p:cNvPr id="169" name="Shape 169"/>
          <p:cNvSpPr txBox="1"/>
          <p:nvPr/>
        </p:nvSpPr>
        <p:spPr>
          <a:xfrm>
            <a:off x="0" y="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Convolution Layer</a:t>
            </a:r>
            <a:endParaRPr sz="3600"/>
          </a:p>
        </p:txBody>
      </p:sp>
      <p:sp>
        <p:nvSpPr>
          <p:cNvPr id="170" name="Shape 170"/>
          <p:cNvSpPr/>
          <p:nvPr/>
        </p:nvSpPr>
        <p:spPr>
          <a:xfrm>
            <a:off x="4145900" y="2304738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3920100" y="1625088"/>
            <a:ext cx="21156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5x5x</a:t>
            </a:r>
            <a:r>
              <a:rPr lang="en" sz="2400">
                <a:solidFill>
                  <a:srgbClr val="0000FF"/>
                </a:solidFill>
              </a:rPr>
              <a:t>3</a:t>
            </a:r>
            <a:r>
              <a:rPr lang="en" sz="2400"/>
              <a:t> filter</a:t>
            </a:r>
            <a:endParaRPr sz="2400"/>
          </a:p>
        </p:txBody>
      </p:sp>
      <p:sp>
        <p:nvSpPr>
          <p:cNvPr id="172" name="Shape 172"/>
          <p:cNvSpPr txBox="1"/>
          <p:nvPr/>
        </p:nvSpPr>
        <p:spPr>
          <a:xfrm>
            <a:off x="751225" y="844013"/>
            <a:ext cx="33501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32x32x</a:t>
            </a:r>
            <a:r>
              <a:rPr lang="en" sz="2400">
                <a:solidFill>
                  <a:srgbClr val="0000FF"/>
                </a:solidFill>
              </a:rPr>
              <a:t>3</a:t>
            </a:r>
            <a:r>
              <a:rPr lang="en" sz="2400"/>
              <a:t> image</a:t>
            </a:r>
            <a:endParaRPr sz="2400"/>
          </a:p>
        </p:txBody>
      </p:sp>
      <p:sp>
        <p:nvSpPr>
          <p:cNvPr id="173" name="Shape 173"/>
          <p:cNvSpPr txBox="1"/>
          <p:nvPr/>
        </p:nvSpPr>
        <p:spPr>
          <a:xfrm>
            <a:off x="5197800" y="2659450"/>
            <a:ext cx="3946200" cy="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Convolve </a:t>
            </a:r>
            <a:r>
              <a:rPr lang="en" sz="1800"/>
              <a:t>the filter with the image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i.e. “slide over the image spatially, computing dot products”</a:t>
            </a:r>
            <a:endParaRPr sz="1800"/>
          </a:p>
        </p:txBody>
      </p:sp>
      <p:sp>
        <p:nvSpPr>
          <p:cNvPr id="174" name="Shape 174"/>
          <p:cNvSpPr txBox="1"/>
          <p:nvPr/>
        </p:nvSpPr>
        <p:spPr>
          <a:xfrm>
            <a:off x="4963525" y="276000"/>
            <a:ext cx="328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Filters always extend the full depth of the input volume</a:t>
            </a:r>
            <a:endParaRPr sz="1800">
              <a:solidFill>
                <a:srgbClr val="0000FF"/>
              </a:solidFill>
            </a:endParaRPr>
          </a:p>
        </p:txBody>
      </p:sp>
      <p:cxnSp>
        <p:nvCxnSpPr>
          <p:cNvPr id="175" name="Shape 175"/>
          <p:cNvCxnSpPr>
            <a:endCxn id="171" idx="0"/>
          </p:cNvCxnSpPr>
          <p:nvPr/>
        </p:nvCxnSpPr>
        <p:spPr>
          <a:xfrm flipH="1">
            <a:off x="4977900" y="1099188"/>
            <a:ext cx="589800" cy="525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Shape 176"/>
          <p:cNvCxnSpPr/>
          <p:nvPr/>
        </p:nvCxnSpPr>
        <p:spPr>
          <a:xfrm flipH="1">
            <a:off x="2098750" y="728100"/>
            <a:ext cx="2583900" cy="2283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C143-C3A1-3642-B8CA-853B2B89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CA" sz="2000" dirty="0"/>
              <a:t>Max Pooling vs. Max-over-time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B6E16-5840-BE43-B1A0-22FBFD580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Max-over-time generates fixed-sized output</a:t>
            </a:r>
          </a:p>
          <a:p>
            <a:r>
              <a:rPr lang="en-US" sz="1600" dirty="0"/>
              <a:t>In NLP, mostly max-over-time is used </a:t>
            </a:r>
            <a:br>
              <a:rPr lang="en-US" sz="1600" dirty="0"/>
            </a:br>
            <a:r>
              <a:rPr lang="en-US" dirty="0"/>
              <a:t>(as presented by </a:t>
            </a:r>
            <a:r>
              <a:rPr lang="en-US" dirty="0" err="1"/>
              <a:t>Collobert</a:t>
            </a:r>
            <a:r>
              <a:rPr lang="en-US" dirty="0"/>
              <a:t> et al., NLP almost from scratch, section 3.2.2)</a:t>
            </a:r>
          </a:p>
          <a:p>
            <a:endParaRPr lang="en-US" dirty="0"/>
          </a:p>
          <a:p>
            <a:r>
              <a:rPr lang="en-US" sz="1600" dirty="0"/>
              <a:t>A lot of literature on max pooling originated from computer vision</a:t>
            </a:r>
          </a:p>
          <a:p>
            <a:pPr lvl="1"/>
            <a:r>
              <a:rPr lang="en-US" sz="1600" dirty="0"/>
              <a:t>Be careful with different terminology and hyper parameters for those pooling layers </a:t>
            </a:r>
          </a:p>
          <a:p>
            <a:r>
              <a:rPr lang="en-US" sz="1600" dirty="0" err="1"/>
              <a:t>Keras</a:t>
            </a:r>
            <a:r>
              <a:rPr lang="en-US" sz="1600" dirty="0"/>
              <a:t> supports both:</a:t>
            </a:r>
          </a:p>
          <a:p>
            <a:pPr lvl="1"/>
            <a:r>
              <a:rPr lang="en-US" sz="1600" dirty="0"/>
              <a:t>MaxPooling1D: for fixed-size max pooling</a:t>
            </a:r>
          </a:p>
          <a:p>
            <a:pPr lvl="1"/>
            <a:r>
              <a:rPr lang="en-US" sz="1600" dirty="0"/>
              <a:t>GlobalMaxPooling1D: for max-over-time pooling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2E04A-2C71-6B4A-8871-DA1B283DF7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39567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51641" y="211162"/>
            <a:ext cx="7717533" cy="533058"/>
          </a:xfrm>
        </p:spPr>
        <p:txBody>
          <a:bodyPr/>
          <a:lstStyle/>
          <a:p>
            <a:r>
              <a:rPr lang="en-US" sz="2000" dirty="0"/>
              <a:t>Single Layer CNN + Classification</a:t>
            </a:r>
          </a:p>
        </p:txBody>
      </p:sp>
      <p:sp>
        <p:nvSpPr>
          <p:cNvPr id="5" name="Inhaltsplatzhalter 3"/>
          <p:cNvSpPr txBox="1">
            <a:spLocks/>
          </p:cNvSpPr>
          <p:nvPr/>
        </p:nvSpPr>
        <p:spPr bwMode="auto">
          <a:xfrm>
            <a:off x="521551" y="4407639"/>
            <a:ext cx="6480572" cy="29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500" dirty="0"/>
              <a:t>PAD The   movie   was   awesome PAD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499293" y="3991899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293" y="3991899"/>
                <a:ext cx="427233" cy="3607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005826" y="3991899"/>
                <a:ext cx="427233" cy="36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826" y="3991899"/>
                <a:ext cx="427233" cy="361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579413" y="3991899"/>
                <a:ext cx="427233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413" y="3991899"/>
                <a:ext cx="427233" cy="361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355976" y="3991899"/>
                <a:ext cx="427233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991899"/>
                <a:ext cx="427233" cy="3617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mit Pfeil 9"/>
          <p:cNvCxnSpPr>
            <a:stCxn id="6" idx="0"/>
          </p:cNvCxnSpPr>
          <p:nvPr/>
        </p:nvCxnSpPr>
        <p:spPr>
          <a:xfrm flipV="1">
            <a:off x="2712910" y="3674833"/>
            <a:ext cx="25680" cy="317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7" idx="0"/>
          </p:cNvCxnSpPr>
          <p:nvPr/>
        </p:nvCxnSpPr>
        <p:spPr>
          <a:xfrm flipH="1" flipV="1">
            <a:off x="2738591" y="3674833"/>
            <a:ext cx="480852" cy="317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2313988" y="3674832"/>
            <a:ext cx="424601" cy="3710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950042" y="3991899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042" y="3991899"/>
                <a:ext cx="427233" cy="3607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2046765" y="3991899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765" y="3991899"/>
                <a:ext cx="427233" cy="3607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2465766" y="3395756"/>
                <a:ext cx="50808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i="1">
                              <a:latin typeface="Cambria Math"/>
                            </a:rPr>
                            <m:t>0.5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766" y="3395756"/>
                <a:ext cx="508088" cy="2539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erade Verbindung mit Pfeil 15"/>
          <p:cNvCxnSpPr/>
          <p:nvPr/>
        </p:nvCxnSpPr>
        <p:spPr>
          <a:xfrm flipV="1">
            <a:off x="3219057" y="3647465"/>
            <a:ext cx="13033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 flipV="1">
            <a:off x="3232090" y="3647465"/>
            <a:ext cx="493501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2807489" y="3647465"/>
            <a:ext cx="424601" cy="3710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8" idx="0"/>
            <a:endCxn id="26" idx="2"/>
          </p:cNvCxnSpPr>
          <p:nvPr/>
        </p:nvCxnSpPr>
        <p:spPr>
          <a:xfrm flipV="1">
            <a:off x="3793030" y="3649672"/>
            <a:ext cx="6900" cy="3422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9" idx="0"/>
            <a:endCxn id="26" idx="2"/>
          </p:cNvCxnSpPr>
          <p:nvPr/>
        </p:nvCxnSpPr>
        <p:spPr>
          <a:xfrm flipH="1" flipV="1">
            <a:off x="3799930" y="3649672"/>
            <a:ext cx="769663" cy="3422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7" idx="0"/>
            <a:endCxn id="26" idx="2"/>
          </p:cNvCxnSpPr>
          <p:nvPr/>
        </p:nvCxnSpPr>
        <p:spPr>
          <a:xfrm flipV="1">
            <a:off x="3219443" y="3649672"/>
            <a:ext cx="580487" cy="3422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4551521" y="3674832"/>
            <a:ext cx="13033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4564554" y="3674832"/>
            <a:ext cx="493501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8" idx="0"/>
          </p:cNvCxnSpPr>
          <p:nvPr/>
        </p:nvCxnSpPr>
        <p:spPr>
          <a:xfrm flipV="1">
            <a:off x="3793030" y="3674833"/>
            <a:ext cx="771523" cy="317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2951820" y="3395756"/>
                <a:ext cx="50808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i="1">
                              <a:latin typeface="Cambria Math"/>
                            </a:rPr>
                            <m:t>0.2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20" y="3395756"/>
                <a:ext cx="508088" cy="2539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3545886" y="3395756"/>
                <a:ext cx="50808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i="1">
                              <a:latin typeface="Cambria Math"/>
                            </a:rPr>
                            <m:t>0.6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886" y="3395756"/>
                <a:ext cx="508088" cy="2539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4301970" y="3395756"/>
                <a:ext cx="50808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i="1">
                              <a:latin typeface="Cambria Math"/>
                            </a:rPr>
                            <m:t>0.9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970" y="3395756"/>
                <a:ext cx="508088" cy="2539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3419223" y="2571750"/>
                <a:ext cx="50808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i="1">
                              <a:latin typeface="Cambria Math"/>
                            </a:rPr>
                            <m:t>0.9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223" y="2571750"/>
                <a:ext cx="508088" cy="2539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Geschweifte Klammer rechts 28"/>
          <p:cNvSpPr/>
          <p:nvPr/>
        </p:nvSpPr>
        <p:spPr>
          <a:xfrm rot="16200000">
            <a:off x="3367345" y="1954595"/>
            <a:ext cx="600105" cy="228221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2" name="Grafik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4" y="3374005"/>
            <a:ext cx="2373225" cy="705914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76" y="2848750"/>
            <a:ext cx="1033172" cy="200228"/>
          </a:xfrm>
          <a:prstGeom prst="rect">
            <a:avLst/>
          </a:prstGeom>
        </p:spPr>
      </p:pic>
      <p:cxnSp>
        <p:nvCxnSpPr>
          <p:cNvPr id="35" name="Gerade Verbindung mit Pfeil 34"/>
          <p:cNvCxnSpPr/>
          <p:nvPr/>
        </p:nvCxnSpPr>
        <p:spPr>
          <a:xfrm flipV="1">
            <a:off x="3666410" y="2153581"/>
            <a:ext cx="0" cy="3710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059832" y="1654954"/>
            <a:ext cx="1188132" cy="4154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 err="1"/>
              <a:t>Softmax</a:t>
            </a:r>
            <a:r>
              <a:rPr lang="en-US" sz="1050" dirty="0"/>
              <a:t>-Classifier</a:t>
            </a:r>
          </a:p>
        </p:txBody>
      </p:sp>
      <p:cxnSp>
        <p:nvCxnSpPr>
          <p:cNvPr id="38" name="Gerade Verbindung mit Pfeil 37"/>
          <p:cNvCxnSpPr/>
          <p:nvPr/>
        </p:nvCxnSpPr>
        <p:spPr>
          <a:xfrm flipV="1">
            <a:off x="3666410" y="1469417"/>
            <a:ext cx="988" cy="1855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3059833" y="1206791"/>
            <a:ext cx="12961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Negative / Positive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5274078" y="1322207"/>
            <a:ext cx="24302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itchFamily="2" charset="2"/>
              <a:buChar char="§"/>
            </a:pPr>
            <a:r>
              <a:rPr lang="en-US" sz="1050" dirty="0"/>
              <a:t>You can train this like any other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8660533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3"/>
          <p:cNvSpPr txBox="1">
            <a:spLocks/>
          </p:cNvSpPr>
          <p:nvPr/>
        </p:nvSpPr>
        <p:spPr bwMode="auto">
          <a:xfrm>
            <a:off x="521551" y="4407639"/>
            <a:ext cx="6480572" cy="29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500" dirty="0"/>
              <a:t>PAD The   movie   was   horrible PAD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499293" y="3991899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293" y="3991899"/>
                <a:ext cx="427233" cy="3607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005826" y="3991899"/>
                <a:ext cx="427233" cy="36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826" y="3991899"/>
                <a:ext cx="427233" cy="361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579413" y="3991899"/>
                <a:ext cx="427233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413" y="3991899"/>
                <a:ext cx="427233" cy="361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247964" y="3991899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64" y="3991899"/>
                <a:ext cx="528222" cy="3617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mit Pfeil 9"/>
          <p:cNvCxnSpPr>
            <a:stCxn id="6" idx="0"/>
          </p:cNvCxnSpPr>
          <p:nvPr/>
        </p:nvCxnSpPr>
        <p:spPr>
          <a:xfrm flipV="1">
            <a:off x="2712910" y="3674833"/>
            <a:ext cx="25680" cy="317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7" idx="0"/>
          </p:cNvCxnSpPr>
          <p:nvPr/>
        </p:nvCxnSpPr>
        <p:spPr>
          <a:xfrm flipH="1" flipV="1">
            <a:off x="2738591" y="3674833"/>
            <a:ext cx="480852" cy="317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2313988" y="3674832"/>
            <a:ext cx="424601" cy="3710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950042" y="3991899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042" y="3991899"/>
                <a:ext cx="427233" cy="3607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2046765" y="3991899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765" y="3991899"/>
                <a:ext cx="427233" cy="3607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2465766" y="3395756"/>
                <a:ext cx="50808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i="1">
                              <a:latin typeface="Cambria Math"/>
                            </a:rPr>
                            <m:t>0.5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766" y="3395756"/>
                <a:ext cx="508088" cy="2539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erade Verbindung mit Pfeil 15"/>
          <p:cNvCxnSpPr/>
          <p:nvPr/>
        </p:nvCxnSpPr>
        <p:spPr>
          <a:xfrm flipV="1">
            <a:off x="3219057" y="3647465"/>
            <a:ext cx="13033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 flipV="1">
            <a:off x="3232090" y="3647465"/>
            <a:ext cx="493501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2807489" y="3647465"/>
            <a:ext cx="424601" cy="3710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8" idx="0"/>
            <a:endCxn id="26" idx="2"/>
          </p:cNvCxnSpPr>
          <p:nvPr/>
        </p:nvCxnSpPr>
        <p:spPr>
          <a:xfrm flipH="1" flipV="1">
            <a:off x="3755937" y="3649672"/>
            <a:ext cx="37093" cy="3422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9" idx="0"/>
            <a:endCxn id="26" idx="2"/>
          </p:cNvCxnSpPr>
          <p:nvPr/>
        </p:nvCxnSpPr>
        <p:spPr>
          <a:xfrm flipH="1" flipV="1">
            <a:off x="3755937" y="3649672"/>
            <a:ext cx="756138" cy="3422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7" idx="0"/>
            <a:endCxn id="26" idx="2"/>
          </p:cNvCxnSpPr>
          <p:nvPr/>
        </p:nvCxnSpPr>
        <p:spPr>
          <a:xfrm flipV="1">
            <a:off x="3219443" y="3649672"/>
            <a:ext cx="536494" cy="3422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4551521" y="3674832"/>
            <a:ext cx="13033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4564554" y="3674832"/>
            <a:ext cx="493501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8" idx="0"/>
          </p:cNvCxnSpPr>
          <p:nvPr/>
        </p:nvCxnSpPr>
        <p:spPr>
          <a:xfrm flipV="1">
            <a:off x="3793030" y="3674833"/>
            <a:ext cx="771523" cy="317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2951820" y="3395756"/>
                <a:ext cx="50808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i="1">
                              <a:latin typeface="Cambria Math"/>
                            </a:rPr>
                            <m:t>0.2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20" y="3395756"/>
                <a:ext cx="508088" cy="2539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3451398" y="3395756"/>
                <a:ext cx="60907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i="1">
                              <a:latin typeface="Cambria Math"/>
                            </a:rPr>
                            <m:t>−0.2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398" y="3395756"/>
                <a:ext cx="609077" cy="2539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4247964" y="3395756"/>
                <a:ext cx="60907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i="1">
                              <a:latin typeface="Cambria Math"/>
                            </a:rPr>
                            <m:t>−0.9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64" y="3395756"/>
                <a:ext cx="609077" cy="2539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3419223" y="2571750"/>
                <a:ext cx="50808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i="1">
                              <a:latin typeface="Cambria Math"/>
                            </a:rPr>
                            <m:t>0.5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223" y="2571750"/>
                <a:ext cx="508088" cy="2539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Geschweifte Klammer rechts 28"/>
          <p:cNvSpPr/>
          <p:nvPr/>
        </p:nvSpPr>
        <p:spPr>
          <a:xfrm rot="16200000">
            <a:off x="3367345" y="1954595"/>
            <a:ext cx="600105" cy="228221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2" name="Grafik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4" y="3374005"/>
            <a:ext cx="2373225" cy="705914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76" y="2848750"/>
            <a:ext cx="1033172" cy="200228"/>
          </a:xfrm>
          <a:prstGeom prst="rect">
            <a:avLst/>
          </a:prstGeom>
        </p:spPr>
      </p:pic>
      <p:cxnSp>
        <p:nvCxnSpPr>
          <p:cNvPr id="35" name="Gerade Verbindung mit Pfeil 34"/>
          <p:cNvCxnSpPr/>
          <p:nvPr/>
        </p:nvCxnSpPr>
        <p:spPr>
          <a:xfrm flipV="1">
            <a:off x="3666410" y="2153581"/>
            <a:ext cx="0" cy="3710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059832" y="1654954"/>
            <a:ext cx="1188132" cy="4154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 err="1"/>
              <a:t>Softmax</a:t>
            </a:r>
            <a:r>
              <a:rPr lang="en-US" sz="1050" dirty="0"/>
              <a:t>-Classifier</a:t>
            </a:r>
          </a:p>
        </p:txBody>
      </p:sp>
      <p:cxnSp>
        <p:nvCxnSpPr>
          <p:cNvPr id="38" name="Gerade Verbindung mit Pfeil 37"/>
          <p:cNvCxnSpPr/>
          <p:nvPr/>
        </p:nvCxnSpPr>
        <p:spPr>
          <a:xfrm flipV="1">
            <a:off x="3666410" y="1469417"/>
            <a:ext cx="988" cy="1855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3059833" y="1206791"/>
            <a:ext cx="12961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Negative / Positive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5274078" y="1322207"/>
            <a:ext cx="24302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itchFamily="2" charset="2"/>
              <a:buChar char="§"/>
            </a:pPr>
            <a:r>
              <a:rPr lang="en-US" sz="1050" dirty="0"/>
              <a:t>With only a single filter our possibilities are limited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CF49D3-10E9-7842-B043-7AECC6219FCF}"/>
              </a:ext>
            </a:extLst>
          </p:cNvPr>
          <p:cNvSpPr txBox="1"/>
          <p:nvPr/>
        </p:nvSpPr>
        <p:spPr>
          <a:xfrm>
            <a:off x="831273" y="318655"/>
            <a:ext cx="4515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 Dimension – not enough information</a:t>
            </a:r>
          </a:p>
        </p:txBody>
      </p:sp>
    </p:spTree>
    <p:extLst>
      <p:ext uri="{BB962C8B-B14F-4D97-AF65-F5344CB8AC3E}">
        <p14:creationId xmlns:p14="http://schemas.microsoft.com/office/powerpoint/2010/main" val="38011465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3"/>
          <p:cNvSpPr txBox="1">
            <a:spLocks/>
          </p:cNvSpPr>
          <p:nvPr/>
        </p:nvSpPr>
        <p:spPr bwMode="auto">
          <a:xfrm>
            <a:off x="521551" y="4407639"/>
            <a:ext cx="6480572" cy="29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500" dirty="0"/>
              <a:t>PAD The   movie   was   horrible PAD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499293" y="3991899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293" y="3991899"/>
                <a:ext cx="427233" cy="3607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005826" y="3991899"/>
                <a:ext cx="427233" cy="36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826" y="3991899"/>
                <a:ext cx="427233" cy="361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579413" y="3991899"/>
                <a:ext cx="427233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413" y="3991899"/>
                <a:ext cx="427233" cy="3617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247964" y="3991899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64" y="3991899"/>
                <a:ext cx="528222" cy="3617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mit Pfeil 9"/>
          <p:cNvCxnSpPr>
            <a:stCxn id="6" idx="0"/>
          </p:cNvCxnSpPr>
          <p:nvPr/>
        </p:nvCxnSpPr>
        <p:spPr>
          <a:xfrm flipV="1">
            <a:off x="2712910" y="3674833"/>
            <a:ext cx="25680" cy="317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7" idx="0"/>
          </p:cNvCxnSpPr>
          <p:nvPr/>
        </p:nvCxnSpPr>
        <p:spPr>
          <a:xfrm flipH="1" flipV="1">
            <a:off x="2738591" y="3674833"/>
            <a:ext cx="480852" cy="317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2313988" y="3674832"/>
            <a:ext cx="424601" cy="3710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950042" y="3991899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042" y="3991899"/>
                <a:ext cx="427233" cy="3607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2046765" y="3991899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765" y="3991899"/>
                <a:ext cx="427233" cy="3607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2465766" y="3219822"/>
                <a:ext cx="528222" cy="365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0.5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766" y="3219822"/>
                <a:ext cx="528222" cy="3650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erade Verbindung mit Pfeil 15"/>
          <p:cNvCxnSpPr/>
          <p:nvPr/>
        </p:nvCxnSpPr>
        <p:spPr>
          <a:xfrm flipV="1">
            <a:off x="3219057" y="3647465"/>
            <a:ext cx="13033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 flipV="1">
            <a:off x="3232090" y="3647465"/>
            <a:ext cx="493501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2807489" y="3647465"/>
            <a:ext cx="424601" cy="3710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8" idx="0"/>
            <a:endCxn id="26" idx="2"/>
          </p:cNvCxnSpPr>
          <p:nvPr/>
        </p:nvCxnSpPr>
        <p:spPr>
          <a:xfrm flipH="1" flipV="1">
            <a:off x="3752480" y="3581588"/>
            <a:ext cx="40550" cy="4103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9" idx="0"/>
            <a:endCxn id="26" idx="2"/>
          </p:cNvCxnSpPr>
          <p:nvPr/>
        </p:nvCxnSpPr>
        <p:spPr>
          <a:xfrm flipH="1" flipV="1">
            <a:off x="3752480" y="3581588"/>
            <a:ext cx="759595" cy="4103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7" idx="0"/>
            <a:endCxn id="26" idx="2"/>
          </p:cNvCxnSpPr>
          <p:nvPr/>
        </p:nvCxnSpPr>
        <p:spPr>
          <a:xfrm flipV="1">
            <a:off x="3219443" y="3581588"/>
            <a:ext cx="533037" cy="4103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4551521" y="3674832"/>
            <a:ext cx="13033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4564554" y="3674832"/>
            <a:ext cx="493501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8" idx="0"/>
          </p:cNvCxnSpPr>
          <p:nvPr/>
        </p:nvCxnSpPr>
        <p:spPr>
          <a:xfrm flipV="1">
            <a:off x="3793030" y="3674833"/>
            <a:ext cx="771523" cy="317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2951820" y="3237526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0.2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20" y="3237526"/>
                <a:ext cx="528222" cy="3617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3437874" y="3219822"/>
                <a:ext cx="629211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−0.2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874" y="3219822"/>
                <a:ext cx="629211" cy="3617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4193958" y="3219822"/>
                <a:ext cx="629211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−0.9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958" y="3219822"/>
                <a:ext cx="629211" cy="3617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3419223" y="2355726"/>
                <a:ext cx="528222" cy="365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0.5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223" y="2355726"/>
                <a:ext cx="528222" cy="3650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Geschweifte Klammer rechts 28"/>
          <p:cNvSpPr/>
          <p:nvPr/>
        </p:nvSpPr>
        <p:spPr>
          <a:xfrm rot="16200000">
            <a:off x="3517371" y="1804568"/>
            <a:ext cx="300053" cy="228221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8" name="Grafik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55" y="3374005"/>
            <a:ext cx="2876273" cy="707197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0" y="2576983"/>
            <a:ext cx="2397396" cy="210791"/>
          </a:xfrm>
          <a:prstGeom prst="rect">
            <a:avLst/>
          </a:prstGeom>
        </p:spPr>
      </p:pic>
      <p:cxnSp>
        <p:nvCxnSpPr>
          <p:cNvPr id="32" name="Gerade Verbindung mit Pfeil 31"/>
          <p:cNvCxnSpPr/>
          <p:nvPr/>
        </p:nvCxnSpPr>
        <p:spPr>
          <a:xfrm flipV="1">
            <a:off x="3653898" y="2153581"/>
            <a:ext cx="12512" cy="1855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3059832" y="1654954"/>
            <a:ext cx="1188132" cy="4154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 err="1"/>
              <a:t>Softmax</a:t>
            </a:r>
            <a:r>
              <a:rPr lang="en-US" sz="1050" dirty="0"/>
              <a:t>-Classifier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 flipV="1">
            <a:off x="3666410" y="1469417"/>
            <a:ext cx="988" cy="1855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3059833" y="1206791"/>
            <a:ext cx="12961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Negative / Positive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4908577" y="1322207"/>
            <a:ext cx="27957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itchFamily="2" charset="2"/>
              <a:buChar char="§"/>
            </a:pPr>
            <a:r>
              <a:rPr lang="en-US" sz="1050" dirty="0"/>
              <a:t>By changing the dimensionality of the weight matrix, we can add further filters:</a:t>
            </a:r>
          </a:p>
        </p:txBody>
      </p:sp>
      <p:pic>
        <p:nvPicPr>
          <p:cNvPr id="43" name="Grafik 4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78" y="2070166"/>
            <a:ext cx="838714" cy="17437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2997E4C-C08F-4E4F-835A-7486855CD368}"/>
              </a:ext>
            </a:extLst>
          </p:cNvPr>
          <p:cNvSpPr txBox="1"/>
          <p:nvPr/>
        </p:nvSpPr>
        <p:spPr>
          <a:xfrm>
            <a:off x="970958" y="335866"/>
            <a:ext cx="4177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Single Layer CNN – Multiple Filters</a:t>
            </a:r>
          </a:p>
        </p:txBody>
      </p:sp>
    </p:spTree>
    <p:extLst>
      <p:ext uri="{BB962C8B-B14F-4D97-AF65-F5344CB8AC3E}">
        <p14:creationId xmlns:p14="http://schemas.microsoft.com/office/powerpoint/2010/main" val="27965031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331119" y="1194198"/>
            <a:ext cx="6480572" cy="837493"/>
          </a:xfrm>
        </p:spPr>
        <p:txBody>
          <a:bodyPr/>
          <a:lstStyle/>
          <a:p>
            <a:r>
              <a:rPr lang="en-US" dirty="0"/>
              <a:t>We can create convolutional layers working on unigrams, bigrams, trigrams etc. and combine their output</a:t>
            </a:r>
          </a:p>
        </p:txBody>
      </p:sp>
      <p:sp>
        <p:nvSpPr>
          <p:cNvPr id="5" name="Inhaltsplatzhalter 3"/>
          <p:cNvSpPr txBox="1">
            <a:spLocks/>
          </p:cNvSpPr>
          <p:nvPr/>
        </p:nvSpPr>
        <p:spPr bwMode="auto">
          <a:xfrm>
            <a:off x="-396552" y="4542811"/>
            <a:ext cx="6480572" cy="29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500" dirty="0"/>
              <a:t>The   movie   was   horrible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613788" y="4127072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788" y="4127072"/>
                <a:ext cx="427233" cy="3607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099842" y="4127071"/>
                <a:ext cx="427233" cy="36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842" y="4127071"/>
                <a:ext cx="427233" cy="361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639902" y="4127071"/>
                <a:ext cx="427233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902" y="4127071"/>
                <a:ext cx="427233" cy="3617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341980" y="4127071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980" y="4127071"/>
                <a:ext cx="528222" cy="3617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mit Pfeil 9"/>
          <p:cNvCxnSpPr>
            <a:stCxn id="6" idx="0"/>
          </p:cNvCxnSpPr>
          <p:nvPr/>
        </p:nvCxnSpPr>
        <p:spPr>
          <a:xfrm flipH="1" flipV="1">
            <a:off x="1820487" y="3810006"/>
            <a:ext cx="6918" cy="317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547664" y="3354994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0.1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354994"/>
                <a:ext cx="528222" cy="361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erade Verbindung mit Pfeil 15"/>
          <p:cNvCxnSpPr/>
          <p:nvPr/>
        </p:nvCxnSpPr>
        <p:spPr>
          <a:xfrm flipV="1">
            <a:off x="2300955" y="3782638"/>
            <a:ext cx="13033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8" idx="0"/>
            <a:endCxn id="26" idx="2"/>
          </p:cNvCxnSpPr>
          <p:nvPr/>
        </p:nvCxnSpPr>
        <p:spPr>
          <a:xfrm flipH="1" flipV="1">
            <a:off x="2837889" y="3716760"/>
            <a:ext cx="15630" cy="4103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3633419" y="3810005"/>
            <a:ext cx="13033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2033718" y="3372698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0.0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718" y="3372698"/>
                <a:ext cx="528222" cy="3617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2573778" y="3354994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0.1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778" y="3354994"/>
                <a:ext cx="528222" cy="3617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3275856" y="3354994"/>
                <a:ext cx="629211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−0.8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354994"/>
                <a:ext cx="629211" cy="3617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2465766" y="2639275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0.1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766" y="2639275"/>
                <a:ext cx="528222" cy="3617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Geschweifte Klammer rechts 28"/>
          <p:cNvSpPr/>
          <p:nvPr/>
        </p:nvSpPr>
        <p:spPr>
          <a:xfrm rot="16200000">
            <a:off x="2599269" y="2090707"/>
            <a:ext cx="300053" cy="228221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30" name="Gerade Verbindung mit Pfeil 29"/>
          <p:cNvCxnSpPr>
            <a:endCxn id="31" idx="2"/>
          </p:cNvCxnSpPr>
          <p:nvPr/>
        </p:nvCxnSpPr>
        <p:spPr>
          <a:xfrm flipV="1">
            <a:off x="2735796" y="2340482"/>
            <a:ext cx="1848745" cy="2852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3990475" y="1924984"/>
            <a:ext cx="1188132" cy="4154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 err="1"/>
              <a:t>Softmax</a:t>
            </a:r>
            <a:r>
              <a:rPr lang="en-US" sz="1050" dirty="0"/>
              <a:t>-Classifier</a:t>
            </a:r>
          </a:p>
        </p:txBody>
      </p:sp>
      <p:sp>
        <p:nvSpPr>
          <p:cNvPr id="41" name="Inhaltsplatzhalter 3"/>
          <p:cNvSpPr txBox="1">
            <a:spLocks/>
          </p:cNvSpPr>
          <p:nvPr/>
        </p:nvSpPr>
        <p:spPr bwMode="auto">
          <a:xfrm>
            <a:off x="3050542" y="4542811"/>
            <a:ext cx="6480572" cy="29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500" dirty="0"/>
              <a:t>PAD The   movie   was   horrible PAD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5028285" y="4127072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85" y="4127072"/>
                <a:ext cx="427233" cy="3607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5534818" y="4127071"/>
                <a:ext cx="427233" cy="36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818" y="4127071"/>
                <a:ext cx="427233" cy="3618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6108405" y="4127071"/>
                <a:ext cx="427233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05" y="4127071"/>
                <a:ext cx="427233" cy="3617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6776956" y="4127071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956" y="4127071"/>
                <a:ext cx="528222" cy="3617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Gerade Verbindung mit Pfeil 45"/>
          <p:cNvCxnSpPr>
            <a:stCxn id="42" idx="0"/>
          </p:cNvCxnSpPr>
          <p:nvPr/>
        </p:nvCxnSpPr>
        <p:spPr>
          <a:xfrm flipV="1">
            <a:off x="5241902" y="3810006"/>
            <a:ext cx="25679" cy="317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43" idx="0"/>
          </p:cNvCxnSpPr>
          <p:nvPr/>
        </p:nvCxnSpPr>
        <p:spPr>
          <a:xfrm flipH="1" flipV="1">
            <a:off x="5267583" y="3810006"/>
            <a:ext cx="480852" cy="3170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V="1">
            <a:off x="4842980" y="3810005"/>
            <a:ext cx="424601" cy="3710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7479034" y="4127072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034" y="4127072"/>
                <a:ext cx="427233" cy="36074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/>
              <p:cNvSpPr txBox="1"/>
              <p:nvPr/>
            </p:nvSpPr>
            <p:spPr>
              <a:xfrm>
                <a:off x="4575757" y="4127072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0" name="Textfeld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757" y="4127072"/>
                <a:ext cx="427233" cy="36074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/>
              <p:cNvSpPr txBox="1"/>
              <p:nvPr/>
            </p:nvSpPr>
            <p:spPr>
              <a:xfrm>
                <a:off x="4994758" y="3354995"/>
                <a:ext cx="528222" cy="365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0.5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1" name="Textfeld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758" y="3354995"/>
                <a:ext cx="528222" cy="36503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Gerade Verbindung mit Pfeil 51"/>
          <p:cNvCxnSpPr/>
          <p:nvPr/>
        </p:nvCxnSpPr>
        <p:spPr>
          <a:xfrm flipV="1">
            <a:off x="5748049" y="3782638"/>
            <a:ext cx="13033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H="1" flipV="1">
            <a:off x="5761082" y="3782638"/>
            <a:ext cx="493501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V="1">
            <a:off x="5336481" y="3782638"/>
            <a:ext cx="424601" cy="3710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44" idx="0"/>
            <a:endCxn id="62" idx="2"/>
          </p:cNvCxnSpPr>
          <p:nvPr/>
        </p:nvCxnSpPr>
        <p:spPr>
          <a:xfrm flipH="1" flipV="1">
            <a:off x="6281472" y="3716760"/>
            <a:ext cx="40550" cy="4103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>
            <a:stCxn id="45" idx="0"/>
            <a:endCxn id="62" idx="2"/>
          </p:cNvCxnSpPr>
          <p:nvPr/>
        </p:nvCxnSpPr>
        <p:spPr>
          <a:xfrm flipH="1" flipV="1">
            <a:off x="6281472" y="3716760"/>
            <a:ext cx="759595" cy="4103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stCxn id="43" idx="0"/>
            <a:endCxn id="62" idx="2"/>
          </p:cNvCxnSpPr>
          <p:nvPr/>
        </p:nvCxnSpPr>
        <p:spPr>
          <a:xfrm flipV="1">
            <a:off x="5748435" y="3716760"/>
            <a:ext cx="533037" cy="4103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V="1">
            <a:off x="7080513" y="3810005"/>
            <a:ext cx="13033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 flipH="1" flipV="1">
            <a:off x="7093545" y="3810005"/>
            <a:ext cx="493501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>
            <a:stCxn id="44" idx="0"/>
          </p:cNvCxnSpPr>
          <p:nvPr/>
        </p:nvCxnSpPr>
        <p:spPr>
          <a:xfrm flipV="1">
            <a:off x="6322022" y="3810006"/>
            <a:ext cx="771523" cy="3170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5480812" y="3372698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0.2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812" y="3372698"/>
                <a:ext cx="528222" cy="36176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5966866" y="3354994"/>
                <a:ext cx="629211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−0.2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866" y="3354994"/>
                <a:ext cx="629211" cy="3617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/>
              <p:cNvSpPr txBox="1"/>
              <p:nvPr/>
            </p:nvSpPr>
            <p:spPr>
              <a:xfrm>
                <a:off x="6722950" y="3354994"/>
                <a:ext cx="629211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−0.9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3" name="Textfeld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950" y="3354994"/>
                <a:ext cx="629211" cy="36176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5912860" y="2639276"/>
                <a:ext cx="528222" cy="365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0.5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860" y="2639276"/>
                <a:ext cx="528222" cy="36503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Geschweifte Klammer rechts 64"/>
          <p:cNvSpPr/>
          <p:nvPr/>
        </p:nvSpPr>
        <p:spPr>
          <a:xfrm rot="16200000">
            <a:off x="6046363" y="2090707"/>
            <a:ext cx="300053" cy="228221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66" name="Gerade Verbindung mit Pfeil 65"/>
          <p:cNvCxnSpPr>
            <a:endCxn id="31" idx="2"/>
          </p:cNvCxnSpPr>
          <p:nvPr/>
        </p:nvCxnSpPr>
        <p:spPr>
          <a:xfrm flipH="1" flipV="1">
            <a:off x="4584541" y="2340482"/>
            <a:ext cx="1598350" cy="2852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AF7AEBC-70EB-634D-A060-60D33FFE4F4B}"/>
              </a:ext>
            </a:extLst>
          </p:cNvPr>
          <p:cNvSpPr txBox="1"/>
          <p:nvPr/>
        </p:nvSpPr>
        <p:spPr>
          <a:xfrm>
            <a:off x="997527" y="401782"/>
            <a:ext cx="2975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Going further with Filters</a:t>
            </a:r>
          </a:p>
        </p:txBody>
      </p:sp>
    </p:spTree>
    <p:extLst>
      <p:ext uri="{BB962C8B-B14F-4D97-AF65-F5344CB8AC3E}">
        <p14:creationId xmlns:p14="http://schemas.microsoft.com/office/powerpoint/2010/main" val="4623094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3"/>
          <p:cNvSpPr txBox="1">
            <a:spLocks/>
          </p:cNvSpPr>
          <p:nvPr/>
        </p:nvSpPr>
        <p:spPr bwMode="auto">
          <a:xfrm>
            <a:off x="1331640" y="3785422"/>
            <a:ext cx="3066224" cy="29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500" dirty="0"/>
              <a:t>The  </a:t>
            </a:r>
            <a:r>
              <a:rPr lang="en-US" sz="1500" dirty="0" err="1"/>
              <a:t>mov</a:t>
            </a:r>
            <a:r>
              <a:rPr lang="en-US" sz="1500" dirty="0"/>
              <a:t> </a:t>
            </a:r>
            <a:r>
              <a:rPr lang="en-US" sz="1500" dirty="0" err="1"/>
              <a:t>ie</a:t>
            </a:r>
            <a:r>
              <a:rPr lang="en-US" sz="1500" dirty="0"/>
              <a:t>     was   </a:t>
            </a:r>
            <a:r>
              <a:rPr lang="en-US" sz="1500" dirty="0" err="1"/>
              <a:t>hor</a:t>
            </a:r>
            <a:r>
              <a:rPr lang="en-US" sz="1500" dirty="0"/>
              <a:t>    rib    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331640" y="3369682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369682"/>
                <a:ext cx="427233" cy="3607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763688" y="3369682"/>
                <a:ext cx="427233" cy="36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369682"/>
                <a:ext cx="427233" cy="361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141730" y="3369682"/>
                <a:ext cx="427233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730" y="3369682"/>
                <a:ext cx="427233" cy="3617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607305" y="3369682"/>
                <a:ext cx="427233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305" y="3369682"/>
                <a:ext cx="427233" cy="3617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mit Pfeil 9"/>
          <p:cNvCxnSpPr>
            <a:stCxn id="6" idx="0"/>
            <a:endCxn id="11" idx="2"/>
          </p:cNvCxnSpPr>
          <p:nvPr/>
        </p:nvCxnSpPr>
        <p:spPr>
          <a:xfrm flipV="1">
            <a:off x="1545257" y="2959371"/>
            <a:ext cx="158506" cy="4103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439652" y="2597605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0.1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52" y="2597605"/>
                <a:ext cx="528222" cy="361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/>
          <p:cNvCxnSpPr>
            <a:stCxn id="7" idx="0"/>
          </p:cNvCxnSpPr>
          <p:nvPr/>
        </p:nvCxnSpPr>
        <p:spPr>
          <a:xfrm flipV="1">
            <a:off x="1977305" y="3025250"/>
            <a:ext cx="174665" cy="3444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8" idx="0"/>
            <a:endCxn id="16" idx="2"/>
          </p:cNvCxnSpPr>
          <p:nvPr/>
        </p:nvCxnSpPr>
        <p:spPr>
          <a:xfrm flipV="1">
            <a:off x="2355347" y="2959371"/>
            <a:ext cx="167796" cy="4103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9" idx="0"/>
            <a:endCxn id="17" idx="2"/>
          </p:cNvCxnSpPr>
          <p:nvPr/>
        </p:nvCxnSpPr>
        <p:spPr>
          <a:xfrm flipV="1">
            <a:off x="2820922" y="2959371"/>
            <a:ext cx="112438" cy="4103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871700" y="2615308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0.0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700" y="2615308"/>
                <a:ext cx="528222" cy="3617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2259032" y="2597605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0.1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032" y="2597605"/>
                <a:ext cx="528222" cy="3617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2669249" y="2597605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0.2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249" y="2597605"/>
                <a:ext cx="528222" cy="3617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2745086" y="1881886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0.7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086" y="1881886"/>
                <a:ext cx="528222" cy="3617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eschweifte Klammer rechts 18"/>
          <p:cNvSpPr/>
          <p:nvPr/>
        </p:nvSpPr>
        <p:spPr>
          <a:xfrm rot="16200000">
            <a:off x="2852999" y="1079587"/>
            <a:ext cx="300053" cy="27896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0" name="Gerade Verbindung mit Pfeil 19"/>
          <p:cNvCxnSpPr>
            <a:stCxn id="18" idx="0"/>
            <a:endCxn id="21" idx="2"/>
          </p:cNvCxnSpPr>
          <p:nvPr/>
        </p:nvCxnSpPr>
        <p:spPr>
          <a:xfrm flipV="1">
            <a:off x="3009197" y="1583092"/>
            <a:ext cx="1575344" cy="298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990475" y="1167594"/>
            <a:ext cx="1188132" cy="4154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 err="1"/>
              <a:t>Softmax</a:t>
            </a:r>
            <a:r>
              <a:rPr lang="en-US" sz="1050" dirty="0"/>
              <a:t>-Classifier</a:t>
            </a:r>
          </a:p>
        </p:txBody>
      </p:sp>
      <p:sp>
        <p:nvSpPr>
          <p:cNvPr id="22" name="Inhaltsplatzhalter 3"/>
          <p:cNvSpPr txBox="1">
            <a:spLocks/>
          </p:cNvSpPr>
          <p:nvPr/>
        </p:nvSpPr>
        <p:spPr bwMode="auto">
          <a:xfrm>
            <a:off x="4600080" y="3785422"/>
            <a:ext cx="3590323" cy="29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500" dirty="0"/>
              <a:t>PAD The   movie   was   horrible PAD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028285" y="3369682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85" y="3369682"/>
                <a:ext cx="427233" cy="3607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5534818" y="3369682"/>
                <a:ext cx="427233" cy="36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818" y="3369682"/>
                <a:ext cx="427233" cy="3618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6108405" y="3369682"/>
                <a:ext cx="427233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05" y="3369682"/>
                <a:ext cx="427233" cy="3617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6776956" y="3369682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956" y="3369682"/>
                <a:ext cx="528222" cy="3617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 Verbindung mit Pfeil 26"/>
          <p:cNvCxnSpPr>
            <a:stCxn id="23" idx="0"/>
          </p:cNvCxnSpPr>
          <p:nvPr/>
        </p:nvCxnSpPr>
        <p:spPr>
          <a:xfrm flipV="1">
            <a:off x="5241902" y="3052616"/>
            <a:ext cx="25679" cy="317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24" idx="0"/>
          </p:cNvCxnSpPr>
          <p:nvPr/>
        </p:nvCxnSpPr>
        <p:spPr>
          <a:xfrm flipH="1" flipV="1">
            <a:off x="5267583" y="3052616"/>
            <a:ext cx="480852" cy="317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V="1">
            <a:off x="4842980" y="3052615"/>
            <a:ext cx="424601" cy="3710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7479034" y="3369682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034" y="3369682"/>
                <a:ext cx="427233" cy="36074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4575757" y="3369682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757" y="3369682"/>
                <a:ext cx="427233" cy="36074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4994758" y="2597605"/>
                <a:ext cx="528222" cy="365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0.5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758" y="2597605"/>
                <a:ext cx="528222" cy="36503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Gerade Verbindung mit Pfeil 32"/>
          <p:cNvCxnSpPr/>
          <p:nvPr/>
        </p:nvCxnSpPr>
        <p:spPr>
          <a:xfrm flipV="1">
            <a:off x="5748049" y="3025248"/>
            <a:ext cx="13033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 flipV="1">
            <a:off x="5761082" y="3025248"/>
            <a:ext cx="493501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V="1">
            <a:off x="5336481" y="3025248"/>
            <a:ext cx="424601" cy="3710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25" idx="0"/>
            <a:endCxn id="43" idx="2"/>
          </p:cNvCxnSpPr>
          <p:nvPr/>
        </p:nvCxnSpPr>
        <p:spPr>
          <a:xfrm flipH="1" flipV="1">
            <a:off x="6281472" y="2959371"/>
            <a:ext cx="40550" cy="4103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26" idx="0"/>
            <a:endCxn id="43" idx="2"/>
          </p:cNvCxnSpPr>
          <p:nvPr/>
        </p:nvCxnSpPr>
        <p:spPr>
          <a:xfrm flipH="1" flipV="1">
            <a:off x="6281472" y="2959371"/>
            <a:ext cx="759595" cy="4103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24" idx="0"/>
            <a:endCxn id="43" idx="2"/>
          </p:cNvCxnSpPr>
          <p:nvPr/>
        </p:nvCxnSpPr>
        <p:spPr>
          <a:xfrm flipV="1">
            <a:off x="5748435" y="2959371"/>
            <a:ext cx="533037" cy="4103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V="1">
            <a:off x="7080513" y="3052615"/>
            <a:ext cx="13033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H="1" flipV="1">
            <a:off x="7093545" y="3052615"/>
            <a:ext cx="493501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25" idx="0"/>
          </p:cNvCxnSpPr>
          <p:nvPr/>
        </p:nvCxnSpPr>
        <p:spPr>
          <a:xfrm flipV="1">
            <a:off x="6322022" y="3052616"/>
            <a:ext cx="771523" cy="317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5480812" y="2615308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0.2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812" y="2615308"/>
                <a:ext cx="528222" cy="36176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5966866" y="2597605"/>
                <a:ext cx="629211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−0.2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866" y="2597605"/>
                <a:ext cx="629211" cy="3617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6722950" y="2597605"/>
                <a:ext cx="629211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−0.9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950" y="2597605"/>
                <a:ext cx="629211" cy="36176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5912860" y="1881886"/>
                <a:ext cx="528222" cy="365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0.5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860" y="1881886"/>
                <a:ext cx="528222" cy="36503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Geschweifte Klammer rechts 45"/>
          <p:cNvSpPr/>
          <p:nvPr/>
        </p:nvSpPr>
        <p:spPr>
          <a:xfrm rot="16200000">
            <a:off x="6046363" y="1333317"/>
            <a:ext cx="300053" cy="228221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47" name="Gerade Verbindung mit Pfeil 46"/>
          <p:cNvCxnSpPr>
            <a:endCxn id="21" idx="2"/>
          </p:cNvCxnSpPr>
          <p:nvPr/>
        </p:nvCxnSpPr>
        <p:spPr>
          <a:xfrm flipH="1" flipV="1">
            <a:off x="4584541" y="1583092"/>
            <a:ext cx="1598350" cy="2852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3039353" y="3369682"/>
                <a:ext cx="427233" cy="360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353" y="3369682"/>
                <a:ext cx="427233" cy="36016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Gerade Verbindung mit Pfeil 48"/>
          <p:cNvCxnSpPr>
            <a:stCxn id="48" idx="0"/>
            <a:endCxn id="50" idx="2"/>
          </p:cNvCxnSpPr>
          <p:nvPr/>
        </p:nvCxnSpPr>
        <p:spPr>
          <a:xfrm flipV="1">
            <a:off x="3252970" y="2959371"/>
            <a:ext cx="69714" cy="4103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/>
              <p:cNvSpPr txBox="1"/>
              <p:nvPr/>
            </p:nvSpPr>
            <p:spPr>
              <a:xfrm>
                <a:off x="3058573" y="2597605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0.6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0" name="Textfeld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573" y="2597605"/>
                <a:ext cx="528222" cy="36176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/>
              <p:cNvSpPr txBox="1"/>
              <p:nvPr/>
            </p:nvSpPr>
            <p:spPr>
              <a:xfrm>
                <a:off x="3545886" y="3369682"/>
                <a:ext cx="427233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1" name="Textfeld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886" y="3369682"/>
                <a:ext cx="427233" cy="36176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Gerade Verbindung mit Pfeil 51"/>
          <p:cNvCxnSpPr/>
          <p:nvPr/>
        </p:nvCxnSpPr>
        <p:spPr>
          <a:xfrm flipV="1">
            <a:off x="3783741" y="3052615"/>
            <a:ext cx="13033" cy="317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3447164" y="2597605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0.1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164" y="2597605"/>
                <a:ext cx="528222" cy="36176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3903449" y="3381840"/>
                <a:ext cx="427233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449" y="3381840"/>
                <a:ext cx="427233" cy="36176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Gerade Verbindung mit Pfeil 54"/>
          <p:cNvCxnSpPr>
            <a:stCxn id="54" idx="0"/>
            <a:endCxn id="56" idx="2"/>
          </p:cNvCxnSpPr>
          <p:nvPr/>
        </p:nvCxnSpPr>
        <p:spPr>
          <a:xfrm flipV="1">
            <a:off x="4117066" y="2959371"/>
            <a:ext cx="26257" cy="4224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/>
              <p:cNvSpPr txBox="1"/>
              <p:nvPr/>
            </p:nvSpPr>
            <p:spPr>
              <a:xfrm>
                <a:off x="3879212" y="2597605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0.7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212" y="2597605"/>
                <a:ext cx="528222" cy="36176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feld 57"/>
          <p:cNvSpPr txBox="1"/>
          <p:nvPr/>
        </p:nvSpPr>
        <p:spPr>
          <a:xfrm>
            <a:off x="1946186" y="4299942"/>
            <a:ext cx="1793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Conv. Layer on character trigrams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5600953" y="4299942"/>
            <a:ext cx="1793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Conv. Layer on word trigrams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199DE-2DDB-614D-88D6-34CCE4FDFB90}"/>
              </a:ext>
            </a:extLst>
          </p:cNvPr>
          <p:cNvSpPr txBox="1"/>
          <p:nvPr/>
        </p:nvSpPr>
        <p:spPr>
          <a:xfrm>
            <a:off x="1161080" y="375793"/>
            <a:ext cx="3913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Or work on a different granularity</a:t>
            </a:r>
          </a:p>
        </p:txBody>
      </p:sp>
    </p:spTree>
    <p:extLst>
      <p:ext uri="{BB962C8B-B14F-4D97-AF65-F5344CB8AC3E}">
        <p14:creationId xmlns:p14="http://schemas.microsoft.com/office/powerpoint/2010/main" val="1355229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3"/>
          <p:cNvSpPr txBox="1">
            <a:spLocks/>
          </p:cNvSpPr>
          <p:nvPr/>
        </p:nvSpPr>
        <p:spPr bwMode="auto">
          <a:xfrm>
            <a:off x="3643348" y="4442296"/>
            <a:ext cx="3001979" cy="29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500" dirty="0"/>
              <a:t>#</a:t>
            </a:r>
            <a:r>
              <a:rPr lang="en-US" sz="1500" dirty="0" err="1"/>
              <a:t>AwesomeMovie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171601" y="3590382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601" y="3590382"/>
                <a:ext cx="427233" cy="3607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657953" y="3564812"/>
                <a:ext cx="427233" cy="36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953" y="3564812"/>
                <a:ext cx="427233" cy="361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087485" y="3561315"/>
                <a:ext cx="427233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485" y="3561315"/>
                <a:ext cx="427233" cy="3617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436096" y="3561315"/>
                <a:ext cx="427233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561315"/>
                <a:ext cx="427233" cy="3617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mit Pfeil 9"/>
          <p:cNvCxnSpPr>
            <a:stCxn id="6" idx="0"/>
            <a:endCxn id="11" idx="2"/>
          </p:cNvCxnSpPr>
          <p:nvPr/>
        </p:nvCxnSpPr>
        <p:spPr>
          <a:xfrm flipH="1" flipV="1">
            <a:off x="4375016" y="3312919"/>
            <a:ext cx="10202" cy="277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4110905" y="2951153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0.9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905" y="2951153"/>
                <a:ext cx="528222" cy="361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/>
          <p:cNvCxnSpPr>
            <a:stCxn id="7" idx="0"/>
            <a:endCxn id="15" idx="2"/>
          </p:cNvCxnSpPr>
          <p:nvPr/>
        </p:nvCxnSpPr>
        <p:spPr>
          <a:xfrm flipV="1">
            <a:off x="4871570" y="3322154"/>
            <a:ext cx="16669" cy="2426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8" idx="0"/>
            <a:endCxn id="16" idx="2"/>
          </p:cNvCxnSpPr>
          <p:nvPr/>
        </p:nvCxnSpPr>
        <p:spPr>
          <a:xfrm flipV="1">
            <a:off x="5301102" y="3324598"/>
            <a:ext cx="40593" cy="2367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9" idx="0"/>
            <a:endCxn id="17" idx="2"/>
          </p:cNvCxnSpPr>
          <p:nvPr/>
        </p:nvCxnSpPr>
        <p:spPr>
          <a:xfrm flipV="1">
            <a:off x="5649713" y="3315757"/>
            <a:ext cx="136148" cy="2455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4624128" y="2960388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0.0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128" y="2960388"/>
                <a:ext cx="528222" cy="3617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077584" y="2962832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0.1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584" y="2962832"/>
                <a:ext cx="528222" cy="3617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521750" y="2953991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0.2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750" y="2953991"/>
                <a:ext cx="528222" cy="3617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004048" y="2091150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0.9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091150"/>
                <a:ext cx="528222" cy="3617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eschweifte Klammer rechts 18"/>
          <p:cNvSpPr/>
          <p:nvPr/>
        </p:nvSpPr>
        <p:spPr>
          <a:xfrm rot="16200000">
            <a:off x="5150131" y="1462880"/>
            <a:ext cx="300053" cy="25177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5814138" y="3561316"/>
                <a:ext cx="427233" cy="360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138" y="3561316"/>
                <a:ext cx="427233" cy="3601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Gerade Verbindung mit Pfeil 48"/>
          <p:cNvCxnSpPr>
            <a:stCxn id="48" idx="0"/>
            <a:endCxn id="50" idx="2"/>
          </p:cNvCxnSpPr>
          <p:nvPr/>
        </p:nvCxnSpPr>
        <p:spPr>
          <a:xfrm flipV="1">
            <a:off x="6027755" y="3333439"/>
            <a:ext cx="210633" cy="2278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/>
              <p:cNvSpPr txBox="1"/>
              <p:nvPr/>
            </p:nvSpPr>
            <p:spPr>
              <a:xfrm>
                <a:off x="5974277" y="2971673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0.6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0" name="Textfeld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77" y="2971673"/>
                <a:ext cx="528222" cy="3617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Inhaltsplatzhalter 3"/>
          <p:cNvSpPr txBox="1">
            <a:spLocks/>
          </p:cNvSpPr>
          <p:nvPr/>
        </p:nvSpPr>
        <p:spPr bwMode="auto">
          <a:xfrm>
            <a:off x="3929203" y="3980551"/>
            <a:ext cx="2430270" cy="29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500" dirty="0"/>
              <a:t>#Aw </a:t>
            </a:r>
            <a:r>
              <a:rPr lang="en-US" sz="1500" dirty="0" err="1"/>
              <a:t>eso</a:t>
            </a:r>
            <a:r>
              <a:rPr lang="en-US" sz="1500" dirty="0"/>
              <a:t> </a:t>
            </a:r>
            <a:r>
              <a:rPr lang="en-US" sz="1500" dirty="0" err="1"/>
              <a:t>meM</a:t>
            </a:r>
            <a:r>
              <a:rPr lang="en-US" sz="1500" dirty="0"/>
              <a:t> </a:t>
            </a:r>
            <a:r>
              <a:rPr lang="en-US" sz="1500" dirty="0" err="1"/>
              <a:t>ovi</a:t>
            </a:r>
            <a:r>
              <a:rPr lang="en-US" sz="1500" dirty="0"/>
              <a:t> e</a:t>
            </a:r>
          </a:p>
        </p:txBody>
      </p:sp>
      <p:sp>
        <p:nvSpPr>
          <p:cNvPr id="69" name="Inhaltsplatzhalter 3"/>
          <p:cNvSpPr txBox="1">
            <a:spLocks/>
          </p:cNvSpPr>
          <p:nvPr/>
        </p:nvSpPr>
        <p:spPr bwMode="auto">
          <a:xfrm>
            <a:off x="1007604" y="4450816"/>
            <a:ext cx="3001979" cy="29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500" dirty="0"/>
              <a:t>#</a:t>
            </a:r>
            <a:r>
              <a:rPr lang="en-US" sz="1500" dirty="0" err="1"/>
              <a:t>StarWars</a:t>
            </a:r>
            <a:endParaRPr lang="en-US" sz="1500" dirty="0"/>
          </a:p>
        </p:txBody>
      </p:sp>
      <p:sp>
        <p:nvSpPr>
          <p:cNvPr id="70" name="Inhaltsplatzhalter 3"/>
          <p:cNvSpPr txBox="1">
            <a:spLocks/>
          </p:cNvSpPr>
          <p:nvPr/>
        </p:nvSpPr>
        <p:spPr bwMode="auto">
          <a:xfrm>
            <a:off x="1007604" y="3974890"/>
            <a:ext cx="3001979" cy="29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500" dirty="0"/>
              <a:t>#St   </a:t>
            </a:r>
            <a:r>
              <a:rPr lang="en-US" sz="1500" dirty="0" err="1"/>
              <a:t>arW</a:t>
            </a:r>
            <a:r>
              <a:rPr lang="en-US" sz="1500" dirty="0"/>
              <a:t>   </a:t>
            </a:r>
            <a:r>
              <a:rPr lang="en-US" sz="1500" dirty="0" err="1"/>
              <a:t>ars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feld 70"/>
              <p:cNvSpPr txBox="1"/>
              <p:nvPr/>
            </p:nvSpPr>
            <p:spPr>
              <a:xfrm>
                <a:off x="1878390" y="3590382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1" name="Textfeld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390" y="3590382"/>
                <a:ext cx="427233" cy="3607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Gerade Verbindung mit Pfeil 71"/>
          <p:cNvCxnSpPr>
            <a:stCxn id="71" idx="0"/>
            <a:endCxn id="73" idx="2"/>
          </p:cNvCxnSpPr>
          <p:nvPr/>
        </p:nvCxnSpPr>
        <p:spPr>
          <a:xfrm flipH="1" flipV="1">
            <a:off x="2081805" y="3312919"/>
            <a:ext cx="10202" cy="277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feld 72"/>
              <p:cNvSpPr txBox="1"/>
              <p:nvPr/>
            </p:nvSpPr>
            <p:spPr>
              <a:xfrm>
                <a:off x="1817694" y="2951153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0.0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3" name="Textfeld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694" y="2951153"/>
                <a:ext cx="528222" cy="3617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2282330" y="3590382"/>
                <a:ext cx="427233" cy="364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330" y="3590382"/>
                <a:ext cx="427233" cy="3640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Gerade Verbindung mit Pfeil 75"/>
          <p:cNvCxnSpPr>
            <a:stCxn id="75" idx="0"/>
            <a:endCxn id="77" idx="2"/>
          </p:cNvCxnSpPr>
          <p:nvPr/>
        </p:nvCxnSpPr>
        <p:spPr>
          <a:xfrm flipH="1" flipV="1">
            <a:off x="2485745" y="3312919"/>
            <a:ext cx="10202" cy="277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feld 76"/>
              <p:cNvSpPr txBox="1"/>
              <p:nvPr/>
            </p:nvSpPr>
            <p:spPr>
              <a:xfrm>
                <a:off x="2221634" y="2951153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0.1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7" name="Textfeld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634" y="2951153"/>
                <a:ext cx="528222" cy="36176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feld 77"/>
              <p:cNvSpPr txBox="1"/>
              <p:nvPr/>
            </p:nvSpPr>
            <p:spPr>
              <a:xfrm>
                <a:off x="2734857" y="3590382"/>
                <a:ext cx="427233" cy="36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05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8" name="Textfeld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857" y="3590382"/>
                <a:ext cx="427233" cy="36074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Gerade Verbindung mit Pfeil 78"/>
          <p:cNvCxnSpPr>
            <a:stCxn id="78" idx="0"/>
            <a:endCxn id="80" idx="2"/>
          </p:cNvCxnSpPr>
          <p:nvPr/>
        </p:nvCxnSpPr>
        <p:spPr>
          <a:xfrm flipH="1" flipV="1">
            <a:off x="2938273" y="3312919"/>
            <a:ext cx="10201" cy="277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feld 79"/>
              <p:cNvSpPr txBox="1"/>
              <p:nvPr/>
            </p:nvSpPr>
            <p:spPr>
              <a:xfrm>
                <a:off x="2674162" y="2951153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0.2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0" name="Textfeld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162" y="2951153"/>
                <a:ext cx="528222" cy="36176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Geschweifte Klammer rechts 80"/>
          <p:cNvSpPr/>
          <p:nvPr/>
        </p:nvSpPr>
        <p:spPr>
          <a:xfrm rot="16200000">
            <a:off x="2388291" y="2001156"/>
            <a:ext cx="300053" cy="144124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81"/>
              <p:cNvSpPr txBox="1"/>
              <p:nvPr/>
            </p:nvSpPr>
            <p:spPr>
              <a:xfrm>
                <a:off x="2218919" y="2091150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0.2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2" name="Textfeld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919" y="2091150"/>
                <a:ext cx="528222" cy="3617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Geschweifte Klammer rechts 82"/>
          <p:cNvSpPr/>
          <p:nvPr/>
        </p:nvSpPr>
        <p:spPr>
          <a:xfrm rot="16200000">
            <a:off x="3776308" y="345709"/>
            <a:ext cx="300053" cy="319083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feld 83"/>
              <p:cNvSpPr txBox="1"/>
              <p:nvPr/>
            </p:nvSpPr>
            <p:spPr>
              <a:xfrm>
                <a:off x="3653898" y="1372569"/>
                <a:ext cx="528222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0.9</m:t>
                              </m:r>
                            </m:e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0.4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4" name="Textfeld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898" y="1372569"/>
                <a:ext cx="528222" cy="36176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Gerade Verbindung mit Pfeil 84"/>
          <p:cNvCxnSpPr/>
          <p:nvPr/>
        </p:nvCxnSpPr>
        <p:spPr>
          <a:xfrm flipV="1">
            <a:off x="2503165" y="4242270"/>
            <a:ext cx="5429" cy="220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/>
          <p:nvPr/>
        </p:nvCxnSpPr>
        <p:spPr>
          <a:xfrm flipV="1">
            <a:off x="5203475" y="4242270"/>
            <a:ext cx="5429" cy="220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>
          <a:xfrm flipV="1">
            <a:off x="3977935" y="1151869"/>
            <a:ext cx="5429" cy="220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feld 87"/>
          <p:cNvSpPr txBox="1"/>
          <p:nvPr/>
        </p:nvSpPr>
        <p:spPr>
          <a:xfrm>
            <a:off x="5888624" y="1221600"/>
            <a:ext cx="1923737" cy="73866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dirty="0"/>
              <a:t>From character n-grams we could derive vectors for words and then a vector for the sentence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F81440-23B9-2B4E-837A-41F693B2946E}"/>
              </a:ext>
            </a:extLst>
          </p:cNvPr>
          <p:cNvSpPr txBox="1"/>
          <p:nvPr/>
        </p:nvSpPr>
        <p:spPr>
          <a:xfrm>
            <a:off x="1288473" y="387927"/>
            <a:ext cx="3635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Stacking Convolutional Layers</a:t>
            </a:r>
          </a:p>
        </p:txBody>
      </p:sp>
    </p:spTree>
    <p:extLst>
      <p:ext uri="{BB962C8B-B14F-4D97-AF65-F5344CB8AC3E}">
        <p14:creationId xmlns:p14="http://schemas.microsoft.com/office/powerpoint/2010/main" val="20718907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73"/>
          <a:stretch/>
        </p:blipFill>
        <p:spPr bwMode="auto">
          <a:xfrm>
            <a:off x="1520765" y="1545636"/>
            <a:ext cx="6557921" cy="102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90309" y="4618299"/>
            <a:ext cx="76277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dirty="0"/>
              <a:t>Source: Kim, 2014. Performance on </a:t>
            </a:r>
            <a:r>
              <a:rPr lang="de-DE" sz="1050" dirty="0" err="1"/>
              <a:t>Sentence</a:t>
            </a:r>
            <a:r>
              <a:rPr lang="de-DE" sz="1050" dirty="0"/>
              <a:t> </a:t>
            </a:r>
            <a:r>
              <a:rPr lang="de-DE" sz="1050" dirty="0" err="1"/>
              <a:t>Classification</a:t>
            </a:r>
            <a:r>
              <a:rPr lang="de-DE" sz="1050" dirty="0"/>
              <a:t> Tasks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35092B-FC0B-CB42-B041-BDFD34618EE0}"/>
              </a:ext>
            </a:extLst>
          </p:cNvPr>
          <p:cNvSpPr/>
          <p:nvPr/>
        </p:nvSpPr>
        <p:spPr>
          <a:xfrm>
            <a:off x="1894819" y="275445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Rand: Random initialization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Static: word2vec, no updates during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Non-static: word2vec with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Multichannel: next slide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F626A-E586-064B-A4EC-39D1808C6E6E}"/>
              </a:ext>
            </a:extLst>
          </p:cNvPr>
          <p:cNvSpPr txBox="1"/>
          <p:nvPr/>
        </p:nvSpPr>
        <p:spPr>
          <a:xfrm>
            <a:off x="1288473" y="387927"/>
            <a:ext cx="3918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to choose the </a:t>
            </a:r>
            <a:r>
              <a:rPr lang="en-US" sz="2000" dirty="0" err="1"/>
              <a:t>embeddings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99381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ABBAF6-7DEA-F94B-B8C8-4C06F28561E4}"/>
              </a:ext>
            </a:extLst>
          </p:cNvPr>
          <p:cNvSpPr/>
          <p:nvPr/>
        </p:nvSpPr>
        <p:spPr>
          <a:xfrm>
            <a:off x="740780" y="1419968"/>
            <a:ext cx="718787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start with 2 copies for the word vectors, both initialized with word2vec/</a:t>
            </a:r>
            <a:r>
              <a:rPr lang="en-US" dirty="0" err="1"/>
              <a:t>GloVe</a:t>
            </a:r>
            <a:r>
              <a:rPr lang="en-US" dirty="0"/>
              <a:t>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one version of them is updated, the other is static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apply the same filters to both channels before we apply the pooling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channel can learn task specific </a:t>
            </a:r>
            <a:r>
              <a:rPr lang="en-US" dirty="0" err="1"/>
              <a:t>embeddings</a:t>
            </a: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E.g. for sentiment: </a:t>
            </a:r>
            <a:r>
              <a:rPr lang="en-US" i="1" dirty="0"/>
              <a:t>good</a:t>
            </a:r>
            <a:r>
              <a:rPr lang="en-US" dirty="0"/>
              <a:t> and </a:t>
            </a:r>
            <a:r>
              <a:rPr lang="en-US" i="1" dirty="0"/>
              <a:t>bad</a:t>
            </a:r>
            <a:r>
              <a:rPr lang="en-US" dirty="0"/>
              <a:t> should be far away in vector space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 far mixed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Idea: Use differently pre-trained word </a:t>
            </a:r>
            <a:r>
              <a:rPr lang="en-US" dirty="0" err="1"/>
              <a:t>embeddings</a:t>
            </a: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E.g. based on local context, on dependency trees, on relations from knowledge bases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Reference: Kim, 2014. </a:t>
            </a:r>
            <a:r>
              <a:rPr lang="en-US" i="1" dirty="0"/>
              <a:t>Performance on Sentence Classification Tasks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BAA06F-E7DE-214B-850E-7E070C5E2A62}"/>
              </a:ext>
            </a:extLst>
          </p:cNvPr>
          <p:cNvSpPr txBox="1"/>
          <p:nvPr/>
        </p:nvSpPr>
        <p:spPr>
          <a:xfrm>
            <a:off x="1288473" y="387927"/>
            <a:ext cx="2337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Multi-Channel Idea</a:t>
            </a:r>
          </a:p>
        </p:txBody>
      </p:sp>
    </p:spTree>
    <p:extLst>
      <p:ext uri="{BB962C8B-B14F-4D97-AF65-F5344CB8AC3E}">
        <p14:creationId xmlns:p14="http://schemas.microsoft.com/office/powerpoint/2010/main" val="13828778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2439-356E-8544-887F-D15E00EF2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9" y="174507"/>
            <a:ext cx="7218680" cy="369332"/>
          </a:xfrm>
        </p:spPr>
        <p:txBody>
          <a:bodyPr/>
          <a:lstStyle/>
          <a:p>
            <a:r>
              <a:rPr lang="en-CA" dirty="0"/>
              <a:t>Credits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6160B-531D-7F4D-A86E-494B4F376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34" y="777013"/>
            <a:ext cx="8148857" cy="2035460"/>
          </a:xfrm>
        </p:spPr>
        <p:txBody>
          <a:bodyPr/>
          <a:lstStyle/>
          <a:p>
            <a:r>
              <a:rPr lang="en-CA" dirty="0"/>
              <a:t>These slides have been adapted from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The course by </a:t>
            </a:r>
            <a:r>
              <a:rPr lang="en-CA" dirty="0" err="1"/>
              <a:t>Fei</a:t>
            </a:r>
            <a:r>
              <a:rPr lang="en-CA" dirty="0"/>
              <a:t> </a:t>
            </a:r>
            <a:r>
              <a:rPr lang="en-CA" dirty="0" err="1"/>
              <a:t>Fei</a:t>
            </a:r>
            <a:r>
              <a:rPr lang="en-CA" dirty="0"/>
              <a:t> Li and Andrej </a:t>
            </a:r>
            <a:r>
              <a:rPr lang="en-CA" dirty="0" err="1"/>
              <a:t>Karpathy</a:t>
            </a:r>
            <a:r>
              <a:rPr lang="en-CA" dirty="0"/>
              <a:t>: </a:t>
            </a:r>
            <a:r>
              <a:rPr lang="en-CA" dirty="0">
                <a:hlinkClick r:id="rId2"/>
              </a:rPr>
              <a:t>http://cs231n.stanford.edu/2015/syllabus</a:t>
            </a: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The tutorial on deep learning for NLP: </a:t>
            </a:r>
            <a:r>
              <a:rPr lang="en-CA" dirty="0">
                <a:hlinkClick r:id="rId3"/>
              </a:rPr>
              <a:t>https://github.com/UKPLab/deeplearning4nlp-tutorial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867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1638400" y="2162850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3234650" y="2428650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" name="Shape 184"/>
          <p:cNvCxnSpPr>
            <a:endCxn id="183" idx="2"/>
          </p:cNvCxnSpPr>
          <p:nvPr/>
        </p:nvCxnSpPr>
        <p:spPr>
          <a:xfrm rot="10800000" flipH="1">
            <a:off x="1745150" y="256980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Shape 185"/>
          <p:cNvCxnSpPr>
            <a:endCxn id="183" idx="2"/>
          </p:cNvCxnSpPr>
          <p:nvPr/>
        </p:nvCxnSpPr>
        <p:spPr>
          <a:xfrm>
            <a:off x="1764650" y="233250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Shape 186"/>
          <p:cNvCxnSpPr>
            <a:endCxn id="183" idx="2"/>
          </p:cNvCxnSpPr>
          <p:nvPr/>
        </p:nvCxnSpPr>
        <p:spPr>
          <a:xfrm>
            <a:off x="1900850" y="218310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Shape 187"/>
          <p:cNvCxnSpPr>
            <a:endCxn id="183" idx="2"/>
          </p:cNvCxnSpPr>
          <p:nvPr/>
        </p:nvCxnSpPr>
        <p:spPr>
          <a:xfrm rot="10800000" flipH="1">
            <a:off x="1926950" y="256980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" name="Shape 188"/>
          <p:cNvSpPr txBox="1"/>
          <p:nvPr/>
        </p:nvSpPr>
        <p:spPr>
          <a:xfrm>
            <a:off x="1834500" y="34908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189" name="Shape 189"/>
          <p:cNvSpPr txBox="1"/>
          <p:nvPr/>
        </p:nvSpPr>
        <p:spPr>
          <a:xfrm>
            <a:off x="2198800" y="14176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190" name="Shape 190"/>
          <p:cNvSpPr txBox="1"/>
          <p:nvPr/>
        </p:nvSpPr>
        <p:spPr>
          <a:xfrm>
            <a:off x="1163888" y="38824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</a:t>
            </a:r>
            <a:endParaRPr sz="1800"/>
          </a:p>
        </p:txBody>
      </p:sp>
      <p:sp>
        <p:nvSpPr>
          <p:cNvPr id="191" name="Shape 191"/>
          <p:cNvSpPr txBox="1"/>
          <p:nvPr/>
        </p:nvSpPr>
        <p:spPr>
          <a:xfrm>
            <a:off x="120875" y="69950"/>
            <a:ext cx="77019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Convolution Layer</a:t>
            </a:r>
            <a:endParaRPr sz="3000"/>
          </a:p>
        </p:txBody>
      </p:sp>
      <p:sp>
        <p:nvSpPr>
          <p:cNvPr id="192" name="Shape 192"/>
          <p:cNvSpPr/>
          <p:nvPr/>
        </p:nvSpPr>
        <p:spPr>
          <a:xfrm>
            <a:off x="1221875" y="11908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3479725" y="76847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32x32x3 image</a:t>
            </a:r>
            <a:endParaRPr sz="240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5x5x3 filter</a:t>
            </a:r>
            <a:endParaRPr sz="2400">
              <a:solidFill>
                <a:srgbClr val="0000FF"/>
              </a:solidFill>
            </a:endParaRPr>
          </a:p>
        </p:txBody>
      </p:sp>
      <p:cxnSp>
        <p:nvCxnSpPr>
          <p:cNvPr id="194" name="Shape 194"/>
          <p:cNvCxnSpPr/>
          <p:nvPr/>
        </p:nvCxnSpPr>
        <p:spPr>
          <a:xfrm flipH="1">
            <a:off x="2348650" y="101025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5" name="Shape 195"/>
          <p:cNvCxnSpPr/>
          <p:nvPr/>
        </p:nvCxnSpPr>
        <p:spPr>
          <a:xfrm flipH="1">
            <a:off x="2037650" y="149377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6" name="Shape 196"/>
          <p:cNvCxnSpPr/>
          <p:nvPr/>
        </p:nvCxnSpPr>
        <p:spPr>
          <a:xfrm rot="10800000">
            <a:off x="3574800" y="2866500"/>
            <a:ext cx="408300" cy="145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7" name="Shape 197"/>
          <p:cNvSpPr txBox="1"/>
          <p:nvPr/>
        </p:nvSpPr>
        <p:spPr>
          <a:xfrm>
            <a:off x="4070975" y="2749250"/>
            <a:ext cx="5016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1 number: </a:t>
            </a:r>
            <a:endParaRPr sz="18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result of taking a dot product between the filter and a small 5x5x3 chunk of the image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(i.e. 5*5*3 = 75-dimensional dot product + bias)</a:t>
            </a:r>
            <a:endParaRPr sz="1800"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025" y="1278250"/>
            <a:ext cx="370519" cy="2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6700" y="4035819"/>
            <a:ext cx="122564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1638400" y="2162850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3234650" y="2428650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" name="Shape 207"/>
          <p:cNvCxnSpPr>
            <a:endCxn id="206" idx="2"/>
          </p:cNvCxnSpPr>
          <p:nvPr/>
        </p:nvCxnSpPr>
        <p:spPr>
          <a:xfrm rot="10800000" flipH="1">
            <a:off x="1745150" y="256980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Shape 208"/>
          <p:cNvCxnSpPr>
            <a:endCxn id="206" idx="2"/>
          </p:cNvCxnSpPr>
          <p:nvPr/>
        </p:nvCxnSpPr>
        <p:spPr>
          <a:xfrm>
            <a:off x="1764650" y="233250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" name="Shape 209"/>
          <p:cNvCxnSpPr>
            <a:endCxn id="206" idx="2"/>
          </p:cNvCxnSpPr>
          <p:nvPr/>
        </p:nvCxnSpPr>
        <p:spPr>
          <a:xfrm>
            <a:off x="1900850" y="218310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" name="Shape 210"/>
          <p:cNvCxnSpPr>
            <a:endCxn id="206" idx="2"/>
          </p:cNvCxnSpPr>
          <p:nvPr/>
        </p:nvCxnSpPr>
        <p:spPr>
          <a:xfrm rot="10800000" flipH="1">
            <a:off x="1926950" y="256980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" name="Shape 211"/>
          <p:cNvSpPr txBox="1"/>
          <p:nvPr/>
        </p:nvSpPr>
        <p:spPr>
          <a:xfrm>
            <a:off x="1834500" y="34908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212" name="Shape 212"/>
          <p:cNvSpPr txBox="1"/>
          <p:nvPr/>
        </p:nvSpPr>
        <p:spPr>
          <a:xfrm>
            <a:off x="2198800" y="14176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213" name="Shape 213"/>
          <p:cNvSpPr txBox="1"/>
          <p:nvPr/>
        </p:nvSpPr>
        <p:spPr>
          <a:xfrm>
            <a:off x="1163888" y="38824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</a:t>
            </a:r>
            <a:endParaRPr sz="1800"/>
          </a:p>
        </p:txBody>
      </p:sp>
      <p:sp>
        <p:nvSpPr>
          <p:cNvPr id="214" name="Shape 214"/>
          <p:cNvSpPr txBox="1"/>
          <p:nvPr/>
        </p:nvSpPr>
        <p:spPr>
          <a:xfrm>
            <a:off x="120875" y="69950"/>
            <a:ext cx="77019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Convolution Layer</a:t>
            </a:r>
            <a:endParaRPr sz="3000"/>
          </a:p>
        </p:txBody>
      </p:sp>
      <p:sp>
        <p:nvSpPr>
          <p:cNvPr id="215" name="Shape 215"/>
          <p:cNvSpPr/>
          <p:nvPr/>
        </p:nvSpPr>
        <p:spPr>
          <a:xfrm>
            <a:off x="1221875" y="11908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3479725" y="76847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32x32x3 image</a:t>
            </a:r>
            <a:endParaRPr sz="240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5x5x3 filter</a:t>
            </a:r>
            <a:endParaRPr sz="2400">
              <a:solidFill>
                <a:srgbClr val="0000FF"/>
              </a:solidFill>
            </a:endParaRPr>
          </a:p>
        </p:txBody>
      </p:sp>
      <p:cxnSp>
        <p:nvCxnSpPr>
          <p:cNvPr id="217" name="Shape 217"/>
          <p:cNvCxnSpPr/>
          <p:nvPr/>
        </p:nvCxnSpPr>
        <p:spPr>
          <a:xfrm flipH="1">
            <a:off x="2348650" y="101025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8" name="Shape 218"/>
          <p:cNvCxnSpPr/>
          <p:nvPr/>
        </p:nvCxnSpPr>
        <p:spPr>
          <a:xfrm flipH="1">
            <a:off x="2037650" y="149377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9" name="Shape 219"/>
          <p:cNvCxnSpPr/>
          <p:nvPr/>
        </p:nvCxnSpPr>
        <p:spPr>
          <a:xfrm>
            <a:off x="3971900" y="257310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0" name="Shape 220"/>
          <p:cNvSpPr txBox="1"/>
          <p:nvPr/>
        </p:nvSpPr>
        <p:spPr>
          <a:xfrm>
            <a:off x="3842425" y="271095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convolve (slide) over all spatial locations</a:t>
            </a:r>
            <a:endParaRPr sz="1800"/>
          </a:p>
        </p:txBody>
      </p:sp>
      <p:sp>
        <p:nvSpPr>
          <p:cNvPr id="221" name="Shape 221"/>
          <p:cNvSpPr/>
          <p:nvPr/>
        </p:nvSpPr>
        <p:spPr>
          <a:xfrm>
            <a:off x="7074950" y="119085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7080350" y="523675"/>
            <a:ext cx="1804500" cy="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FF"/>
                </a:solidFill>
              </a:rPr>
              <a:t>activation map</a:t>
            </a:r>
            <a:endParaRPr sz="1800" b="1">
              <a:solidFill>
                <a:srgbClr val="0000FF"/>
              </a:solidFill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6959444" y="390432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</a:t>
            </a:r>
            <a:endParaRPr sz="1800"/>
          </a:p>
        </p:txBody>
      </p:sp>
      <p:sp>
        <p:nvSpPr>
          <p:cNvPr id="224" name="Shape 224"/>
          <p:cNvSpPr txBox="1"/>
          <p:nvPr/>
        </p:nvSpPr>
        <p:spPr>
          <a:xfrm>
            <a:off x="7626953" y="34486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28</a:t>
            </a:r>
            <a:endParaRPr sz="1800"/>
          </a:p>
        </p:txBody>
      </p:sp>
      <p:sp>
        <p:nvSpPr>
          <p:cNvPr id="225" name="Shape 225"/>
          <p:cNvSpPr txBox="1"/>
          <p:nvPr/>
        </p:nvSpPr>
        <p:spPr>
          <a:xfrm>
            <a:off x="8031353" y="2037663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28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7074950" y="119085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1638400" y="2162850"/>
            <a:ext cx="282300" cy="813900"/>
          </a:xfrm>
          <a:prstGeom prst="cube">
            <a:avLst>
              <a:gd name="adj" fmla="val 53382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3234650" y="2428650"/>
            <a:ext cx="282300" cy="2823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4" name="Shape 234"/>
          <p:cNvCxnSpPr>
            <a:endCxn id="233" idx="2"/>
          </p:cNvCxnSpPr>
          <p:nvPr/>
        </p:nvCxnSpPr>
        <p:spPr>
          <a:xfrm rot="10800000" flipH="1">
            <a:off x="1745150" y="256980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Shape 235"/>
          <p:cNvCxnSpPr>
            <a:endCxn id="233" idx="2"/>
          </p:cNvCxnSpPr>
          <p:nvPr/>
        </p:nvCxnSpPr>
        <p:spPr>
          <a:xfrm>
            <a:off x="1764650" y="233250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Shape 236"/>
          <p:cNvCxnSpPr>
            <a:endCxn id="233" idx="2"/>
          </p:cNvCxnSpPr>
          <p:nvPr/>
        </p:nvCxnSpPr>
        <p:spPr>
          <a:xfrm>
            <a:off x="1900850" y="218310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Shape 237"/>
          <p:cNvCxnSpPr>
            <a:endCxn id="233" idx="2"/>
          </p:cNvCxnSpPr>
          <p:nvPr/>
        </p:nvCxnSpPr>
        <p:spPr>
          <a:xfrm rot="10800000" flipH="1">
            <a:off x="1926950" y="256980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8" name="Shape 238"/>
          <p:cNvSpPr txBox="1"/>
          <p:nvPr/>
        </p:nvSpPr>
        <p:spPr>
          <a:xfrm>
            <a:off x="1834500" y="34908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239" name="Shape 239"/>
          <p:cNvSpPr txBox="1"/>
          <p:nvPr/>
        </p:nvSpPr>
        <p:spPr>
          <a:xfrm>
            <a:off x="2198800" y="14176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240" name="Shape 240"/>
          <p:cNvSpPr txBox="1"/>
          <p:nvPr/>
        </p:nvSpPr>
        <p:spPr>
          <a:xfrm>
            <a:off x="1163888" y="38824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</a:t>
            </a:r>
            <a:endParaRPr sz="1800"/>
          </a:p>
        </p:txBody>
      </p:sp>
      <p:sp>
        <p:nvSpPr>
          <p:cNvPr id="241" name="Shape 241"/>
          <p:cNvSpPr txBox="1"/>
          <p:nvPr/>
        </p:nvSpPr>
        <p:spPr>
          <a:xfrm>
            <a:off x="120875" y="69950"/>
            <a:ext cx="77019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Convolution Layer</a:t>
            </a:r>
            <a:endParaRPr sz="3000"/>
          </a:p>
        </p:txBody>
      </p:sp>
      <p:sp>
        <p:nvSpPr>
          <p:cNvPr id="242" name="Shape 242"/>
          <p:cNvSpPr txBox="1"/>
          <p:nvPr/>
        </p:nvSpPr>
        <p:spPr>
          <a:xfrm>
            <a:off x="3479725" y="76847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32x32x3 image</a:t>
            </a:r>
            <a:endParaRPr sz="240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8761D"/>
                </a:solidFill>
              </a:rPr>
              <a:t>5x5x3 filter</a:t>
            </a:r>
            <a:endParaRPr sz="2400">
              <a:solidFill>
                <a:srgbClr val="38761D"/>
              </a:solidFill>
            </a:endParaRPr>
          </a:p>
        </p:txBody>
      </p:sp>
      <p:cxnSp>
        <p:nvCxnSpPr>
          <p:cNvPr id="243" name="Shape 243"/>
          <p:cNvCxnSpPr/>
          <p:nvPr/>
        </p:nvCxnSpPr>
        <p:spPr>
          <a:xfrm flipH="1">
            <a:off x="2348650" y="101025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4" name="Shape 244"/>
          <p:cNvCxnSpPr/>
          <p:nvPr/>
        </p:nvCxnSpPr>
        <p:spPr>
          <a:xfrm flipH="1">
            <a:off x="2037650" y="149377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5" name="Shape 245"/>
          <p:cNvCxnSpPr/>
          <p:nvPr/>
        </p:nvCxnSpPr>
        <p:spPr>
          <a:xfrm>
            <a:off x="3971900" y="257310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6" name="Shape 246"/>
          <p:cNvSpPr txBox="1"/>
          <p:nvPr/>
        </p:nvSpPr>
        <p:spPr>
          <a:xfrm>
            <a:off x="3842425" y="271095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convolve (slide) over all spatial locations</a:t>
            </a:r>
            <a:endParaRPr sz="1800"/>
          </a:p>
        </p:txBody>
      </p:sp>
      <p:sp>
        <p:nvSpPr>
          <p:cNvPr id="247" name="Shape 247"/>
          <p:cNvSpPr/>
          <p:nvPr/>
        </p:nvSpPr>
        <p:spPr>
          <a:xfrm>
            <a:off x="7452928" y="1190850"/>
            <a:ext cx="956400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7049900" y="752275"/>
            <a:ext cx="2063400" cy="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activation maps</a:t>
            </a:r>
            <a:endParaRPr sz="1800" b="1"/>
          </a:p>
        </p:txBody>
      </p:sp>
      <p:sp>
        <p:nvSpPr>
          <p:cNvPr id="249" name="Shape 249"/>
          <p:cNvSpPr txBox="1"/>
          <p:nvPr/>
        </p:nvSpPr>
        <p:spPr>
          <a:xfrm>
            <a:off x="7337422" y="390432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</a:t>
            </a:r>
            <a:endParaRPr sz="1800"/>
          </a:p>
        </p:txBody>
      </p:sp>
      <p:sp>
        <p:nvSpPr>
          <p:cNvPr id="250" name="Shape 250"/>
          <p:cNvSpPr txBox="1"/>
          <p:nvPr/>
        </p:nvSpPr>
        <p:spPr>
          <a:xfrm>
            <a:off x="8004930" y="34486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28</a:t>
            </a:r>
            <a:endParaRPr sz="1800"/>
          </a:p>
        </p:txBody>
      </p:sp>
      <p:sp>
        <p:nvSpPr>
          <p:cNvPr id="251" name="Shape 251"/>
          <p:cNvSpPr txBox="1"/>
          <p:nvPr/>
        </p:nvSpPr>
        <p:spPr>
          <a:xfrm>
            <a:off x="8409330" y="2037663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28</a:t>
            </a:r>
            <a:endParaRPr sz="1800"/>
          </a:p>
        </p:txBody>
      </p:sp>
      <p:sp>
        <p:nvSpPr>
          <p:cNvPr id="252" name="Shape 252"/>
          <p:cNvSpPr/>
          <p:nvPr/>
        </p:nvSpPr>
        <p:spPr>
          <a:xfrm>
            <a:off x="1221875" y="11908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 txBox="1"/>
          <p:nvPr/>
        </p:nvSpPr>
        <p:spPr>
          <a:xfrm>
            <a:off x="4111550" y="-55900"/>
            <a:ext cx="50640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consider a second, </a:t>
            </a:r>
            <a:r>
              <a:rPr lang="en" sz="2400">
                <a:solidFill>
                  <a:srgbClr val="38761D"/>
                </a:solidFill>
              </a:rPr>
              <a:t>green </a:t>
            </a:r>
            <a:r>
              <a:rPr lang="en" sz="2400"/>
              <a:t>filter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1221875" y="9622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5703350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sldNum" idx="4294967295"/>
          </p:nvPr>
        </p:nvSpPr>
        <p:spPr>
          <a:xfrm>
            <a:off x="6503289" y="4667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61" name="Shape 261"/>
          <p:cNvSpPr txBox="1"/>
          <p:nvPr/>
        </p:nvSpPr>
        <p:spPr>
          <a:xfrm>
            <a:off x="1834500" y="32622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262" name="Shape 262"/>
          <p:cNvSpPr txBox="1"/>
          <p:nvPr/>
        </p:nvSpPr>
        <p:spPr>
          <a:xfrm>
            <a:off x="2198800" y="11890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endParaRPr sz="1800"/>
          </a:p>
        </p:txBody>
      </p:sp>
      <p:sp>
        <p:nvSpPr>
          <p:cNvPr id="263" name="Shape 263"/>
          <p:cNvSpPr txBox="1"/>
          <p:nvPr/>
        </p:nvSpPr>
        <p:spPr>
          <a:xfrm>
            <a:off x="1163888" y="36538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</a:t>
            </a:r>
            <a:endParaRPr sz="1800"/>
          </a:p>
        </p:txBody>
      </p:sp>
      <p:cxnSp>
        <p:nvCxnSpPr>
          <p:cNvPr id="264" name="Shape 264"/>
          <p:cNvCxnSpPr/>
          <p:nvPr/>
        </p:nvCxnSpPr>
        <p:spPr>
          <a:xfrm>
            <a:off x="2828900" y="234450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5" name="Shape 265"/>
          <p:cNvSpPr txBox="1"/>
          <p:nvPr/>
        </p:nvSpPr>
        <p:spPr>
          <a:xfrm>
            <a:off x="2851825" y="232995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Convolution Layer</a:t>
            </a:r>
            <a:endParaRPr sz="1800"/>
          </a:p>
        </p:txBody>
      </p:sp>
      <p:sp>
        <p:nvSpPr>
          <p:cNvPr id="266" name="Shape 266"/>
          <p:cNvSpPr/>
          <p:nvPr/>
        </p:nvSpPr>
        <p:spPr>
          <a:xfrm>
            <a:off x="5852728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 txBox="1"/>
          <p:nvPr/>
        </p:nvSpPr>
        <p:spPr>
          <a:xfrm>
            <a:off x="5830700" y="523675"/>
            <a:ext cx="2063400" cy="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activation maps</a:t>
            </a:r>
            <a:endParaRPr sz="1800" b="1"/>
          </a:p>
        </p:txBody>
      </p:sp>
      <p:sp>
        <p:nvSpPr>
          <p:cNvPr id="268" name="Shape 268"/>
          <p:cNvSpPr txBox="1"/>
          <p:nvPr/>
        </p:nvSpPr>
        <p:spPr>
          <a:xfrm>
            <a:off x="5965822" y="367572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6</a:t>
            </a:r>
            <a:endParaRPr sz="1800"/>
          </a:p>
        </p:txBody>
      </p:sp>
      <p:sp>
        <p:nvSpPr>
          <p:cNvPr id="269" name="Shape 269"/>
          <p:cNvSpPr txBox="1"/>
          <p:nvPr/>
        </p:nvSpPr>
        <p:spPr>
          <a:xfrm>
            <a:off x="7021405" y="323927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28</a:t>
            </a:r>
            <a:endParaRPr sz="1800"/>
          </a:p>
        </p:txBody>
      </p:sp>
      <p:sp>
        <p:nvSpPr>
          <p:cNvPr id="270" name="Shape 270"/>
          <p:cNvSpPr txBox="1"/>
          <p:nvPr/>
        </p:nvSpPr>
        <p:spPr>
          <a:xfrm>
            <a:off x="7513105" y="1658963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28</a:t>
            </a:r>
            <a:endParaRPr sz="1800"/>
          </a:p>
        </p:txBody>
      </p:sp>
      <p:sp>
        <p:nvSpPr>
          <p:cNvPr id="271" name="Shape 271"/>
          <p:cNvSpPr txBox="1"/>
          <p:nvPr/>
        </p:nvSpPr>
        <p:spPr>
          <a:xfrm>
            <a:off x="276325" y="94975"/>
            <a:ext cx="87210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For example, if we had 6 5x5 filters, we’ll get 6 separate activation maps:</a:t>
            </a:r>
            <a:endParaRPr sz="2000"/>
          </a:p>
        </p:txBody>
      </p:sp>
      <p:sp>
        <p:nvSpPr>
          <p:cNvPr id="272" name="Shape 272"/>
          <p:cNvSpPr/>
          <p:nvPr/>
        </p:nvSpPr>
        <p:spPr>
          <a:xfrm>
            <a:off x="6005128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6157528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6309928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6462328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 txBox="1"/>
          <p:nvPr/>
        </p:nvSpPr>
        <p:spPr>
          <a:xfrm>
            <a:off x="819650" y="4110760"/>
            <a:ext cx="86259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We stack these up to get a “new image” of size 28x28x6!</a:t>
            </a:r>
            <a:endParaRPr sz="20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7,8125"/>
  <p:tag name="ORIGINALWIDTH" val="1706,488"/>
  <p:tag name="LATEXADDIN" val="\documentclass{article}&#10;\usepackage{amsmath}&#10;\pagestyle{empty}&#10;\begin{document}&#10;&#10;&#10;$\text{output} = \tanh\left(W \begin{pmatrix}w_1\\w_2\\w_3\end{pmatrix} + b\right)$&#10;&#10;\end{document}"/>
  <p:tag name="IGUANATEXSIZE" val="20"/>
  <p:tag name="IGUANATEXCURSOR" val="139"/>
  <p:tag name="TRANSPARENCY" val="Wahr"/>
  <p:tag name="FILENAME" val=""/>
  <p:tag name="INPUTTYPE" val="0"/>
  <p:tag name="LATEXENGINEID" val="1"/>
  <p:tag name="TEMPFOLDER" val="C:\Users\reimers\t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674,3442"/>
  <p:tag name="LATEXADDIN" val="\documentclass{article}&#10;\usepackage{amsmath}&#10;\usepackage{amssymb}&#10;\pagestyle{empty}&#10;&#10;&#10;\begin{document}&#10;&#10;$c = \max_i(o_i)$&#10;&#10;&#10;\end{document}"/>
  <p:tag name="IGUANATEXSIZE" val="20"/>
  <p:tag name="IGUANATEXCURSOR" val="120"/>
  <p:tag name="TRANSPARENCY" val="Wahr"/>
  <p:tag name="FILENAME" val=""/>
  <p:tag name="INPUTTYPE" val="0"/>
  <p:tag name="LATEXENGINEID" val="1"/>
  <p:tag name="TEMPFOLDER" val="C:\Users\reimers\t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7,8125"/>
  <p:tag name="ORIGINALWIDTH" val="1879,763"/>
  <p:tag name="LATEXADDIN" val="\documentclass{article}&#10;\usepackage{amsmath}&#10;\usepackage{amssymb}&#10;&#10;\pagestyle{empty}&#10;\begin{document}&#10;&#10;&#10;$o_i = \tanh\left(W \begin{pmatrix}w_{i-1}\\w_i\\w_{i+1}\end{pmatrix} + b\right) \in \mathbb{R}^k$&#10;&#10;\end{document}"/>
  <p:tag name="IGUANATEXSIZE" val="20"/>
  <p:tag name="IGUANATEXCURSOR" val="201"/>
  <p:tag name="TRANSPARENCY" val="Wahr"/>
  <p:tag name="FILENAME" val=""/>
  <p:tag name="INPUTTYPE" val="0"/>
  <p:tag name="LATEXENGINEID" val="1"/>
  <p:tag name="TEMPFOLDER" val="C:\Users\reimers\t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,7681"/>
  <p:tag name="ORIGINALWIDTH" val="1563,218"/>
  <p:tag name="LATEXADDIN" val="\documentclass{article}&#10;\usepackage{amsmath}&#10;\usepackage{amssymb}&#10;\pagestyle{empty}&#10;&#10;&#10;\begin{document}&#10;&#10;$c_j = \max_i(o_{i,j}) \text{ for } 0 &lt; j &lt; k$&#10;&#10;&#10;\end{document}"/>
  <p:tag name="IGUANATEXSIZE" val="20"/>
  <p:tag name="IGUANATEXCURSOR" val="138"/>
  <p:tag name="TRANSPARENCY" val="Wahr"/>
  <p:tag name="FILENAME" val=""/>
  <p:tag name="INPUTTYPE" val="0"/>
  <p:tag name="LATEXENGINEID" val="1"/>
  <p:tag name="TEMPFOLDER" val="C:\Users\reimers\t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,2654"/>
  <p:tag name="ORIGINALWIDTH" val="548,3265"/>
  <p:tag name="LATEXADDIN" val="\documentclass{article}&#10;\usepackage{amsmath}&#10;\usepackage{amssymb}&#10;\pagestyle{empty}&#10;&#10;&#10;\begin{document}&#10;&#10;$W \in \mathbb{R}^{k \times 6}$&#10;&#10;&#10;\end{document}"/>
  <p:tag name="IGUANATEXSIZE" val="20"/>
  <p:tag name="IGUANATEXCURSOR" val="124"/>
  <p:tag name="TRANSPARENCY" val="Wahr"/>
  <p:tag name="FILENAME" val=""/>
  <p:tag name="INPUTTYPE" val="0"/>
  <p:tag name="LATEXENGINEID" val="1"/>
  <p:tag name="TEMPFOLDER" val="C:\Users\reimers\t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,2671"/>
  <p:tag name="ORIGINALWIDTH" val="414,0578"/>
  <p:tag name="LATEXADDIN" val="\documentclass{article}&#10;\usepackage{amsmath}&#10;\usepackage{amssymb}&#10;\pagestyle{empty}&#10;&#10;&#10;\begin{document}&#10;&#10;$w_i \in \mathbb{R}^2$&#10;&#10;&#10;\end{document}"/>
  <p:tag name="IGUANATEXSIZE" val="20"/>
  <p:tag name="IGUANATEXCURSOR" val="125"/>
  <p:tag name="TRANSPARENCY" val="Wahr"/>
  <p:tag name="FILENAME" val=""/>
  <p:tag name="INPUTTYPE" val="0"/>
  <p:tag name="LATEXENGINEID" val="1"/>
  <p:tag name="TEMPFOLDER" val="C:\Users\reimers\t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,0151"/>
  <p:tag name="ORIGINALWIDTH" val="543,0758"/>
  <p:tag name="LATEXADDIN" val="\documentclass{article}&#10;\usepackage{amsmath}&#10;\usepackage{amssymb}&#10;\pagestyle{empty}&#10;&#10;&#10;\begin{document}&#10;&#10;$W \in \mathbb{R}^{1 \times 6}$&#10;&#10;&#10;\end{document}"/>
  <p:tag name="IGUANATEXSIZE" val="20"/>
  <p:tag name="IGUANATEXCURSOR" val="133"/>
  <p:tag name="TRANSPARENCY" val="Wahr"/>
  <p:tag name="FILENAME" val=""/>
  <p:tag name="INPUTTYPE" val="0"/>
  <p:tag name="LATEXENGINEID" val="1"/>
  <p:tag name="TEMPFOLDER" val="C:\Users\reimers\t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,51276"/>
  <p:tag name="ORIGINALWIDTH" val="288,0402"/>
  <p:tag name="LATEXADDIN" val="\documentclass{article}&#10;\usepackage{amsmath}&#10;\usepackage{amssymb}&#10;\pagestyle{empty}&#10;&#10;&#10;\begin{document}&#10;&#10;$b \in \mathbb{R}$&#10;&#10;&#10;\end{document}"/>
  <p:tag name="IGUANATEXSIZE" val="20"/>
  <p:tag name="IGUANATEXCURSOR" val="120"/>
  <p:tag name="TRANSPARENCY" val="Wahr"/>
  <p:tag name="FILENAME" val=""/>
  <p:tag name="INPUTTYPE" val="0"/>
  <p:tag name="LATEXENGINEID" val="1"/>
  <p:tag name="TEMPFOLDER" val="C:\Users\reimers\t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,7652"/>
  <p:tag name="ORIGINALWIDTH" val="681,8452"/>
  <p:tag name="LATEXADDIN" val="\documentclass{article}&#10;\usepackage{amsmath}&#10;\usepackage{amssymb}&#10;\pagestyle{empty}&#10;&#10;&#10;\begin{document}&#10;&#10;$o_1, o_2, ... \in \mathbb{R}$&#10;&#10;&#10;\end{document}"/>
  <p:tag name="IGUANATEXSIZE" val="20"/>
  <p:tag name="IGUANATEXCURSOR" val="119"/>
  <p:tag name="TRANSPARENCY" val="Wahr"/>
  <p:tag name="FILENAME" val=""/>
  <p:tag name="INPUTTYPE" val="0"/>
  <p:tag name="LATEXENGINEID" val="1"/>
  <p:tag name="TEMPFOLDER" val="C:\Users\reimers\t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926,3794"/>
  <p:tag name="LATEXADDIN" val="\documentclass{article}&#10;\usepackage{amsmath}&#10;\usepackage{amssymb}&#10;\pagestyle{empty}&#10;&#10;&#10;\begin{document}&#10;&#10;$c = \max_i(o_i)  \in \mathbb{R}$&#10;&#10;&#10;\end{document}"/>
  <p:tag name="IGUANATEXSIZE" val="20"/>
  <p:tag name="IGUANATEXCURSOR" val="121"/>
  <p:tag name="TRANSPARENCY" val="Wahr"/>
  <p:tag name="FILENAME" val=""/>
  <p:tag name="INPUTTYPE" val="0"/>
  <p:tag name="LATEXENGINEID" val="1"/>
  <p:tag name="TEMPFOLDER" val="C:\Users\reimers\t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7,8125"/>
  <p:tag name="ORIGINALWIDTH" val="1551,967"/>
  <p:tag name="LATEXADDIN" val="\documentclass{article}&#10;\usepackage{amsmath}&#10;\pagestyle{empty}&#10;\begin{document}&#10;&#10;&#10;$o_i = \tanh\left(W \begin{pmatrix}w_{i-1}\\w_i\\w_{i+1}\end{pmatrix} + b\right)$&#10;&#10;\end{document}"/>
  <p:tag name="IGUANATEXSIZE" val="20"/>
  <p:tag name="IGUANATEXCURSOR" val="138"/>
  <p:tag name="TRANSPARENCY" val="Wahr"/>
  <p:tag name="FILENAME" val=""/>
  <p:tag name="INPUTTYPE" val="0"/>
  <p:tag name="LATEXENGINEID" val="1"/>
  <p:tag name="TEMPFOLDER" val="C:\Users\reimers\t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674,3442"/>
  <p:tag name="LATEXADDIN" val="\documentclass{article}&#10;\usepackage{amsmath}&#10;\usepackage{amssymb}&#10;\pagestyle{empty}&#10;&#10;&#10;\begin{document}&#10;&#10;$c = \max_i(o_i)$&#10;&#10;&#10;\end{document}"/>
  <p:tag name="IGUANATEXSIZE" val="20"/>
  <p:tag name="IGUANATEXCURSOR" val="120"/>
  <p:tag name="TRANSPARENCY" val="Wahr"/>
  <p:tag name="FILENAME" val=""/>
  <p:tag name="INPUTTYPE" val="0"/>
  <p:tag name="LATEXENGINEID" val="1"/>
  <p:tag name="TEMPFOLDER" val="C:\Users\reimers\t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7,8125"/>
  <p:tag name="ORIGINALWIDTH" val="1551,967"/>
  <p:tag name="LATEXADDIN" val="\documentclass{article}&#10;\usepackage{amsmath}&#10;\pagestyle{empty}&#10;\begin{document}&#10;&#10;&#10;$o_i = \tanh\left(W \begin{pmatrix}w_{i-1}\\w_i\\w_{i+1}\end{pmatrix} + b\right)$&#10;&#10;\end{document}"/>
  <p:tag name="IGUANATEXSIZE" val="20"/>
  <p:tag name="IGUANATEXCURSOR" val="138"/>
  <p:tag name="TRANSPARENCY" val="Wahr"/>
  <p:tag name="FILENAME" val=""/>
  <p:tag name="INPUTTYPE" val="0"/>
  <p:tag name="LATEXENGINEID" val="1"/>
  <p:tag name="TEMPFOLDER" val="C:\Users\reimers\tmp\"/>
</p:tagLst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4663</TotalTime>
  <Words>2047</Words>
  <Application>Microsoft Macintosh PowerPoint</Application>
  <PresentationFormat>On-screen Show (16:9)</PresentationFormat>
  <Paragraphs>596</Paragraphs>
  <Slides>59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Wingdings</vt:lpstr>
      <vt:lpstr>Helvetica Neue</vt:lpstr>
      <vt:lpstr>Cambria Math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CNNs for NLP</vt:lpstr>
      <vt:lpstr>PowerPoint Presentation</vt:lpstr>
      <vt:lpstr>PowerPoint Presentation</vt:lpstr>
      <vt:lpstr>Single Layer CNN – Pooling Layer</vt:lpstr>
      <vt:lpstr>Max Pooling vs. Max-over-time</vt:lpstr>
      <vt:lpstr>Single Layer CNN +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Olga</cp:lastModifiedBy>
  <cp:revision>13</cp:revision>
  <dcterms:modified xsi:type="dcterms:W3CDTF">2019-06-13T04:30:19Z</dcterms:modified>
</cp:coreProperties>
</file>