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309" r:id="rId2"/>
    <p:sldId id="256" r:id="rId3"/>
    <p:sldId id="257" r:id="rId4"/>
    <p:sldId id="258" r:id="rId5"/>
    <p:sldId id="259" r:id="rId6"/>
    <p:sldId id="297" r:id="rId7"/>
    <p:sldId id="298" r:id="rId8"/>
    <p:sldId id="29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7" r:id="rId20"/>
    <p:sldId id="278" r:id="rId21"/>
    <p:sldId id="308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280" r:id="rId31"/>
    <p:sldId id="310" r:id="rId32"/>
    <p:sldId id="311" r:id="rId33"/>
    <p:sldId id="282" r:id="rId34"/>
    <p:sldId id="283" r:id="rId35"/>
    <p:sldId id="284" r:id="rId36"/>
    <p:sldId id="285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316" r:id="rId45"/>
    <p:sldId id="312" r:id="rId46"/>
    <p:sldId id="317" r:id="rId47"/>
    <p:sldId id="318" r:id="rId48"/>
    <p:sldId id="319" r:id="rId49"/>
    <p:sldId id="294" r:id="rId5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24"/>
  </p:normalViewPr>
  <p:slideViewPr>
    <p:cSldViewPr snapToGrid="0" snapToObjects="1">
      <p:cViewPr>
        <p:scale>
          <a:sx n="70" d="100"/>
          <a:sy n="70" d="100"/>
        </p:scale>
        <p:origin x="504" y="-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387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75" b="0" i="0">
                <a:solidFill>
                  <a:srgbClr val="3399FF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372525" y="9251950"/>
            <a:ext cx="307777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5607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75" b="0" i="0">
                <a:solidFill>
                  <a:srgbClr val="3399FF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44" b="0" i="0">
                <a:solidFill>
                  <a:srgbClr val="DC4713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372525" y="9251950"/>
            <a:ext cx="307777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860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/>
        </p:nvSpPr>
        <p:spPr>
          <a:xfrm>
            <a:off x="10717724" y="8757049"/>
            <a:ext cx="4979627" cy="1026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44">
                <a:solidFill>
                  <a:srgbClr val="FFFFFF"/>
                </a:solidFill>
              </a:rPr>
              <a:t>27 Jan 2016</a:t>
            </a:r>
            <a:endParaRPr sz="284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9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lweb.org/anthology/P15-2116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achinelearningmastery.com/stacked-long-short-term-memory-networks/" TargetMode="External"/><Relationship Id="rId2" Type="http://schemas.openxmlformats.org/officeDocument/2006/relationships/hyperlink" Target="https://arxiv.org/pdf/1303.5778.pdf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ommonsensereasoning.org/winograd.html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511.01432.pdf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colah.github.io/posts/2015-08-Understanding-LSTMs/" TargetMode="External"/><Relationship Id="rId2" Type="http://schemas.openxmlformats.org/officeDocument/2006/relationships/hyperlink" Target="https://phontron.com/class/nn4nlp2017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s231n.stanford.edu/slides/2017/cs231n_2017_lecture10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179752" y="5709496"/>
            <a:ext cx="12645298" cy="155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r>
              <a:rPr lang="en-CA" sz="5120" dirty="0">
                <a:latin typeface="Helvetica Neue"/>
                <a:ea typeface="Helvetica Neue"/>
                <a:cs typeface="Helvetica Neue"/>
                <a:sym typeface="Helvetica Neue"/>
              </a:rPr>
              <a:t>Recurrent</a:t>
            </a:r>
            <a:r>
              <a:rPr lang="en" sz="5120" dirty="0">
                <a:latin typeface="Helvetica Neue"/>
                <a:ea typeface="Helvetica Neue"/>
                <a:cs typeface="Helvetica Neue"/>
                <a:sym typeface="Helvetica Neue"/>
              </a:rPr>
              <a:t> Neural Networks</a:t>
            </a:r>
            <a:endParaRPr sz="512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CEF66-F62D-0245-BA81-E9F0ED9BA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361"/>
            <a:ext cx="1300480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23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raining RN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Training RNNs</a:t>
            </a:r>
          </a:p>
        </p:txBody>
      </p:sp>
      <p:sp>
        <p:nvSpPr>
          <p:cNvPr id="279" name="I"/>
          <p:cNvSpPr txBox="1"/>
          <p:nvPr/>
        </p:nvSpPr>
        <p:spPr>
          <a:xfrm rot="10800000" flipV="1">
            <a:off x="3374690" y="7878772"/>
            <a:ext cx="241402" cy="669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</a:t>
            </a:r>
          </a:p>
        </p:txBody>
      </p:sp>
      <p:sp>
        <p:nvSpPr>
          <p:cNvPr id="280" name="hate"/>
          <p:cNvSpPr txBox="1"/>
          <p:nvPr/>
        </p:nvSpPr>
        <p:spPr>
          <a:xfrm rot="10800000" flipV="1">
            <a:off x="5152385" y="7878772"/>
            <a:ext cx="1004012" cy="669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hate</a:t>
            </a:r>
          </a:p>
        </p:txBody>
      </p:sp>
      <p:sp>
        <p:nvSpPr>
          <p:cNvPr id="281" name="this"/>
          <p:cNvSpPr txBox="1"/>
          <p:nvPr/>
        </p:nvSpPr>
        <p:spPr>
          <a:xfrm rot="10800000" flipV="1">
            <a:off x="7527539" y="7878772"/>
            <a:ext cx="825704" cy="669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this</a:t>
            </a:r>
          </a:p>
        </p:txBody>
      </p:sp>
      <p:sp>
        <p:nvSpPr>
          <p:cNvPr id="282" name="movie"/>
          <p:cNvSpPr txBox="1"/>
          <p:nvPr/>
        </p:nvSpPr>
        <p:spPr>
          <a:xfrm rot="10800000" flipV="1">
            <a:off x="9559565" y="7878772"/>
            <a:ext cx="1333653" cy="669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movie</a:t>
            </a:r>
          </a:p>
        </p:txBody>
      </p:sp>
      <p:sp>
        <p:nvSpPr>
          <p:cNvPr id="283" name="Rectangle"/>
          <p:cNvSpPr/>
          <p:nvPr/>
        </p:nvSpPr>
        <p:spPr>
          <a:xfrm flipV="1">
            <a:off x="1190915" y="6098363"/>
            <a:ext cx="265079" cy="921459"/>
          </a:xfrm>
          <a:prstGeom prst="rect">
            <a:avLst/>
          </a:prstGeom>
          <a:noFill/>
          <a:ln w="25400" cap="flat">
            <a:solidFill>
              <a:srgbClr val="85888D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284" name="Circle"/>
          <p:cNvSpPr/>
          <p:nvPr/>
        </p:nvSpPr>
        <p:spPr>
          <a:xfrm flipV="1">
            <a:off x="1182285" y="6717892"/>
            <a:ext cx="282339" cy="291973"/>
          </a:xfrm>
          <a:prstGeom prst="ellipse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5" name="Circle"/>
          <p:cNvSpPr/>
          <p:nvPr/>
        </p:nvSpPr>
        <p:spPr>
          <a:xfrm flipV="1">
            <a:off x="1182285" y="6423382"/>
            <a:ext cx="282339" cy="291973"/>
          </a:xfrm>
          <a:prstGeom prst="ellipse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6" name="Circle"/>
          <p:cNvSpPr/>
          <p:nvPr/>
        </p:nvSpPr>
        <p:spPr>
          <a:xfrm flipV="1">
            <a:off x="1182285" y="6128872"/>
            <a:ext cx="282339" cy="291973"/>
          </a:xfrm>
          <a:prstGeom prst="ellipse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8" name="Line"/>
          <p:cNvSpPr/>
          <p:nvPr/>
        </p:nvSpPr>
        <p:spPr>
          <a:xfrm flipH="1" flipV="1">
            <a:off x="2477118" y="6774292"/>
            <a:ext cx="882295" cy="44172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289" name="Line"/>
          <p:cNvSpPr/>
          <p:nvPr/>
        </p:nvSpPr>
        <p:spPr>
          <a:xfrm flipV="1">
            <a:off x="1503763" y="6559856"/>
            <a:ext cx="1910950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290" name="RNN"/>
          <p:cNvSpPr/>
          <p:nvPr/>
        </p:nvSpPr>
        <p:spPr>
          <a:xfrm rot="10800000" flipV="1">
            <a:off x="1914149" y="6274114"/>
            <a:ext cx="1090177" cy="643537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295" name="Group"/>
          <p:cNvGrpSpPr/>
          <p:nvPr/>
        </p:nvGrpSpPr>
        <p:grpSpPr>
          <a:xfrm flipV="1">
            <a:off x="3468286" y="6098363"/>
            <a:ext cx="282338" cy="921459"/>
            <a:chOff x="0" y="0"/>
            <a:chExt cx="282336" cy="891050"/>
          </a:xfrm>
        </p:grpSpPr>
        <p:sp>
          <p:nvSpPr>
            <p:cNvPr id="291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92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3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4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97" name="Line"/>
          <p:cNvSpPr/>
          <p:nvPr/>
        </p:nvSpPr>
        <p:spPr>
          <a:xfrm flipH="1" flipV="1">
            <a:off x="4686918" y="6774293"/>
            <a:ext cx="933089" cy="44272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298" name="Line"/>
          <p:cNvSpPr/>
          <p:nvPr/>
        </p:nvSpPr>
        <p:spPr>
          <a:xfrm flipV="1">
            <a:off x="3713563" y="6559857"/>
            <a:ext cx="1910950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299" name="RNN"/>
          <p:cNvSpPr/>
          <p:nvPr/>
        </p:nvSpPr>
        <p:spPr>
          <a:xfrm rot="10800000" flipV="1">
            <a:off x="4123949" y="6274114"/>
            <a:ext cx="1090177" cy="643537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304" name="Group"/>
          <p:cNvGrpSpPr/>
          <p:nvPr/>
        </p:nvGrpSpPr>
        <p:grpSpPr>
          <a:xfrm flipV="1">
            <a:off x="5678086" y="6098363"/>
            <a:ext cx="282338" cy="921459"/>
            <a:chOff x="0" y="0"/>
            <a:chExt cx="282336" cy="891050"/>
          </a:xfrm>
        </p:grpSpPr>
        <p:sp>
          <p:nvSpPr>
            <p:cNvPr id="300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01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2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3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06" name="Line"/>
          <p:cNvSpPr/>
          <p:nvPr/>
        </p:nvSpPr>
        <p:spPr>
          <a:xfrm flipH="1" flipV="1">
            <a:off x="6972918" y="6774294"/>
            <a:ext cx="920062" cy="44066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307" name="Line"/>
          <p:cNvSpPr/>
          <p:nvPr/>
        </p:nvSpPr>
        <p:spPr>
          <a:xfrm flipV="1">
            <a:off x="5999563" y="6559856"/>
            <a:ext cx="1910950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308" name="RNN"/>
          <p:cNvSpPr/>
          <p:nvPr/>
        </p:nvSpPr>
        <p:spPr>
          <a:xfrm rot="10800000" flipV="1">
            <a:off x="6409949" y="6274114"/>
            <a:ext cx="1090177" cy="643538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313" name="Group"/>
          <p:cNvGrpSpPr/>
          <p:nvPr/>
        </p:nvGrpSpPr>
        <p:grpSpPr>
          <a:xfrm flipV="1">
            <a:off x="7964086" y="6098363"/>
            <a:ext cx="282338" cy="921460"/>
            <a:chOff x="0" y="0"/>
            <a:chExt cx="282336" cy="891050"/>
          </a:xfrm>
        </p:grpSpPr>
        <p:sp>
          <p:nvSpPr>
            <p:cNvPr id="309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10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1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2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15" name="Line"/>
          <p:cNvSpPr/>
          <p:nvPr/>
        </p:nvSpPr>
        <p:spPr>
          <a:xfrm flipH="1" flipV="1">
            <a:off x="9246218" y="6774293"/>
            <a:ext cx="938714" cy="44054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316" name="Line"/>
          <p:cNvSpPr/>
          <p:nvPr/>
        </p:nvSpPr>
        <p:spPr>
          <a:xfrm flipV="1">
            <a:off x="8272863" y="6559857"/>
            <a:ext cx="1910950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317" name="RNN"/>
          <p:cNvSpPr/>
          <p:nvPr/>
        </p:nvSpPr>
        <p:spPr>
          <a:xfrm rot="10800000" flipV="1">
            <a:off x="8683249" y="6274114"/>
            <a:ext cx="1090177" cy="643537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322" name="Group"/>
          <p:cNvGrpSpPr/>
          <p:nvPr/>
        </p:nvGrpSpPr>
        <p:grpSpPr>
          <a:xfrm flipV="1">
            <a:off x="10237386" y="6098363"/>
            <a:ext cx="282338" cy="921459"/>
            <a:chOff x="0" y="0"/>
            <a:chExt cx="282336" cy="891050"/>
          </a:xfrm>
        </p:grpSpPr>
        <p:sp>
          <p:nvSpPr>
            <p:cNvPr id="318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19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0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1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29" name="Group"/>
          <p:cNvGrpSpPr/>
          <p:nvPr/>
        </p:nvGrpSpPr>
        <p:grpSpPr>
          <a:xfrm rot="5400000" flipV="1">
            <a:off x="10062312" y="6786295"/>
            <a:ext cx="291974" cy="1171034"/>
            <a:chOff x="0" y="0"/>
            <a:chExt cx="282336" cy="1171032"/>
          </a:xfrm>
        </p:grpSpPr>
        <p:sp>
          <p:nvSpPr>
            <p:cNvPr id="324" name="Rectangle"/>
            <p:cNvSpPr/>
            <p:nvPr/>
          </p:nvSpPr>
          <p:spPr>
            <a:xfrm>
              <a:off x="8630" y="0"/>
              <a:ext cx="265077" cy="117103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25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6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7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8" name="Circle"/>
            <p:cNvSpPr/>
            <p:nvPr/>
          </p:nvSpPr>
          <p:spPr>
            <a:xfrm>
              <a:off x="0" y="864003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30" name="Line"/>
          <p:cNvSpPr/>
          <p:nvPr/>
        </p:nvSpPr>
        <p:spPr>
          <a:xfrm flipV="1">
            <a:off x="10208299" y="7531315"/>
            <a:ext cx="1" cy="45323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grpSp>
        <p:nvGrpSpPr>
          <p:cNvPr id="337" name="Group"/>
          <p:cNvGrpSpPr/>
          <p:nvPr/>
        </p:nvGrpSpPr>
        <p:grpSpPr>
          <a:xfrm rot="5400000" flipV="1">
            <a:off x="7776312" y="6786295"/>
            <a:ext cx="291974" cy="1171034"/>
            <a:chOff x="0" y="0"/>
            <a:chExt cx="282336" cy="1171032"/>
          </a:xfrm>
        </p:grpSpPr>
        <p:sp>
          <p:nvSpPr>
            <p:cNvPr id="332" name="Rectangle"/>
            <p:cNvSpPr/>
            <p:nvPr/>
          </p:nvSpPr>
          <p:spPr>
            <a:xfrm>
              <a:off x="8630" y="0"/>
              <a:ext cx="265077" cy="117103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33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4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5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6" name="Circle"/>
            <p:cNvSpPr/>
            <p:nvPr/>
          </p:nvSpPr>
          <p:spPr>
            <a:xfrm>
              <a:off x="0" y="864003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38" name="Line"/>
          <p:cNvSpPr/>
          <p:nvPr/>
        </p:nvSpPr>
        <p:spPr>
          <a:xfrm flipV="1">
            <a:off x="7922299" y="7531315"/>
            <a:ext cx="1" cy="45323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grpSp>
        <p:nvGrpSpPr>
          <p:cNvPr id="345" name="Group"/>
          <p:cNvGrpSpPr/>
          <p:nvPr/>
        </p:nvGrpSpPr>
        <p:grpSpPr>
          <a:xfrm rot="5400000" flipV="1">
            <a:off x="5490312" y="6786295"/>
            <a:ext cx="291974" cy="1171034"/>
            <a:chOff x="0" y="0"/>
            <a:chExt cx="282336" cy="1171032"/>
          </a:xfrm>
        </p:grpSpPr>
        <p:sp>
          <p:nvSpPr>
            <p:cNvPr id="340" name="Rectangle"/>
            <p:cNvSpPr/>
            <p:nvPr/>
          </p:nvSpPr>
          <p:spPr>
            <a:xfrm>
              <a:off x="8630" y="0"/>
              <a:ext cx="265077" cy="117103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41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2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3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4" name="Circle"/>
            <p:cNvSpPr/>
            <p:nvPr/>
          </p:nvSpPr>
          <p:spPr>
            <a:xfrm>
              <a:off x="0" y="864003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46" name="Line"/>
          <p:cNvSpPr/>
          <p:nvPr/>
        </p:nvSpPr>
        <p:spPr>
          <a:xfrm flipV="1">
            <a:off x="5636299" y="7531315"/>
            <a:ext cx="1" cy="45323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grpSp>
        <p:nvGrpSpPr>
          <p:cNvPr id="353" name="Group"/>
          <p:cNvGrpSpPr/>
          <p:nvPr/>
        </p:nvGrpSpPr>
        <p:grpSpPr>
          <a:xfrm rot="5400000" flipV="1">
            <a:off x="3331312" y="6786295"/>
            <a:ext cx="291974" cy="1171034"/>
            <a:chOff x="0" y="0"/>
            <a:chExt cx="282336" cy="1171032"/>
          </a:xfrm>
        </p:grpSpPr>
        <p:sp>
          <p:nvSpPr>
            <p:cNvPr id="348" name="Rectangle"/>
            <p:cNvSpPr/>
            <p:nvPr/>
          </p:nvSpPr>
          <p:spPr>
            <a:xfrm>
              <a:off x="8630" y="0"/>
              <a:ext cx="265077" cy="117103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49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0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1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2" name="Circle"/>
            <p:cNvSpPr/>
            <p:nvPr/>
          </p:nvSpPr>
          <p:spPr>
            <a:xfrm>
              <a:off x="0" y="864003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54" name="Line"/>
          <p:cNvSpPr/>
          <p:nvPr/>
        </p:nvSpPr>
        <p:spPr>
          <a:xfrm flipV="1">
            <a:off x="3477298" y="7531315"/>
            <a:ext cx="1" cy="45323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356" name="Line"/>
          <p:cNvSpPr/>
          <p:nvPr/>
        </p:nvSpPr>
        <p:spPr>
          <a:xfrm flipV="1">
            <a:off x="3596517" y="5105115"/>
            <a:ext cx="1" cy="100409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57" name="predict"/>
          <p:cNvSpPr/>
          <p:nvPr/>
        </p:nvSpPr>
        <p:spPr>
          <a:xfrm rot="10800000" flipV="1">
            <a:off x="2906531" y="5328572"/>
            <a:ext cx="1394025" cy="635385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predict</a:t>
            </a:r>
          </a:p>
        </p:txBody>
      </p:sp>
      <p:sp>
        <p:nvSpPr>
          <p:cNvPr id="358" name="prediction 1"/>
          <p:cNvSpPr txBox="1"/>
          <p:nvPr/>
        </p:nvSpPr>
        <p:spPr>
          <a:xfrm rot="10800000" flipV="1">
            <a:off x="2752039" y="4661881"/>
            <a:ext cx="1734922" cy="485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prediction 1</a:t>
            </a:r>
          </a:p>
        </p:txBody>
      </p:sp>
      <p:sp>
        <p:nvSpPr>
          <p:cNvPr id="359" name="Line"/>
          <p:cNvSpPr/>
          <p:nvPr/>
        </p:nvSpPr>
        <p:spPr>
          <a:xfrm flipV="1">
            <a:off x="5819017" y="5105115"/>
            <a:ext cx="1" cy="100409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60" name="predict"/>
          <p:cNvSpPr/>
          <p:nvPr/>
        </p:nvSpPr>
        <p:spPr>
          <a:xfrm rot="10800000" flipV="1">
            <a:off x="5129031" y="5328572"/>
            <a:ext cx="1394025" cy="635385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predict</a:t>
            </a:r>
          </a:p>
        </p:txBody>
      </p:sp>
      <p:sp>
        <p:nvSpPr>
          <p:cNvPr id="361" name="Line"/>
          <p:cNvSpPr/>
          <p:nvPr/>
        </p:nvSpPr>
        <p:spPr>
          <a:xfrm flipV="1">
            <a:off x="8105017" y="5105115"/>
            <a:ext cx="1" cy="100409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62" name="predict"/>
          <p:cNvSpPr/>
          <p:nvPr/>
        </p:nvSpPr>
        <p:spPr>
          <a:xfrm rot="10800000" flipV="1">
            <a:off x="7415031" y="5328572"/>
            <a:ext cx="1394025" cy="635385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predict</a:t>
            </a:r>
          </a:p>
        </p:txBody>
      </p:sp>
      <p:sp>
        <p:nvSpPr>
          <p:cNvPr id="363" name="Line"/>
          <p:cNvSpPr/>
          <p:nvPr/>
        </p:nvSpPr>
        <p:spPr>
          <a:xfrm flipV="1">
            <a:off x="10391017" y="5105115"/>
            <a:ext cx="1" cy="100409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64" name="predict"/>
          <p:cNvSpPr/>
          <p:nvPr/>
        </p:nvSpPr>
        <p:spPr>
          <a:xfrm rot="10800000" flipV="1">
            <a:off x="9701031" y="5328572"/>
            <a:ext cx="1394025" cy="635385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predict</a:t>
            </a:r>
          </a:p>
        </p:txBody>
      </p:sp>
      <p:sp>
        <p:nvSpPr>
          <p:cNvPr id="365" name="prediction 2"/>
          <p:cNvSpPr txBox="1"/>
          <p:nvPr/>
        </p:nvSpPr>
        <p:spPr>
          <a:xfrm rot="10800000" flipV="1">
            <a:off x="5012639" y="4661881"/>
            <a:ext cx="1734922" cy="485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prediction 2</a:t>
            </a:r>
          </a:p>
        </p:txBody>
      </p:sp>
      <p:sp>
        <p:nvSpPr>
          <p:cNvPr id="366" name="prediction 3"/>
          <p:cNvSpPr txBox="1"/>
          <p:nvPr/>
        </p:nvSpPr>
        <p:spPr>
          <a:xfrm rot="10800000" flipV="1">
            <a:off x="7209739" y="4661881"/>
            <a:ext cx="1734922" cy="485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prediction 3</a:t>
            </a:r>
          </a:p>
        </p:txBody>
      </p:sp>
      <p:sp>
        <p:nvSpPr>
          <p:cNvPr id="367" name="prediction 4"/>
          <p:cNvSpPr txBox="1"/>
          <p:nvPr/>
        </p:nvSpPr>
        <p:spPr>
          <a:xfrm rot="10800000" flipV="1">
            <a:off x="9470339" y="4661881"/>
            <a:ext cx="1734922" cy="485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prediction 4</a:t>
            </a:r>
          </a:p>
        </p:txBody>
      </p:sp>
      <p:sp>
        <p:nvSpPr>
          <p:cNvPr id="368" name="label 1"/>
          <p:cNvSpPr txBox="1"/>
          <p:nvPr/>
        </p:nvSpPr>
        <p:spPr>
          <a:xfrm rot="10800000" flipV="1">
            <a:off x="3104996" y="3348543"/>
            <a:ext cx="1029006" cy="4859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 1</a:t>
            </a:r>
          </a:p>
        </p:txBody>
      </p:sp>
      <p:sp>
        <p:nvSpPr>
          <p:cNvPr id="369" name="label 2"/>
          <p:cNvSpPr txBox="1"/>
          <p:nvPr/>
        </p:nvSpPr>
        <p:spPr>
          <a:xfrm rot="10800000" flipV="1">
            <a:off x="5365596" y="3348543"/>
            <a:ext cx="1029006" cy="4859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 2</a:t>
            </a:r>
          </a:p>
        </p:txBody>
      </p:sp>
      <p:sp>
        <p:nvSpPr>
          <p:cNvPr id="370" name="label 3"/>
          <p:cNvSpPr txBox="1"/>
          <p:nvPr/>
        </p:nvSpPr>
        <p:spPr>
          <a:xfrm rot="10800000" flipV="1">
            <a:off x="7562697" y="3348543"/>
            <a:ext cx="1029006" cy="4859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 3</a:t>
            </a:r>
          </a:p>
        </p:txBody>
      </p:sp>
      <p:sp>
        <p:nvSpPr>
          <p:cNvPr id="371" name="label 4"/>
          <p:cNvSpPr txBox="1"/>
          <p:nvPr/>
        </p:nvSpPr>
        <p:spPr>
          <a:xfrm rot="10800000" flipV="1">
            <a:off x="9823298" y="3348543"/>
            <a:ext cx="1029006" cy="4859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 4</a:t>
            </a:r>
          </a:p>
        </p:txBody>
      </p:sp>
      <p:sp>
        <p:nvSpPr>
          <p:cNvPr id="373" name="loss 1"/>
          <p:cNvSpPr txBox="1"/>
          <p:nvPr/>
        </p:nvSpPr>
        <p:spPr>
          <a:xfrm rot="10800000" flipV="1">
            <a:off x="3164281" y="4005211"/>
            <a:ext cx="910439" cy="4859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loss 1</a:t>
            </a:r>
          </a:p>
        </p:txBody>
      </p:sp>
      <p:sp>
        <p:nvSpPr>
          <p:cNvPr id="374" name="Line"/>
          <p:cNvSpPr/>
          <p:nvPr/>
        </p:nvSpPr>
        <p:spPr>
          <a:xfrm flipH="1" flipV="1">
            <a:off x="3596517" y="4386951"/>
            <a:ext cx="1" cy="27758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375" name="Line"/>
          <p:cNvSpPr/>
          <p:nvPr/>
        </p:nvSpPr>
        <p:spPr>
          <a:xfrm flipH="1">
            <a:off x="3596517" y="3782814"/>
            <a:ext cx="1" cy="27758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377" name="loss 2"/>
          <p:cNvSpPr txBox="1"/>
          <p:nvPr/>
        </p:nvSpPr>
        <p:spPr>
          <a:xfrm rot="10800000" flipV="1">
            <a:off x="5374081" y="4005211"/>
            <a:ext cx="910439" cy="4859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loss 2</a:t>
            </a:r>
          </a:p>
        </p:txBody>
      </p:sp>
      <p:sp>
        <p:nvSpPr>
          <p:cNvPr id="378" name="Line"/>
          <p:cNvSpPr/>
          <p:nvPr/>
        </p:nvSpPr>
        <p:spPr>
          <a:xfrm flipH="1" flipV="1">
            <a:off x="5819017" y="4386951"/>
            <a:ext cx="1" cy="27758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379" name="Line"/>
          <p:cNvSpPr/>
          <p:nvPr/>
        </p:nvSpPr>
        <p:spPr>
          <a:xfrm flipH="1">
            <a:off x="5819017" y="3782814"/>
            <a:ext cx="1" cy="27758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381" name="loss 3"/>
          <p:cNvSpPr txBox="1"/>
          <p:nvPr/>
        </p:nvSpPr>
        <p:spPr>
          <a:xfrm rot="10800000" flipV="1">
            <a:off x="7660081" y="4005211"/>
            <a:ext cx="910439" cy="4859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loss 3</a:t>
            </a:r>
          </a:p>
        </p:txBody>
      </p:sp>
      <p:sp>
        <p:nvSpPr>
          <p:cNvPr id="382" name="Line"/>
          <p:cNvSpPr/>
          <p:nvPr/>
        </p:nvSpPr>
        <p:spPr>
          <a:xfrm flipH="1" flipV="1">
            <a:off x="8105017" y="4386951"/>
            <a:ext cx="1" cy="27758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383" name="Line"/>
          <p:cNvSpPr/>
          <p:nvPr/>
        </p:nvSpPr>
        <p:spPr>
          <a:xfrm flipH="1">
            <a:off x="8105017" y="3782814"/>
            <a:ext cx="1" cy="27758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385" name="loss 4"/>
          <p:cNvSpPr txBox="1"/>
          <p:nvPr/>
        </p:nvSpPr>
        <p:spPr>
          <a:xfrm rot="10800000" flipV="1">
            <a:off x="9946081" y="4005211"/>
            <a:ext cx="910439" cy="4859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loss 4</a:t>
            </a:r>
          </a:p>
        </p:txBody>
      </p:sp>
      <p:sp>
        <p:nvSpPr>
          <p:cNvPr id="386" name="Line"/>
          <p:cNvSpPr/>
          <p:nvPr/>
        </p:nvSpPr>
        <p:spPr>
          <a:xfrm flipH="1" flipV="1">
            <a:off x="10391017" y="4386951"/>
            <a:ext cx="1" cy="27758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387" name="Line"/>
          <p:cNvSpPr/>
          <p:nvPr/>
        </p:nvSpPr>
        <p:spPr>
          <a:xfrm flipH="1">
            <a:off x="10391017" y="3782814"/>
            <a:ext cx="1" cy="27758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389" name="Line"/>
          <p:cNvSpPr/>
          <p:nvPr/>
        </p:nvSpPr>
        <p:spPr>
          <a:xfrm rot="20351261" flipV="1">
            <a:off x="3977568" y="3151414"/>
            <a:ext cx="3057082" cy="454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032" extrusionOk="0">
                <a:moveTo>
                  <a:pt x="0" y="0"/>
                </a:moveTo>
                <a:cubicBezTo>
                  <a:pt x="1371" y="11019"/>
                  <a:pt x="3362" y="18095"/>
                  <a:pt x="5538" y="19673"/>
                </a:cubicBezTo>
                <a:cubicBezTo>
                  <a:pt x="8196" y="21600"/>
                  <a:pt x="10732" y="15375"/>
                  <a:pt x="13229" y="10665"/>
                </a:cubicBezTo>
                <a:cubicBezTo>
                  <a:pt x="15941" y="5548"/>
                  <a:pt x="18740" y="1952"/>
                  <a:pt x="21600" y="0"/>
                </a:cubicBez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390" name="Line"/>
          <p:cNvSpPr/>
          <p:nvPr/>
        </p:nvSpPr>
        <p:spPr>
          <a:xfrm flipV="1">
            <a:off x="6377817" y="3023173"/>
            <a:ext cx="628002" cy="112916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391" name="Line"/>
          <p:cNvSpPr/>
          <p:nvPr/>
        </p:nvSpPr>
        <p:spPr>
          <a:xfrm flipH="1" flipV="1">
            <a:off x="7088704" y="3024356"/>
            <a:ext cx="559115" cy="112797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392" name="Line"/>
          <p:cNvSpPr/>
          <p:nvPr/>
        </p:nvSpPr>
        <p:spPr>
          <a:xfrm rot="12027224" flipV="1">
            <a:off x="7007170" y="3104059"/>
            <a:ext cx="3109530" cy="502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01" extrusionOk="0">
                <a:moveTo>
                  <a:pt x="0" y="21201"/>
                </a:moveTo>
                <a:cubicBezTo>
                  <a:pt x="1584" y="8207"/>
                  <a:pt x="4020" y="414"/>
                  <a:pt x="6624" y="17"/>
                </a:cubicBezTo>
                <a:cubicBezTo>
                  <a:pt x="9345" y="-399"/>
                  <a:pt x="11842" y="7113"/>
                  <a:pt x="14364" y="12307"/>
                </a:cubicBezTo>
                <a:cubicBezTo>
                  <a:pt x="16692" y="17101"/>
                  <a:pt x="19120" y="20115"/>
                  <a:pt x="21600" y="21201"/>
                </a:cubicBezTo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393" name="sum"/>
          <p:cNvSpPr/>
          <p:nvPr/>
        </p:nvSpPr>
        <p:spPr>
          <a:xfrm rot="10800000" flipV="1">
            <a:off x="6335531" y="2360426"/>
            <a:ext cx="1394025" cy="635386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sum</a:t>
            </a:r>
          </a:p>
        </p:txBody>
      </p:sp>
      <p:sp>
        <p:nvSpPr>
          <p:cNvPr id="395" name="total loss"/>
          <p:cNvSpPr txBox="1"/>
          <p:nvPr/>
        </p:nvSpPr>
        <p:spPr>
          <a:xfrm rot="10800000" flipV="1">
            <a:off x="8142578" y="2494873"/>
            <a:ext cx="1317044" cy="4859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total loss</a:t>
            </a:r>
          </a:p>
        </p:txBody>
      </p:sp>
      <p:sp>
        <p:nvSpPr>
          <p:cNvPr id="396" name="Line"/>
          <p:cNvSpPr/>
          <p:nvPr/>
        </p:nvSpPr>
        <p:spPr>
          <a:xfrm rot="10800000" flipV="1">
            <a:off x="7749417" y="2720792"/>
            <a:ext cx="381947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RNN Trai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RNN Training</a:t>
            </a:r>
          </a:p>
        </p:txBody>
      </p:sp>
      <p:sp>
        <p:nvSpPr>
          <p:cNvPr id="400" name="The unrolled graph is a well-formed (DAG) computation graph—we can run backprop…"/>
          <p:cNvSpPr txBox="1">
            <a:spLocks noGrp="1"/>
          </p:cNvSpPr>
          <p:nvPr>
            <p:ph type="body" idx="1"/>
          </p:nvPr>
        </p:nvSpPr>
        <p:spPr>
          <a:xfrm>
            <a:off x="304800" y="2333376"/>
            <a:ext cx="11099800" cy="6444004"/>
          </a:xfrm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sz="3420"/>
            </a:pPr>
            <a:r>
              <a:rPr dirty="0"/>
              <a:t>The unrolled graph is a well-formed (DAG) computation graph—we can run </a:t>
            </a:r>
            <a:r>
              <a:rPr dirty="0" err="1"/>
              <a:t>backprop</a:t>
            </a: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endParaRPr dirty="0"/>
          </a:p>
          <a:p>
            <a:pPr marL="844550" lvl="1" indent="-422275" defTabSz="554990">
              <a:spcBef>
                <a:spcPts val="3900"/>
              </a:spcBef>
              <a:defRPr sz="3420"/>
            </a:pPr>
            <a:r>
              <a:rPr dirty="0"/>
              <a:t>Parameters are tied across time, derivatives are aggregated across all time steps </a:t>
            </a:r>
          </a:p>
          <a:p>
            <a:pPr marL="844550" lvl="1" indent="-422275" defTabSz="554990">
              <a:spcBef>
                <a:spcPts val="3900"/>
              </a:spcBef>
              <a:defRPr sz="3420"/>
            </a:pPr>
            <a:r>
              <a:rPr dirty="0"/>
              <a:t>This is historically called “backpropagation through time” (BPTT)</a:t>
            </a:r>
          </a:p>
        </p:txBody>
      </p:sp>
      <p:sp>
        <p:nvSpPr>
          <p:cNvPr id="401" name="sum"/>
          <p:cNvSpPr/>
          <p:nvPr/>
        </p:nvSpPr>
        <p:spPr>
          <a:xfrm rot="10800000" flipV="1">
            <a:off x="5708270" y="4359441"/>
            <a:ext cx="1394026" cy="820453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sum</a:t>
            </a:r>
          </a:p>
        </p:txBody>
      </p:sp>
      <p:sp>
        <p:nvSpPr>
          <p:cNvPr id="402" name="total loss"/>
          <p:cNvSpPr txBox="1"/>
          <p:nvPr/>
        </p:nvSpPr>
        <p:spPr>
          <a:xfrm rot="10800000" flipV="1">
            <a:off x="5762718" y="3345934"/>
            <a:ext cx="1317043" cy="627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total loss</a:t>
            </a:r>
          </a:p>
        </p:txBody>
      </p:sp>
      <p:sp>
        <p:nvSpPr>
          <p:cNvPr id="403" name="Line"/>
          <p:cNvSpPr/>
          <p:nvPr/>
        </p:nvSpPr>
        <p:spPr>
          <a:xfrm flipV="1">
            <a:off x="6410957" y="3974532"/>
            <a:ext cx="1" cy="35843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404" name="Line"/>
          <p:cNvSpPr/>
          <p:nvPr/>
        </p:nvSpPr>
        <p:spPr>
          <a:xfrm flipV="1">
            <a:off x="5480972" y="5215225"/>
            <a:ext cx="872560" cy="90706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405" name="Line"/>
          <p:cNvSpPr/>
          <p:nvPr/>
        </p:nvSpPr>
        <p:spPr>
          <a:xfrm flipH="1" flipV="1">
            <a:off x="6468694" y="5216174"/>
            <a:ext cx="776847" cy="90611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406" name="Line"/>
          <p:cNvSpPr/>
          <p:nvPr/>
        </p:nvSpPr>
        <p:spPr>
          <a:xfrm flipV="1">
            <a:off x="3961566" y="5215225"/>
            <a:ext cx="2391967" cy="90305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407" name="Line"/>
          <p:cNvSpPr/>
          <p:nvPr/>
        </p:nvSpPr>
        <p:spPr>
          <a:xfrm flipH="1" flipV="1">
            <a:off x="6468694" y="5216174"/>
            <a:ext cx="1962046" cy="90179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pic>
        <p:nvPicPr>
          <p:cNvPr id="409" name="Line" descr="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301562" flipV="1">
            <a:off x="7100126" y="5211547"/>
            <a:ext cx="740524" cy="426539"/>
          </a:xfrm>
          <a:prstGeom prst="rect">
            <a:avLst/>
          </a:prstGeom>
          <a:effectLst/>
        </p:spPr>
      </p:pic>
      <p:pic>
        <p:nvPicPr>
          <p:cNvPr id="411" name="Line" descr="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813437" flipV="1">
            <a:off x="6337747" y="5700173"/>
            <a:ext cx="756302" cy="260963"/>
          </a:xfrm>
          <a:prstGeom prst="rect">
            <a:avLst/>
          </a:prstGeom>
          <a:effectLst/>
        </p:spPr>
      </p:pic>
      <p:pic>
        <p:nvPicPr>
          <p:cNvPr id="413" name="Line" descr="Lin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9213437" flipV="1">
            <a:off x="5782166" y="5691767"/>
            <a:ext cx="512364" cy="324259"/>
          </a:xfrm>
          <a:prstGeom prst="rect">
            <a:avLst/>
          </a:prstGeom>
          <a:effectLst/>
        </p:spPr>
      </p:pic>
      <p:pic>
        <p:nvPicPr>
          <p:cNvPr id="415" name="Line" descr="Lin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1223369" flipV="1">
            <a:off x="4705306" y="5210786"/>
            <a:ext cx="871241" cy="485137"/>
          </a:xfrm>
          <a:prstGeom prst="rect">
            <a:avLst/>
          </a:prstGeom>
          <a:effectLst/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arameter Ty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Parameter Tying</a:t>
            </a:r>
          </a:p>
        </p:txBody>
      </p:sp>
      <p:sp>
        <p:nvSpPr>
          <p:cNvPr id="420" name="I"/>
          <p:cNvSpPr txBox="1"/>
          <p:nvPr/>
        </p:nvSpPr>
        <p:spPr>
          <a:xfrm rot="10800000" flipV="1">
            <a:off x="3332221" y="7687673"/>
            <a:ext cx="241402" cy="659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</a:t>
            </a:r>
          </a:p>
        </p:txBody>
      </p:sp>
      <p:sp>
        <p:nvSpPr>
          <p:cNvPr id="421" name="hate"/>
          <p:cNvSpPr txBox="1"/>
          <p:nvPr/>
        </p:nvSpPr>
        <p:spPr>
          <a:xfrm rot="10800000" flipV="1">
            <a:off x="5109916" y="7687673"/>
            <a:ext cx="1004012" cy="659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hate</a:t>
            </a:r>
          </a:p>
        </p:txBody>
      </p:sp>
      <p:sp>
        <p:nvSpPr>
          <p:cNvPr id="422" name="this"/>
          <p:cNvSpPr txBox="1"/>
          <p:nvPr/>
        </p:nvSpPr>
        <p:spPr>
          <a:xfrm rot="10800000" flipV="1">
            <a:off x="7485070" y="7687673"/>
            <a:ext cx="825704" cy="659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this</a:t>
            </a:r>
          </a:p>
        </p:txBody>
      </p:sp>
      <p:sp>
        <p:nvSpPr>
          <p:cNvPr id="423" name="movie"/>
          <p:cNvSpPr txBox="1"/>
          <p:nvPr/>
        </p:nvSpPr>
        <p:spPr>
          <a:xfrm rot="10800000" flipV="1">
            <a:off x="9517096" y="7687673"/>
            <a:ext cx="1333653" cy="659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movie</a:t>
            </a:r>
          </a:p>
        </p:txBody>
      </p:sp>
      <p:sp>
        <p:nvSpPr>
          <p:cNvPr id="424" name="Rectangle"/>
          <p:cNvSpPr/>
          <p:nvPr/>
        </p:nvSpPr>
        <p:spPr>
          <a:xfrm flipV="1">
            <a:off x="1148446" y="5934615"/>
            <a:ext cx="265079" cy="907303"/>
          </a:xfrm>
          <a:prstGeom prst="rect">
            <a:avLst/>
          </a:prstGeom>
          <a:noFill/>
          <a:ln w="25400" cap="flat">
            <a:solidFill>
              <a:srgbClr val="85888D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425" name="Circle"/>
          <p:cNvSpPr/>
          <p:nvPr/>
        </p:nvSpPr>
        <p:spPr>
          <a:xfrm flipV="1">
            <a:off x="1139816" y="6544627"/>
            <a:ext cx="282339" cy="287488"/>
          </a:xfrm>
          <a:prstGeom prst="ellipse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6" name="Circle"/>
          <p:cNvSpPr/>
          <p:nvPr/>
        </p:nvSpPr>
        <p:spPr>
          <a:xfrm flipV="1">
            <a:off x="1139816" y="6254640"/>
            <a:ext cx="282339" cy="287488"/>
          </a:xfrm>
          <a:prstGeom prst="ellipse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7" name="Circle"/>
          <p:cNvSpPr/>
          <p:nvPr/>
        </p:nvSpPr>
        <p:spPr>
          <a:xfrm flipV="1">
            <a:off x="1139816" y="5964655"/>
            <a:ext cx="282339" cy="287488"/>
          </a:xfrm>
          <a:prstGeom prst="ellipse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9" name="Line"/>
          <p:cNvSpPr/>
          <p:nvPr/>
        </p:nvSpPr>
        <p:spPr>
          <a:xfrm flipH="1" flipV="1">
            <a:off x="2434649" y="6600160"/>
            <a:ext cx="882295" cy="43493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430" name="Line"/>
          <p:cNvSpPr/>
          <p:nvPr/>
        </p:nvSpPr>
        <p:spPr>
          <a:xfrm flipV="1">
            <a:off x="1461294" y="6389018"/>
            <a:ext cx="1910950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431" name="RNN"/>
          <p:cNvSpPr/>
          <p:nvPr/>
        </p:nvSpPr>
        <p:spPr>
          <a:xfrm rot="10800000" flipV="1">
            <a:off x="1871680" y="6107666"/>
            <a:ext cx="1090177" cy="633651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436" name="Group"/>
          <p:cNvGrpSpPr/>
          <p:nvPr/>
        </p:nvGrpSpPr>
        <p:grpSpPr>
          <a:xfrm flipV="1">
            <a:off x="3425817" y="5934615"/>
            <a:ext cx="282338" cy="907303"/>
            <a:chOff x="0" y="0"/>
            <a:chExt cx="282336" cy="891050"/>
          </a:xfrm>
        </p:grpSpPr>
        <p:sp>
          <p:nvSpPr>
            <p:cNvPr id="432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33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4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5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38" name="Line"/>
          <p:cNvSpPr/>
          <p:nvPr/>
        </p:nvSpPr>
        <p:spPr>
          <a:xfrm flipH="1" flipV="1">
            <a:off x="4644449" y="6600162"/>
            <a:ext cx="933089" cy="43592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439" name="Line"/>
          <p:cNvSpPr/>
          <p:nvPr/>
        </p:nvSpPr>
        <p:spPr>
          <a:xfrm flipV="1">
            <a:off x="3671094" y="6389019"/>
            <a:ext cx="1910950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440" name="RNN"/>
          <p:cNvSpPr/>
          <p:nvPr/>
        </p:nvSpPr>
        <p:spPr>
          <a:xfrm rot="10800000" flipV="1">
            <a:off x="4081480" y="6107666"/>
            <a:ext cx="1090177" cy="633651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445" name="Group"/>
          <p:cNvGrpSpPr/>
          <p:nvPr/>
        </p:nvGrpSpPr>
        <p:grpSpPr>
          <a:xfrm flipV="1">
            <a:off x="5635617" y="5934615"/>
            <a:ext cx="282338" cy="907303"/>
            <a:chOff x="0" y="0"/>
            <a:chExt cx="282336" cy="891050"/>
          </a:xfrm>
        </p:grpSpPr>
        <p:sp>
          <p:nvSpPr>
            <p:cNvPr id="441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42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3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4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47" name="Line"/>
          <p:cNvSpPr/>
          <p:nvPr/>
        </p:nvSpPr>
        <p:spPr>
          <a:xfrm flipH="1" flipV="1">
            <a:off x="6930449" y="6600162"/>
            <a:ext cx="920062" cy="43389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448" name="Line"/>
          <p:cNvSpPr/>
          <p:nvPr/>
        </p:nvSpPr>
        <p:spPr>
          <a:xfrm flipV="1">
            <a:off x="5957094" y="6389019"/>
            <a:ext cx="1910950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449" name="RNN"/>
          <p:cNvSpPr/>
          <p:nvPr/>
        </p:nvSpPr>
        <p:spPr>
          <a:xfrm rot="10800000" flipV="1">
            <a:off x="6367480" y="6107666"/>
            <a:ext cx="1090177" cy="633652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454" name="Group"/>
          <p:cNvGrpSpPr/>
          <p:nvPr/>
        </p:nvGrpSpPr>
        <p:grpSpPr>
          <a:xfrm flipV="1">
            <a:off x="7921617" y="5934615"/>
            <a:ext cx="282338" cy="907304"/>
            <a:chOff x="0" y="0"/>
            <a:chExt cx="282336" cy="891050"/>
          </a:xfrm>
        </p:grpSpPr>
        <p:sp>
          <p:nvSpPr>
            <p:cNvPr id="450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51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2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3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56" name="Line"/>
          <p:cNvSpPr/>
          <p:nvPr/>
        </p:nvSpPr>
        <p:spPr>
          <a:xfrm flipH="1" flipV="1">
            <a:off x="9203749" y="6600161"/>
            <a:ext cx="938714" cy="43377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457" name="Line"/>
          <p:cNvSpPr/>
          <p:nvPr/>
        </p:nvSpPr>
        <p:spPr>
          <a:xfrm flipV="1">
            <a:off x="8230394" y="6389019"/>
            <a:ext cx="1910950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458" name="RNN"/>
          <p:cNvSpPr/>
          <p:nvPr/>
        </p:nvSpPr>
        <p:spPr>
          <a:xfrm rot="10800000" flipV="1">
            <a:off x="8640780" y="6107666"/>
            <a:ext cx="1090177" cy="633651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463" name="Group"/>
          <p:cNvGrpSpPr/>
          <p:nvPr/>
        </p:nvGrpSpPr>
        <p:grpSpPr>
          <a:xfrm flipV="1">
            <a:off x="10194917" y="5934615"/>
            <a:ext cx="282338" cy="907303"/>
            <a:chOff x="0" y="0"/>
            <a:chExt cx="282336" cy="891050"/>
          </a:xfrm>
        </p:grpSpPr>
        <p:sp>
          <p:nvSpPr>
            <p:cNvPr id="459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60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1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2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70" name="Group"/>
          <p:cNvGrpSpPr/>
          <p:nvPr/>
        </p:nvGrpSpPr>
        <p:grpSpPr>
          <a:xfrm rot="5400000" flipV="1">
            <a:off x="10022085" y="6602985"/>
            <a:ext cx="287488" cy="1171034"/>
            <a:chOff x="0" y="0"/>
            <a:chExt cx="282336" cy="1171032"/>
          </a:xfrm>
        </p:grpSpPr>
        <p:sp>
          <p:nvSpPr>
            <p:cNvPr id="465" name="Rectangle"/>
            <p:cNvSpPr/>
            <p:nvPr/>
          </p:nvSpPr>
          <p:spPr>
            <a:xfrm>
              <a:off x="8630" y="0"/>
              <a:ext cx="265077" cy="117103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66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7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8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9" name="Circle"/>
            <p:cNvSpPr/>
            <p:nvPr/>
          </p:nvSpPr>
          <p:spPr>
            <a:xfrm>
              <a:off x="0" y="864003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71" name="Line"/>
          <p:cNvSpPr/>
          <p:nvPr/>
        </p:nvSpPr>
        <p:spPr>
          <a:xfrm flipV="1">
            <a:off x="10165830" y="7345553"/>
            <a:ext cx="1" cy="44627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grpSp>
        <p:nvGrpSpPr>
          <p:cNvPr id="478" name="Group"/>
          <p:cNvGrpSpPr/>
          <p:nvPr/>
        </p:nvGrpSpPr>
        <p:grpSpPr>
          <a:xfrm rot="5400000" flipV="1">
            <a:off x="7736085" y="6602985"/>
            <a:ext cx="287488" cy="1171034"/>
            <a:chOff x="0" y="0"/>
            <a:chExt cx="282336" cy="1171032"/>
          </a:xfrm>
        </p:grpSpPr>
        <p:sp>
          <p:nvSpPr>
            <p:cNvPr id="473" name="Rectangle"/>
            <p:cNvSpPr/>
            <p:nvPr/>
          </p:nvSpPr>
          <p:spPr>
            <a:xfrm>
              <a:off x="8630" y="0"/>
              <a:ext cx="265077" cy="117103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74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5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6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7" name="Circle"/>
            <p:cNvSpPr/>
            <p:nvPr/>
          </p:nvSpPr>
          <p:spPr>
            <a:xfrm>
              <a:off x="0" y="864003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79" name="Line"/>
          <p:cNvSpPr/>
          <p:nvPr/>
        </p:nvSpPr>
        <p:spPr>
          <a:xfrm flipV="1">
            <a:off x="7879830" y="7345553"/>
            <a:ext cx="1" cy="44627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grpSp>
        <p:nvGrpSpPr>
          <p:cNvPr id="486" name="Group"/>
          <p:cNvGrpSpPr/>
          <p:nvPr/>
        </p:nvGrpSpPr>
        <p:grpSpPr>
          <a:xfrm rot="5400000" flipV="1">
            <a:off x="5450085" y="6602985"/>
            <a:ext cx="287488" cy="1171034"/>
            <a:chOff x="0" y="0"/>
            <a:chExt cx="282336" cy="1171032"/>
          </a:xfrm>
        </p:grpSpPr>
        <p:sp>
          <p:nvSpPr>
            <p:cNvPr id="481" name="Rectangle"/>
            <p:cNvSpPr/>
            <p:nvPr/>
          </p:nvSpPr>
          <p:spPr>
            <a:xfrm>
              <a:off x="8630" y="0"/>
              <a:ext cx="265077" cy="117103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82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3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4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5" name="Circle"/>
            <p:cNvSpPr/>
            <p:nvPr/>
          </p:nvSpPr>
          <p:spPr>
            <a:xfrm>
              <a:off x="0" y="864003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87" name="Line"/>
          <p:cNvSpPr/>
          <p:nvPr/>
        </p:nvSpPr>
        <p:spPr>
          <a:xfrm flipV="1">
            <a:off x="5593830" y="7345553"/>
            <a:ext cx="1" cy="44627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grpSp>
        <p:nvGrpSpPr>
          <p:cNvPr id="494" name="Group"/>
          <p:cNvGrpSpPr/>
          <p:nvPr/>
        </p:nvGrpSpPr>
        <p:grpSpPr>
          <a:xfrm rot="5400000" flipV="1">
            <a:off x="3291085" y="6602985"/>
            <a:ext cx="287488" cy="1171034"/>
            <a:chOff x="0" y="0"/>
            <a:chExt cx="282336" cy="1171032"/>
          </a:xfrm>
        </p:grpSpPr>
        <p:sp>
          <p:nvSpPr>
            <p:cNvPr id="489" name="Rectangle"/>
            <p:cNvSpPr/>
            <p:nvPr/>
          </p:nvSpPr>
          <p:spPr>
            <a:xfrm>
              <a:off x="8630" y="0"/>
              <a:ext cx="265077" cy="117103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90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1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2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3" name="Circle"/>
            <p:cNvSpPr/>
            <p:nvPr/>
          </p:nvSpPr>
          <p:spPr>
            <a:xfrm>
              <a:off x="0" y="864003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95" name="Line"/>
          <p:cNvSpPr/>
          <p:nvPr/>
        </p:nvSpPr>
        <p:spPr>
          <a:xfrm flipV="1">
            <a:off x="3434829" y="7345553"/>
            <a:ext cx="1" cy="44627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497" name="Line"/>
          <p:cNvSpPr/>
          <p:nvPr/>
        </p:nvSpPr>
        <p:spPr>
          <a:xfrm flipV="1">
            <a:off x="3554048" y="4956626"/>
            <a:ext cx="1" cy="98866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98" name="predict"/>
          <p:cNvSpPr/>
          <p:nvPr/>
        </p:nvSpPr>
        <p:spPr>
          <a:xfrm rot="10800000" flipV="1">
            <a:off x="2864062" y="5176650"/>
            <a:ext cx="1394025" cy="625624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predict</a:t>
            </a:r>
          </a:p>
        </p:txBody>
      </p:sp>
      <p:sp>
        <p:nvSpPr>
          <p:cNvPr id="499" name="prediction 1"/>
          <p:cNvSpPr txBox="1"/>
          <p:nvPr/>
        </p:nvSpPr>
        <p:spPr>
          <a:xfrm rot="10800000" flipV="1">
            <a:off x="2709570" y="4520201"/>
            <a:ext cx="1734922" cy="478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prediction 1</a:t>
            </a:r>
          </a:p>
        </p:txBody>
      </p:sp>
      <p:sp>
        <p:nvSpPr>
          <p:cNvPr id="500" name="Line"/>
          <p:cNvSpPr/>
          <p:nvPr/>
        </p:nvSpPr>
        <p:spPr>
          <a:xfrm flipV="1">
            <a:off x="5776548" y="4956626"/>
            <a:ext cx="1" cy="98866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01" name="predict"/>
          <p:cNvSpPr/>
          <p:nvPr/>
        </p:nvSpPr>
        <p:spPr>
          <a:xfrm rot="10800000" flipV="1">
            <a:off x="5086562" y="5176650"/>
            <a:ext cx="1394025" cy="625624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predict</a:t>
            </a:r>
          </a:p>
        </p:txBody>
      </p:sp>
      <p:sp>
        <p:nvSpPr>
          <p:cNvPr id="502" name="Line"/>
          <p:cNvSpPr/>
          <p:nvPr/>
        </p:nvSpPr>
        <p:spPr>
          <a:xfrm flipV="1">
            <a:off x="8062548" y="4956626"/>
            <a:ext cx="1" cy="98866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03" name="predict"/>
          <p:cNvSpPr/>
          <p:nvPr/>
        </p:nvSpPr>
        <p:spPr>
          <a:xfrm rot="10800000" flipV="1">
            <a:off x="7372562" y="5176650"/>
            <a:ext cx="1394025" cy="625624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predict</a:t>
            </a:r>
          </a:p>
        </p:txBody>
      </p:sp>
      <p:sp>
        <p:nvSpPr>
          <p:cNvPr id="504" name="Line"/>
          <p:cNvSpPr/>
          <p:nvPr/>
        </p:nvSpPr>
        <p:spPr>
          <a:xfrm flipV="1">
            <a:off x="10348548" y="4956626"/>
            <a:ext cx="1" cy="98866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05" name="predict"/>
          <p:cNvSpPr/>
          <p:nvPr/>
        </p:nvSpPr>
        <p:spPr>
          <a:xfrm rot="10800000" flipV="1">
            <a:off x="9658562" y="5176650"/>
            <a:ext cx="1394025" cy="625624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predict</a:t>
            </a:r>
          </a:p>
        </p:txBody>
      </p:sp>
      <p:sp>
        <p:nvSpPr>
          <p:cNvPr id="506" name="loss 1"/>
          <p:cNvSpPr txBox="1"/>
          <p:nvPr/>
        </p:nvSpPr>
        <p:spPr>
          <a:xfrm rot="10800000" flipV="1">
            <a:off x="3121812" y="3873620"/>
            <a:ext cx="910438" cy="478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loss 1</a:t>
            </a:r>
          </a:p>
        </p:txBody>
      </p:sp>
      <p:sp>
        <p:nvSpPr>
          <p:cNvPr id="507" name="loss 2"/>
          <p:cNvSpPr txBox="1"/>
          <p:nvPr/>
        </p:nvSpPr>
        <p:spPr>
          <a:xfrm rot="10800000" flipV="1">
            <a:off x="5331612" y="3873620"/>
            <a:ext cx="910438" cy="478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loss 2</a:t>
            </a:r>
          </a:p>
        </p:txBody>
      </p:sp>
      <p:sp>
        <p:nvSpPr>
          <p:cNvPr id="508" name="loss 3"/>
          <p:cNvSpPr txBox="1"/>
          <p:nvPr/>
        </p:nvSpPr>
        <p:spPr>
          <a:xfrm rot="10800000" flipV="1">
            <a:off x="7617612" y="3873620"/>
            <a:ext cx="910438" cy="478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loss 3</a:t>
            </a:r>
          </a:p>
        </p:txBody>
      </p:sp>
      <p:sp>
        <p:nvSpPr>
          <p:cNvPr id="509" name="loss 4"/>
          <p:cNvSpPr txBox="1"/>
          <p:nvPr/>
        </p:nvSpPr>
        <p:spPr>
          <a:xfrm rot="10800000" flipV="1">
            <a:off x="9903612" y="3873620"/>
            <a:ext cx="910438" cy="478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loss 4</a:t>
            </a:r>
          </a:p>
        </p:txBody>
      </p:sp>
      <p:sp>
        <p:nvSpPr>
          <p:cNvPr id="510" name="prediction 2"/>
          <p:cNvSpPr txBox="1"/>
          <p:nvPr/>
        </p:nvSpPr>
        <p:spPr>
          <a:xfrm rot="10800000" flipV="1">
            <a:off x="4970170" y="4520201"/>
            <a:ext cx="1734922" cy="478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prediction 2</a:t>
            </a:r>
          </a:p>
        </p:txBody>
      </p:sp>
      <p:sp>
        <p:nvSpPr>
          <p:cNvPr id="511" name="prediction 3"/>
          <p:cNvSpPr txBox="1"/>
          <p:nvPr/>
        </p:nvSpPr>
        <p:spPr>
          <a:xfrm rot="10800000" flipV="1">
            <a:off x="7167270" y="4520201"/>
            <a:ext cx="1734922" cy="478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prediction 3</a:t>
            </a:r>
          </a:p>
        </p:txBody>
      </p:sp>
      <p:sp>
        <p:nvSpPr>
          <p:cNvPr id="512" name="prediction 4"/>
          <p:cNvSpPr txBox="1"/>
          <p:nvPr/>
        </p:nvSpPr>
        <p:spPr>
          <a:xfrm rot="10800000" flipV="1">
            <a:off x="9427870" y="4520201"/>
            <a:ext cx="1734922" cy="478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prediction 4</a:t>
            </a:r>
          </a:p>
        </p:txBody>
      </p:sp>
      <p:sp>
        <p:nvSpPr>
          <p:cNvPr id="513" name="label 1"/>
          <p:cNvSpPr txBox="1"/>
          <p:nvPr/>
        </p:nvSpPr>
        <p:spPr>
          <a:xfrm rot="10800000" flipV="1">
            <a:off x="3062528" y="3227039"/>
            <a:ext cx="1029006" cy="478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 1</a:t>
            </a:r>
          </a:p>
        </p:txBody>
      </p:sp>
      <p:sp>
        <p:nvSpPr>
          <p:cNvPr id="514" name="label 2"/>
          <p:cNvSpPr txBox="1"/>
          <p:nvPr/>
        </p:nvSpPr>
        <p:spPr>
          <a:xfrm rot="10800000" flipV="1">
            <a:off x="5323128" y="3227039"/>
            <a:ext cx="1029006" cy="478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 2</a:t>
            </a:r>
          </a:p>
        </p:txBody>
      </p:sp>
      <p:sp>
        <p:nvSpPr>
          <p:cNvPr id="515" name="label 3"/>
          <p:cNvSpPr txBox="1"/>
          <p:nvPr/>
        </p:nvSpPr>
        <p:spPr>
          <a:xfrm rot="10800000" flipV="1">
            <a:off x="7520228" y="3227039"/>
            <a:ext cx="1029006" cy="478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 3</a:t>
            </a:r>
          </a:p>
        </p:txBody>
      </p:sp>
      <p:sp>
        <p:nvSpPr>
          <p:cNvPr id="516" name="label 4"/>
          <p:cNvSpPr txBox="1"/>
          <p:nvPr/>
        </p:nvSpPr>
        <p:spPr>
          <a:xfrm rot="10800000" flipV="1">
            <a:off x="9780828" y="3227039"/>
            <a:ext cx="1029006" cy="478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 4</a:t>
            </a:r>
          </a:p>
        </p:txBody>
      </p:sp>
      <p:sp>
        <p:nvSpPr>
          <p:cNvPr id="517" name="Line"/>
          <p:cNvSpPr/>
          <p:nvPr/>
        </p:nvSpPr>
        <p:spPr>
          <a:xfrm flipH="1" flipV="1">
            <a:off x="3554047" y="4249494"/>
            <a:ext cx="2" cy="27332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518" name="Line"/>
          <p:cNvSpPr/>
          <p:nvPr/>
        </p:nvSpPr>
        <p:spPr>
          <a:xfrm flipV="1">
            <a:off x="5776549" y="4249494"/>
            <a:ext cx="1" cy="27332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519" name="Line"/>
          <p:cNvSpPr/>
          <p:nvPr/>
        </p:nvSpPr>
        <p:spPr>
          <a:xfrm flipV="1">
            <a:off x="8062549" y="4249494"/>
            <a:ext cx="1" cy="27332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520" name="Line"/>
          <p:cNvSpPr/>
          <p:nvPr/>
        </p:nvSpPr>
        <p:spPr>
          <a:xfrm flipV="1">
            <a:off x="10348549" y="4249494"/>
            <a:ext cx="1" cy="27332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522" name="Line"/>
          <p:cNvSpPr/>
          <p:nvPr/>
        </p:nvSpPr>
        <p:spPr>
          <a:xfrm rot="10800000" flipV="1">
            <a:off x="3554047" y="3654641"/>
            <a:ext cx="2" cy="27332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523" name="Line"/>
          <p:cNvSpPr/>
          <p:nvPr/>
        </p:nvSpPr>
        <p:spPr>
          <a:xfrm rot="10800000" flipH="1" flipV="1">
            <a:off x="5776549" y="3654641"/>
            <a:ext cx="1" cy="27332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524" name="Line"/>
          <p:cNvSpPr/>
          <p:nvPr/>
        </p:nvSpPr>
        <p:spPr>
          <a:xfrm rot="10800000" flipH="1" flipV="1">
            <a:off x="8062549" y="3654641"/>
            <a:ext cx="1" cy="27332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525" name="Line"/>
          <p:cNvSpPr/>
          <p:nvPr/>
        </p:nvSpPr>
        <p:spPr>
          <a:xfrm rot="10800000" flipH="1" flipV="1">
            <a:off x="10348549" y="3654641"/>
            <a:ext cx="1" cy="27332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527" name="Line"/>
          <p:cNvSpPr/>
          <p:nvPr/>
        </p:nvSpPr>
        <p:spPr>
          <a:xfrm rot="20351261" flipV="1">
            <a:off x="3935100" y="3032938"/>
            <a:ext cx="3057080" cy="4471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032" extrusionOk="0">
                <a:moveTo>
                  <a:pt x="0" y="0"/>
                </a:moveTo>
                <a:cubicBezTo>
                  <a:pt x="1371" y="11019"/>
                  <a:pt x="3362" y="18095"/>
                  <a:pt x="5538" y="19673"/>
                </a:cubicBezTo>
                <a:cubicBezTo>
                  <a:pt x="8196" y="21600"/>
                  <a:pt x="10732" y="15375"/>
                  <a:pt x="13229" y="10665"/>
                </a:cubicBezTo>
                <a:cubicBezTo>
                  <a:pt x="15941" y="5548"/>
                  <a:pt x="18740" y="1952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28" name="Line"/>
          <p:cNvSpPr/>
          <p:nvPr/>
        </p:nvSpPr>
        <p:spPr>
          <a:xfrm flipV="1">
            <a:off x="6335348" y="2906667"/>
            <a:ext cx="628002" cy="111181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29" name="Line"/>
          <p:cNvSpPr/>
          <p:nvPr/>
        </p:nvSpPr>
        <p:spPr>
          <a:xfrm flipH="1" flipV="1">
            <a:off x="7046235" y="2907832"/>
            <a:ext cx="559114" cy="111064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30" name="Line"/>
          <p:cNvSpPr/>
          <p:nvPr/>
        </p:nvSpPr>
        <p:spPr>
          <a:xfrm rot="12027224" flipV="1">
            <a:off x="6964701" y="2986311"/>
            <a:ext cx="3109529" cy="494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01" extrusionOk="0">
                <a:moveTo>
                  <a:pt x="0" y="21201"/>
                </a:moveTo>
                <a:cubicBezTo>
                  <a:pt x="1584" y="8207"/>
                  <a:pt x="4020" y="414"/>
                  <a:pt x="6624" y="17"/>
                </a:cubicBezTo>
                <a:cubicBezTo>
                  <a:pt x="9345" y="-399"/>
                  <a:pt x="11842" y="7113"/>
                  <a:pt x="14364" y="12307"/>
                </a:cubicBezTo>
                <a:cubicBezTo>
                  <a:pt x="16692" y="17101"/>
                  <a:pt x="19120" y="20115"/>
                  <a:pt x="21600" y="21201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31" name="sum"/>
          <p:cNvSpPr/>
          <p:nvPr/>
        </p:nvSpPr>
        <p:spPr>
          <a:xfrm rot="10800000" flipV="1">
            <a:off x="6293062" y="2254103"/>
            <a:ext cx="1394025" cy="625624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sum</a:t>
            </a:r>
          </a:p>
        </p:txBody>
      </p:sp>
      <p:sp>
        <p:nvSpPr>
          <p:cNvPr id="532" name="total loss"/>
          <p:cNvSpPr txBox="1"/>
          <p:nvPr/>
        </p:nvSpPr>
        <p:spPr>
          <a:xfrm rot="10800000" flipV="1">
            <a:off x="8100110" y="2386483"/>
            <a:ext cx="1317042" cy="478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total loss</a:t>
            </a:r>
          </a:p>
        </p:txBody>
      </p:sp>
      <p:sp>
        <p:nvSpPr>
          <p:cNvPr id="533" name="Line"/>
          <p:cNvSpPr/>
          <p:nvPr/>
        </p:nvSpPr>
        <p:spPr>
          <a:xfrm flipV="1">
            <a:off x="7706948" y="2608933"/>
            <a:ext cx="38194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34" name="Parameters are shared! Derivatives are accumulated."/>
          <p:cNvSpPr txBox="1"/>
          <p:nvPr/>
        </p:nvSpPr>
        <p:spPr>
          <a:xfrm rot="10800000" flipV="1">
            <a:off x="952499" y="8619526"/>
            <a:ext cx="11014865" cy="6595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Parameters are shared! Derivatives are accumulated.</a:t>
            </a:r>
          </a:p>
        </p:txBody>
      </p:sp>
      <p:sp>
        <p:nvSpPr>
          <p:cNvPr id="535" name="Line"/>
          <p:cNvSpPr/>
          <p:nvPr/>
        </p:nvSpPr>
        <p:spPr>
          <a:xfrm rot="12202951" flipV="1">
            <a:off x="2012338" y="7658499"/>
            <a:ext cx="4546721" cy="101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69" extrusionOk="0">
                <a:moveTo>
                  <a:pt x="0" y="0"/>
                </a:moveTo>
                <a:cubicBezTo>
                  <a:pt x="2713" y="2295"/>
                  <a:pt x="5322" y="5991"/>
                  <a:pt x="7792" y="10932"/>
                </a:cubicBezTo>
                <a:cubicBezTo>
                  <a:pt x="10109" y="15570"/>
                  <a:pt x="12437" y="21600"/>
                  <a:pt x="15071" y="21255"/>
                </a:cubicBezTo>
                <a:cubicBezTo>
                  <a:pt x="18008" y="20871"/>
                  <a:pt x="20598" y="12435"/>
                  <a:pt x="21600" y="0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536" name="Line"/>
          <p:cNvSpPr/>
          <p:nvPr/>
        </p:nvSpPr>
        <p:spPr>
          <a:xfrm rot="13362954" flipV="1">
            <a:off x="3987815" y="7590706"/>
            <a:ext cx="2667885" cy="804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08" extrusionOk="0">
                <a:moveTo>
                  <a:pt x="0" y="0"/>
                </a:moveTo>
                <a:cubicBezTo>
                  <a:pt x="1664" y="1100"/>
                  <a:pt x="3222" y="3313"/>
                  <a:pt x="4587" y="6455"/>
                </a:cubicBezTo>
                <a:cubicBezTo>
                  <a:pt x="6816" y="11589"/>
                  <a:pt x="8636" y="19341"/>
                  <a:pt x="11376" y="20615"/>
                </a:cubicBezTo>
                <a:cubicBezTo>
                  <a:pt x="13494" y="21600"/>
                  <a:pt x="15436" y="18661"/>
                  <a:pt x="17075" y="14998"/>
                </a:cubicBezTo>
                <a:cubicBezTo>
                  <a:pt x="18817" y="11105"/>
                  <a:pt x="20362" y="6100"/>
                  <a:pt x="21600" y="0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537" name="Line"/>
          <p:cNvSpPr/>
          <p:nvPr/>
        </p:nvSpPr>
        <p:spPr>
          <a:xfrm flipV="1">
            <a:off x="6569663" y="6782734"/>
            <a:ext cx="377643" cy="1836018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538" name="Line"/>
          <p:cNvSpPr/>
          <p:nvPr/>
        </p:nvSpPr>
        <p:spPr>
          <a:xfrm rot="19549861" flipV="1">
            <a:off x="6560647" y="7652492"/>
            <a:ext cx="3096605" cy="936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91" extrusionOk="0">
                <a:moveTo>
                  <a:pt x="0" y="21391"/>
                </a:moveTo>
                <a:cubicBezTo>
                  <a:pt x="2252" y="20770"/>
                  <a:pt x="4398" y="18128"/>
                  <a:pt x="6223" y="13803"/>
                </a:cubicBezTo>
                <a:cubicBezTo>
                  <a:pt x="8492" y="8425"/>
                  <a:pt x="10539" y="259"/>
                  <a:pt x="13331" y="6"/>
                </a:cubicBezTo>
                <a:cubicBezTo>
                  <a:pt x="15703" y="-209"/>
                  <a:pt x="17543" y="5122"/>
                  <a:pt x="19213" y="11315"/>
                </a:cubicBezTo>
                <a:cubicBezTo>
                  <a:pt x="20072" y="14503"/>
                  <a:pt x="20869" y="17864"/>
                  <a:pt x="21600" y="21391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Applications of RNNs"/>
          <p:cNvSpPr txBox="1">
            <a:spLocks noGrp="1"/>
          </p:cNvSpPr>
          <p:nvPr>
            <p:ph type="title"/>
          </p:nvPr>
        </p:nvSpPr>
        <p:spPr>
          <a:xfrm>
            <a:off x="952500" y="34925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Applications of RNNs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What Can RNNs Do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Can RNNs Do?</a:t>
            </a:r>
          </a:p>
        </p:txBody>
      </p:sp>
      <p:sp>
        <p:nvSpPr>
          <p:cNvPr id="544" name="Represent a senten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Represent a sentence</a:t>
            </a:r>
          </a:p>
          <a:p>
            <a:pPr lvl="1"/>
            <a:r>
              <a:t>Read whole sentence, make a prediction</a:t>
            </a:r>
          </a:p>
          <a:p>
            <a:r>
              <a:t>Represent a context within a sentence</a:t>
            </a:r>
          </a:p>
          <a:p>
            <a:pPr lvl="1"/>
            <a:r>
              <a:t>Read context up until that point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Representing Senten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r>
              <a:t>Representing Sentences</a:t>
            </a:r>
          </a:p>
        </p:txBody>
      </p:sp>
      <p:sp>
        <p:nvSpPr>
          <p:cNvPr id="547" name="I"/>
          <p:cNvSpPr txBox="1"/>
          <p:nvPr/>
        </p:nvSpPr>
        <p:spPr>
          <a:xfrm rot="10800000" flipV="1">
            <a:off x="3738420" y="5571055"/>
            <a:ext cx="241402" cy="695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</a:t>
            </a:r>
          </a:p>
        </p:txBody>
      </p:sp>
      <p:sp>
        <p:nvSpPr>
          <p:cNvPr id="548" name="hate"/>
          <p:cNvSpPr txBox="1"/>
          <p:nvPr/>
        </p:nvSpPr>
        <p:spPr>
          <a:xfrm rot="10800000" flipV="1">
            <a:off x="5516115" y="5571055"/>
            <a:ext cx="1004012" cy="695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hate</a:t>
            </a:r>
          </a:p>
        </p:txBody>
      </p:sp>
      <p:sp>
        <p:nvSpPr>
          <p:cNvPr id="549" name="this"/>
          <p:cNvSpPr txBox="1"/>
          <p:nvPr/>
        </p:nvSpPr>
        <p:spPr>
          <a:xfrm rot="10800000" flipV="1">
            <a:off x="7891269" y="5571055"/>
            <a:ext cx="825704" cy="695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this</a:t>
            </a:r>
          </a:p>
        </p:txBody>
      </p:sp>
      <p:sp>
        <p:nvSpPr>
          <p:cNvPr id="550" name="movie"/>
          <p:cNvSpPr txBox="1"/>
          <p:nvPr/>
        </p:nvSpPr>
        <p:spPr>
          <a:xfrm rot="10800000" flipV="1">
            <a:off x="9923295" y="5571055"/>
            <a:ext cx="1333653" cy="695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movie</a:t>
            </a:r>
          </a:p>
        </p:txBody>
      </p:sp>
      <p:sp>
        <p:nvSpPr>
          <p:cNvPr id="551" name="Rectangle"/>
          <p:cNvSpPr/>
          <p:nvPr/>
        </p:nvSpPr>
        <p:spPr>
          <a:xfrm flipV="1">
            <a:off x="1554645" y="3723497"/>
            <a:ext cx="265079" cy="956212"/>
          </a:xfrm>
          <a:prstGeom prst="rect">
            <a:avLst/>
          </a:prstGeom>
          <a:noFill/>
          <a:ln w="25400" cap="flat">
            <a:solidFill>
              <a:srgbClr val="85888D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552" name="Circle"/>
          <p:cNvSpPr/>
          <p:nvPr/>
        </p:nvSpPr>
        <p:spPr>
          <a:xfrm flipV="1">
            <a:off x="1546015" y="4366392"/>
            <a:ext cx="282339" cy="302985"/>
          </a:xfrm>
          <a:prstGeom prst="ellipse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3" name="Circle"/>
          <p:cNvSpPr/>
          <p:nvPr/>
        </p:nvSpPr>
        <p:spPr>
          <a:xfrm flipV="1">
            <a:off x="1546015" y="4060774"/>
            <a:ext cx="282339" cy="302985"/>
          </a:xfrm>
          <a:prstGeom prst="ellipse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4" name="Circle"/>
          <p:cNvSpPr/>
          <p:nvPr/>
        </p:nvSpPr>
        <p:spPr>
          <a:xfrm flipV="1">
            <a:off x="1546015" y="3755156"/>
            <a:ext cx="282339" cy="302985"/>
          </a:xfrm>
          <a:prstGeom prst="ellipse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6" name="Line"/>
          <p:cNvSpPr/>
          <p:nvPr/>
        </p:nvSpPr>
        <p:spPr>
          <a:xfrm flipH="1" flipV="1">
            <a:off x="2840848" y="4424919"/>
            <a:ext cx="882295" cy="45838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557" name="Line"/>
          <p:cNvSpPr/>
          <p:nvPr/>
        </p:nvSpPr>
        <p:spPr>
          <a:xfrm flipV="1">
            <a:off x="1867493" y="4202396"/>
            <a:ext cx="1910950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558" name="RNN"/>
          <p:cNvSpPr/>
          <p:nvPr/>
        </p:nvSpPr>
        <p:spPr>
          <a:xfrm rot="10800000" flipV="1">
            <a:off x="2277879" y="3905876"/>
            <a:ext cx="1090177" cy="667809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563" name="Group"/>
          <p:cNvGrpSpPr/>
          <p:nvPr/>
        </p:nvGrpSpPr>
        <p:grpSpPr>
          <a:xfrm flipV="1">
            <a:off x="3832016" y="3723497"/>
            <a:ext cx="282338" cy="956212"/>
            <a:chOff x="0" y="0"/>
            <a:chExt cx="282336" cy="891050"/>
          </a:xfrm>
        </p:grpSpPr>
        <p:sp>
          <p:nvSpPr>
            <p:cNvPr id="559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60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1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2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65" name="Line"/>
          <p:cNvSpPr/>
          <p:nvPr/>
        </p:nvSpPr>
        <p:spPr>
          <a:xfrm flipH="1" flipV="1">
            <a:off x="5050648" y="4424921"/>
            <a:ext cx="933089" cy="45942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566" name="Line"/>
          <p:cNvSpPr/>
          <p:nvPr/>
        </p:nvSpPr>
        <p:spPr>
          <a:xfrm flipV="1">
            <a:off x="4077293" y="4202397"/>
            <a:ext cx="1910950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567" name="RNN"/>
          <p:cNvSpPr/>
          <p:nvPr/>
        </p:nvSpPr>
        <p:spPr>
          <a:xfrm rot="10800000" flipV="1">
            <a:off x="4487679" y="3905876"/>
            <a:ext cx="1090177" cy="667809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572" name="Group"/>
          <p:cNvGrpSpPr/>
          <p:nvPr/>
        </p:nvGrpSpPr>
        <p:grpSpPr>
          <a:xfrm flipV="1">
            <a:off x="6041816" y="3723497"/>
            <a:ext cx="282338" cy="956212"/>
            <a:chOff x="0" y="0"/>
            <a:chExt cx="282336" cy="891050"/>
          </a:xfrm>
        </p:grpSpPr>
        <p:sp>
          <p:nvSpPr>
            <p:cNvPr id="568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69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0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1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74" name="Line"/>
          <p:cNvSpPr/>
          <p:nvPr/>
        </p:nvSpPr>
        <p:spPr>
          <a:xfrm flipH="1" flipV="1">
            <a:off x="7336648" y="4424921"/>
            <a:ext cx="920062" cy="45728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575" name="Line"/>
          <p:cNvSpPr/>
          <p:nvPr/>
        </p:nvSpPr>
        <p:spPr>
          <a:xfrm flipV="1">
            <a:off x="6363293" y="4202396"/>
            <a:ext cx="1910950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576" name="RNN"/>
          <p:cNvSpPr/>
          <p:nvPr/>
        </p:nvSpPr>
        <p:spPr>
          <a:xfrm rot="10800000" flipV="1">
            <a:off x="6773679" y="3905876"/>
            <a:ext cx="1090177" cy="667809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581" name="Group"/>
          <p:cNvGrpSpPr/>
          <p:nvPr/>
        </p:nvGrpSpPr>
        <p:grpSpPr>
          <a:xfrm flipV="1">
            <a:off x="8327816" y="3723497"/>
            <a:ext cx="282338" cy="956213"/>
            <a:chOff x="0" y="0"/>
            <a:chExt cx="282336" cy="891050"/>
          </a:xfrm>
        </p:grpSpPr>
        <p:sp>
          <p:nvSpPr>
            <p:cNvPr id="577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78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9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0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83" name="Line"/>
          <p:cNvSpPr/>
          <p:nvPr/>
        </p:nvSpPr>
        <p:spPr>
          <a:xfrm flipH="1" flipV="1">
            <a:off x="9609948" y="4424921"/>
            <a:ext cx="938714" cy="45716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584" name="Line"/>
          <p:cNvSpPr/>
          <p:nvPr/>
        </p:nvSpPr>
        <p:spPr>
          <a:xfrm flipV="1">
            <a:off x="8636593" y="4202397"/>
            <a:ext cx="1910950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585" name="RNN"/>
          <p:cNvSpPr/>
          <p:nvPr/>
        </p:nvSpPr>
        <p:spPr>
          <a:xfrm rot="10800000" flipV="1">
            <a:off x="9046979" y="3905876"/>
            <a:ext cx="1090177" cy="667809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590" name="Group"/>
          <p:cNvGrpSpPr/>
          <p:nvPr/>
        </p:nvGrpSpPr>
        <p:grpSpPr>
          <a:xfrm flipV="1">
            <a:off x="10601116" y="3723497"/>
            <a:ext cx="282338" cy="956212"/>
            <a:chOff x="0" y="0"/>
            <a:chExt cx="282336" cy="891050"/>
          </a:xfrm>
        </p:grpSpPr>
        <p:sp>
          <p:nvSpPr>
            <p:cNvPr id="586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87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8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9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97" name="Group"/>
          <p:cNvGrpSpPr/>
          <p:nvPr/>
        </p:nvGrpSpPr>
        <p:grpSpPr>
          <a:xfrm rot="5400000" flipV="1">
            <a:off x="10420536" y="4459458"/>
            <a:ext cx="302986" cy="1171034"/>
            <a:chOff x="0" y="0"/>
            <a:chExt cx="282336" cy="1171032"/>
          </a:xfrm>
        </p:grpSpPr>
        <p:sp>
          <p:nvSpPr>
            <p:cNvPr id="592" name="Rectangle"/>
            <p:cNvSpPr/>
            <p:nvPr/>
          </p:nvSpPr>
          <p:spPr>
            <a:xfrm>
              <a:off x="8630" y="0"/>
              <a:ext cx="265077" cy="117103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93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4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5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6" name="Circle"/>
            <p:cNvSpPr/>
            <p:nvPr/>
          </p:nvSpPr>
          <p:spPr>
            <a:xfrm>
              <a:off x="0" y="864003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98" name="Line"/>
          <p:cNvSpPr/>
          <p:nvPr/>
        </p:nvSpPr>
        <p:spPr>
          <a:xfrm flipV="1">
            <a:off x="10572029" y="5210493"/>
            <a:ext cx="1" cy="47033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grpSp>
        <p:nvGrpSpPr>
          <p:cNvPr id="605" name="Group"/>
          <p:cNvGrpSpPr/>
          <p:nvPr/>
        </p:nvGrpSpPr>
        <p:grpSpPr>
          <a:xfrm rot="5400000" flipV="1">
            <a:off x="8134536" y="4459458"/>
            <a:ext cx="302986" cy="1171034"/>
            <a:chOff x="0" y="0"/>
            <a:chExt cx="282336" cy="1171032"/>
          </a:xfrm>
        </p:grpSpPr>
        <p:sp>
          <p:nvSpPr>
            <p:cNvPr id="600" name="Rectangle"/>
            <p:cNvSpPr/>
            <p:nvPr/>
          </p:nvSpPr>
          <p:spPr>
            <a:xfrm>
              <a:off x="8630" y="0"/>
              <a:ext cx="265077" cy="117103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01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2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3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4" name="Circle"/>
            <p:cNvSpPr/>
            <p:nvPr/>
          </p:nvSpPr>
          <p:spPr>
            <a:xfrm>
              <a:off x="0" y="864003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06" name="Line"/>
          <p:cNvSpPr/>
          <p:nvPr/>
        </p:nvSpPr>
        <p:spPr>
          <a:xfrm flipV="1">
            <a:off x="8286029" y="5210493"/>
            <a:ext cx="1" cy="47033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grpSp>
        <p:nvGrpSpPr>
          <p:cNvPr id="613" name="Group"/>
          <p:cNvGrpSpPr/>
          <p:nvPr/>
        </p:nvGrpSpPr>
        <p:grpSpPr>
          <a:xfrm rot="5400000" flipV="1">
            <a:off x="5848536" y="4459458"/>
            <a:ext cx="302986" cy="1171034"/>
            <a:chOff x="0" y="0"/>
            <a:chExt cx="282336" cy="1171032"/>
          </a:xfrm>
        </p:grpSpPr>
        <p:sp>
          <p:nvSpPr>
            <p:cNvPr id="608" name="Rectangle"/>
            <p:cNvSpPr/>
            <p:nvPr/>
          </p:nvSpPr>
          <p:spPr>
            <a:xfrm>
              <a:off x="8630" y="0"/>
              <a:ext cx="265077" cy="117103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09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0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1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2" name="Circle"/>
            <p:cNvSpPr/>
            <p:nvPr/>
          </p:nvSpPr>
          <p:spPr>
            <a:xfrm>
              <a:off x="0" y="864003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14" name="Line"/>
          <p:cNvSpPr/>
          <p:nvPr/>
        </p:nvSpPr>
        <p:spPr>
          <a:xfrm flipV="1">
            <a:off x="6000029" y="5210493"/>
            <a:ext cx="1" cy="47033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grpSp>
        <p:nvGrpSpPr>
          <p:cNvPr id="621" name="Group"/>
          <p:cNvGrpSpPr/>
          <p:nvPr/>
        </p:nvGrpSpPr>
        <p:grpSpPr>
          <a:xfrm rot="5400000" flipV="1">
            <a:off x="3689536" y="4459458"/>
            <a:ext cx="302986" cy="1171034"/>
            <a:chOff x="0" y="0"/>
            <a:chExt cx="282336" cy="1171032"/>
          </a:xfrm>
        </p:grpSpPr>
        <p:sp>
          <p:nvSpPr>
            <p:cNvPr id="616" name="Rectangle"/>
            <p:cNvSpPr/>
            <p:nvPr/>
          </p:nvSpPr>
          <p:spPr>
            <a:xfrm>
              <a:off x="8630" y="0"/>
              <a:ext cx="265077" cy="117103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17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8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9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0" name="Circle"/>
            <p:cNvSpPr/>
            <p:nvPr/>
          </p:nvSpPr>
          <p:spPr>
            <a:xfrm>
              <a:off x="0" y="864003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22" name="Line"/>
          <p:cNvSpPr/>
          <p:nvPr/>
        </p:nvSpPr>
        <p:spPr>
          <a:xfrm flipV="1">
            <a:off x="3841028" y="5210493"/>
            <a:ext cx="1" cy="47033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624" name="Line"/>
          <p:cNvSpPr/>
          <p:nvPr/>
        </p:nvSpPr>
        <p:spPr>
          <a:xfrm flipH="1" flipV="1">
            <a:off x="10754747" y="2692788"/>
            <a:ext cx="1" cy="104196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625" name="predict"/>
          <p:cNvSpPr/>
          <p:nvPr/>
        </p:nvSpPr>
        <p:spPr>
          <a:xfrm rot="10800000" flipV="1">
            <a:off x="10064760" y="2924673"/>
            <a:ext cx="1394026" cy="659350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predict</a:t>
            </a:r>
          </a:p>
        </p:txBody>
      </p:sp>
      <p:sp>
        <p:nvSpPr>
          <p:cNvPr id="626" name="prediction"/>
          <p:cNvSpPr txBox="1"/>
          <p:nvPr/>
        </p:nvSpPr>
        <p:spPr>
          <a:xfrm rot="10800000" flipV="1">
            <a:off x="9961170" y="2232836"/>
            <a:ext cx="1480720" cy="5042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prediction</a:t>
            </a:r>
          </a:p>
        </p:txBody>
      </p:sp>
      <p:sp>
        <p:nvSpPr>
          <p:cNvPr id="628" name="Sentence classification…"/>
          <p:cNvSpPr txBox="1">
            <a:spLocks noGrp="1"/>
          </p:cNvSpPr>
          <p:nvPr>
            <p:ph type="body" sz="half" idx="1"/>
          </p:nvPr>
        </p:nvSpPr>
        <p:spPr>
          <a:xfrm>
            <a:off x="952500" y="6547439"/>
            <a:ext cx="11099800" cy="2342562"/>
          </a:xfrm>
          <a:prstGeom prst="rect">
            <a:avLst/>
          </a:prstGeom>
        </p:spPr>
        <p:txBody>
          <a:bodyPr/>
          <a:lstStyle/>
          <a:p>
            <a:pPr marL="360045" indent="-360045" defTabSz="473201">
              <a:spcBef>
                <a:spcPts val="3400"/>
              </a:spcBef>
              <a:defRPr sz="2916"/>
            </a:pPr>
            <a:r>
              <a:t>Sentence classification</a:t>
            </a:r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t>Conditioned generation</a:t>
            </a:r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t>Retrieval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2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Representing Contex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Representing Contexts</a:t>
            </a:r>
          </a:p>
        </p:txBody>
      </p:sp>
      <p:sp>
        <p:nvSpPr>
          <p:cNvPr id="631" name="I"/>
          <p:cNvSpPr txBox="1"/>
          <p:nvPr/>
        </p:nvSpPr>
        <p:spPr>
          <a:xfrm rot="10800000" flipV="1">
            <a:off x="3316173" y="5614698"/>
            <a:ext cx="272503" cy="722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</a:t>
            </a:r>
          </a:p>
        </p:txBody>
      </p:sp>
      <p:sp>
        <p:nvSpPr>
          <p:cNvPr id="632" name="hate"/>
          <p:cNvSpPr txBox="1"/>
          <p:nvPr/>
        </p:nvSpPr>
        <p:spPr>
          <a:xfrm rot="10800000" flipV="1">
            <a:off x="5322897" y="5614698"/>
            <a:ext cx="1133364" cy="722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hate</a:t>
            </a:r>
          </a:p>
        </p:txBody>
      </p:sp>
      <p:sp>
        <p:nvSpPr>
          <p:cNvPr id="633" name="this"/>
          <p:cNvSpPr txBox="1"/>
          <p:nvPr/>
        </p:nvSpPr>
        <p:spPr>
          <a:xfrm rot="10800000" flipV="1">
            <a:off x="8004053" y="5614698"/>
            <a:ext cx="932083" cy="722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this</a:t>
            </a:r>
          </a:p>
        </p:txBody>
      </p:sp>
      <p:sp>
        <p:nvSpPr>
          <p:cNvPr id="634" name="movie"/>
          <p:cNvSpPr txBox="1"/>
          <p:nvPr/>
        </p:nvSpPr>
        <p:spPr>
          <a:xfrm rot="10800000" flipV="1">
            <a:off x="10297874" y="5614698"/>
            <a:ext cx="1505474" cy="722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movie</a:t>
            </a:r>
          </a:p>
        </p:txBody>
      </p:sp>
      <p:sp>
        <p:nvSpPr>
          <p:cNvPr id="635" name="Rectangle"/>
          <p:cNvSpPr/>
          <p:nvPr/>
        </p:nvSpPr>
        <p:spPr>
          <a:xfrm flipV="1">
            <a:off x="851052" y="3694730"/>
            <a:ext cx="299230" cy="993688"/>
          </a:xfrm>
          <a:prstGeom prst="rect">
            <a:avLst/>
          </a:prstGeom>
          <a:noFill/>
          <a:ln w="25400" cap="flat">
            <a:solidFill>
              <a:srgbClr val="85888D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636" name="Circle"/>
          <p:cNvSpPr/>
          <p:nvPr/>
        </p:nvSpPr>
        <p:spPr>
          <a:xfrm flipV="1">
            <a:off x="841310" y="4362821"/>
            <a:ext cx="318714" cy="314860"/>
          </a:xfrm>
          <a:prstGeom prst="ellipse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7" name="Circle"/>
          <p:cNvSpPr/>
          <p:nvPr/>
        </p:nvSpPr>
        <p:spPr>
          <a:xfrm flipV="1">
            <a:off x="841310" y="4045225"/>
            <a:ext cx="318714" cy="314860"/>
          </a:xfrm>
          <a:prstGeom prst="ellipse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8" name="Circle"/>
          <p:cNvSpPr/>
          <p:nvPr/>
        </p:nvSpPr>
        <p:spPr>
          <a:xfrm flipV="1">
            <a:off x="841310" y="3727630"/>
            <a:ext cx="318714" cy="314860"/>
          </a:xfrm>
          <a:prstGeom prst="ellipse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0" name="Line"/>
          <p:cNvSpPr/>
          <p:nvPr/>
        </p:nvSpPr>
        <p:spPr>
          <a:xfrm flipH="1" flipV="1">
            <a:off x="2302963" y="4423642"/>
            <a:ext cx="995965" cy="47634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641" name="Line"/>
          <p:cNvSpPr/>
          <p:nvPr/>
        </p:nvSpPr>
        <p:spPr>
          <a:xfrm flipV="1">
            <a:off x="1204206" y="4192397"/>
            <a:ext cx="2157147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642" name="RNN"/>
          <p:cNvSpPr/>
          <p:nvPr/>
        </p:nvSpPr>
        <p:spPr>
          <a:xfrm rot="10800000" flipV="1">
            <a:off x="1667464" y="3884257"/>
            <a:ext cx="1230630" cy="693982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647" name="Group"/>
          <p:cNvGrpSpPr/>
          <p:nvPr/>
        </p:nvGrpSpPr>
        <p:grpSpPr>
          <a:xfrm flipV="1">
            <a:off x="3421828" y="3694730"/>
            <a:ext cx="318713" cy="993688"/>
            <a:chOff x="0" y="0"/>
            <a:chExt cx="282336" cy="891050"/>
          </a:xfrm>
        </p:grpSpPr>
        <p:sp>
          <p:nvSpPr>
            <p:cNvPr id="643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44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5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6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49" name="Line"/>
          <p:cNvSpPr/>
          <p:nvPr/>
        </p:nvSpPr>
        <p:spPr>
          <a:xfrm flipH="1" flipV="1">
            <a:off x="4797461" y="4423643"/>
            <a:ext cx="1053303" cy="47743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650" name="Line"/>
          <p:cNvSpPr/>
          <p:nvPr/>
        </p:nvSpPr>
        <p:spPr>
          <a:xfrm flipV="1">
            <a:off x="3698704" y="4192398"/>
            <a:ext cx="2157147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651" name="RNN"/>
          <p:cNvSpPr/>
          <p:nvPr/>
        </p:nvSpPr>
        <p:spPr>
          <a:xfrm rot="10800000" flipV="1">
            <a:off x="4161962" y="3884257"/>
            <a:ext cx="1230630" cy="693981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656" name="Group"/>
          <p:cNvGrpSpPr/>
          <p:nvPr/>
        </p:nvGrpSpPr>
        <p:grpSpPr>
          <a:xfrm flipV="1">
            <a:off x="5916326" y="3694730"/>
            <a:ext cx="318713" cy="993687"/>
            <a:chOff x="0" y="0"/>
            <a:chExt cx="282336" cy="891050"/>
          </a:xfrm>
        </p:grpSpPr>
        <p:sp>
          <p:nvSpPr>
            <p:cNvPr id="652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53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4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5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58" name="Line"/>
          <p:cNvSpPr/>
          <p:nvPr/>
        </p:nvSpPr>
        <p:spPr>
          <a:xfrm flipH="1" flipV="1">
            <a:off x="7377978" y="4423644"/>
            <a:ext cx="1038598" cy="47520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659" name="Line"/>
          <p:cNvSpPr/>
          <p:nvPr/>
        </p:nvSpPr>
        <p:spPr>
          <a:xfrm flipV="1">
            <a:off x="6279221" y="4192398"/>
            <a:ext cx="2157147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660" name="RNN"/>
          <p:cNvSpPr/>
          <p:nvPr/>
        </p:nvSpPr>
        <p:spPr>
          <a:xfrm rot="10800000" flipV="1">
            <a:off x="6742479" y="3884257"/>
            <a:ext cx="1230630" cy="693982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665" name="Group"/>
          <p:cNvGrpSpPr/>
          <p:nvPr/>
        </p:nvGrpSpPr>
        <p:grpSpPr>
          <a:xfrm flipV="1">
            <a:off x="8496843" y="3694730"/>
            <a:ext cx="318713" cy="993689"/>
            <a:chOff x="0" y="0"/>
            <a:chExt cx="282336" cy="891050"/>
          </a:xfrm>
        </p:grpSpPr>
        <p:sp>
          <p:nvSpPr>
            <p:cNvPr id="661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62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3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4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67" name="Line"/>
          <p:cNvSpPr/>
          <p:nvPr/>
        </p:nvSpPr>
        <p:spPr>
          <a:xfrm flipH="1" flipV="1">
            <a:off x="9944158" y="4423643"/>
            <a:ext cx="1059653" cy="47507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668" name="Line"/>
          <p:cNvSpPr/>
          <p:nvPr/>
        </p:nvSpPr>
        <p:spPr>
          <a:xfrm flipV="1">
            <a:off x="8845401" y="4192398"/>
            <a:ext cx="2157147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669" name="RNN"/>
          <p:cNvSpPr/>
          <p:nvPr/>
        </p:nvSpPr>
        <p:spPr>
          <a:xfrm rot="10800000" flipV="1">
            <a:off x="9308659" y="3884257"/>
            <a:ext cx="1230630" cy="693981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674" name="Group"/>
          <p:cNvGrpSpPr/>
          <p:nvPr/>
        </p:nvGrpSpPr>
        <p:grpSpPr>
          <a:xfrm flipV="1">
            <a:off x="11063023" y="3694730"/>
            <a:ext cx="318713" cy="993687"/>
            <a:chOff x="0" y="0"/>
            <a:chExt cx="282336" cy="891050"/>
          </a:xfrm>
        </p:grpSpPr>
        <p:sp>
          <p:nvSpPr>
            <p:cNvPr id="670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71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2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3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81" name="Group"/>
          <p:cNvGrpSpPr/>
          <p:nvPr/>
        </p:nvGrpSpPr>
        <p:grpSpPr>
          <a:xfrm rot="5400000" flipV="1">
            <a:off x="10872757" y="4407047"/>
            <a:ext cx="314860" cy="1321904"/>
            <a:chOff x="0" y="0"/>
            <a:chExt cx="282336" cy="1171032"/>
          </a:xfrm>
        </p:grpSpPr>
        <p:sp>
          <p:nvSpPr>
            <p:cNvPr id="676" name="Rectangle"/>
            <p:cNvSpPr/>
            <p:nvPr/>
          </p:nvSpPr>
          <p:spPr>
            <a:xfrm>
              <a:off x="8630" y="0"/>
              <a:ext cx="265077" cy="117103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77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8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9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0" name="Circle"/>
            <p:cNvSpPr/>
            <p:nvPr/>
          </p:nvSpPr>
          <p:spPr>
            <a:xfrm>
              <a:off x="0" y="864003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82" name="Line"/>
          <p:cNvSpPr/>
          <p:nvPr/>
        </p:nvSpPr>
        <p:spPr>
          <a:xfrm flipV="1">
            <a:off x="11030188" y="5240004"/>
            <a:ext cx="1" cy="48876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grpSp>
        <p:nvGrpSpPr>
          <p:cNvPr id="689" name="Group"/>
          <p:cNvGrpSpPr/>
          <p:nvPr/>
        </p:nvGrpSpPr>
        <p:grpSpPr>
          <a:xfrm rot="5400000" flipV="1">
            <a:off x="8292241" y="4407047"/>
            <a:ext cx="314860" cy="1321904"/>
            <a:chOff x="0" y="0"/>
            <a:chExt cx="282336" cy="1171032"/>
          </a:xfrm>
        </p:grpSpPr>
        <p:sp>
          <p:nvSpPr>
            <p:cNvPr id="684" name="Rectangle"/>
            <p:cNvSpPr/>
            <p:nvPr/>
          </p:nvSpPr>
          <p:spPr>
            <a:xfrm>
              <a:off x="8630" y="0"/>
              <a:ext cx="265077" cy="117103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85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6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7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8" name="Circle"/>
            <p:cNvSpPr/>
            <p:nvPr/>
          </p:nvSpPr>
          <p:spPr>
            <a:xfrm>
              <a:off x="0" y="864003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90" name="Line"/>
          <p:cNvSpPr/>
          <p:nvPr/>
        </p:nvSpPr>
        <p:spPr>
          <a:xfrm flipV="1">
            <a:off x="8449672" y="5240004"/>
            <a:ext cx="1" cy="48876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grpSp>
        <p:nvGrpSpPr>
          <p:cNvPr id="697" name="Group"/>
          <p:cNvGrpSpPr/>
          <p:nvPr/>
        </p:nvGrpSpPr>
        <p:grpSpPr>
          <a:xfrm rot="5400000" flipV="1">
            <a:off x="5711725" y="4407047"/>
            <a:ext cx="314860" cy="1321904"/>
            <a:chOff x="0" y="0"/>
            <a:chExt cx="282336" cy="1171032"/>
          </a:xfrm>
        </p:grpSpPr>
        <p:sp>
          <p:nvSpPr>
            <p:cNvPr id="692" name="Rectangle"/>
            <p:cNvSpPr/>
            <p:nvPr/>
          </p:nvSpPr>
          <p:spPr>
            <a:xfrm>
              <a:off x="8630" y="0"/>
              <a:ext cx="265077" cy="117103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93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4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5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6" name="Circle"/>
            <p:cNvSpPr/>
            <p:nvPr/>
          </p:nvSpPr>
          <p:spPr>
            <a:xfrm>
              <a:off x="0" y="864003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98" name="Line"/>
          <p:cNvSpPr/>
          <p:nvPr/>
        </p:nvSpPr>
        <p:spPr>
          <a:xfrm flipV="1">
            <a:off x="5869155" y="5240004"/>
            <a:ext cx="1" cy="48876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grpSp>
        <p:nvGrpSpPr>
          <p:cNvPr id="705" name="Group"/>
          <p:cNvGrpSpPr/>
          <p:nvPr/>
        </p:nvGrpSpPr>
        <p:grpSpPr>
          <a:xfrm rot="5400000" flipV="1">
            <a:off x="3274571" y="4407047"/>
            <a:ext cx="314860" cy="1321904"/>
            <a:chOff x="0" y="0"/>
            <a:chExt cx="282336" cy="1171032"/>
          </a:xfrm>
        </p:grpSpPr>
        <p:sp>
          <p:nvSpPr>
            <p:cNvPr id="700" name="Rectangle"/>
            <p:cNvSpPr/>
            <p:nvPr/>
          </p:nvSpPr>
          <p:spPr>
            <a:xfrm>
              <a:off x="8630" y="0"/>
              <a:ext cx="265077" cy="117103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01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2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3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4" name="Circle"/>
            <p:cNvSpPr/>
            <p:nvPr/>
          </p:nvSpPr>
          <p:spPr>
            <a:xfrm>
              <a:off x="0" y="864003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06" name="Line"/>
          <p:cNvSpPr/>
          <p:nvPr/>
        </p:nvSpPr>
        <p:spPr>
          <a:xfrm flipV="1">
            <a:off x="3432001" y="5240004"/>
            <a:ext cx="1" cy="48876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708" name="Line"/>
          <p:cNvSpPr/>
          <p:nvPr/>
        </p:nvSpPr>
        <p:spPr>
          <a:xfrm flipH="1" flipV="1">
            <a:off x="3566579" y="2623626"/>
            <a:ext cx="1" cy="108279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709" name="predict"/>
          <p:cNvSpPr/>
          <p:nvPr/>
        </p:nvSpPr>
        <p:spPr>
          <a:xfrm rot="10800000" flipV="1">
            <a:off x="2787699" y="2864599"/>
            <a:ext cx="1573624" cy="685191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predict</a:t>
            </a:r>
          </a:p>
        </p:txBody>
      </p:sp>
      <p:sp>
        <p:nvSpPr>
          <p:cNvPr id="710" name="label"/>
          <p:cNvSpPr txBox="1"/>
          <p:nvPr/>
        </p:nvSpPr>
        <p:spPr>
          <a:xfrm rot="10800000" flipV="1">
            <a:off x="3155210" y="2145648"/>
            <a:ext cx="874625" cy="5240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</a:t>
            </a:r>
          </a:p>
        </p:txBody>
      </p:sp>
      <p:sp>
        <p:nvSpPr>
          <p:cNvPr id="711" name="Line"/>
          <p:cNvSpPr/>
          <p:nvPr/>
        </p:nvSpPr>
        <p:spPr>
          <a:xfrm flipV="1">
            <a:off x="6075415" y="2623626"/>
            <a:ext cx="1" cy="108279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712" name="predict"/>
          <p:cNvSpPr/>
          <p:nvPr/>
        </p:nvSpPr>
        <p:spPr>
          <a:xfrm rot="10800000" flipV="1">
            <a:off x="5296534" y="2864599"/>
            <a:ext cx="1573624" cy="685191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predict</a:t>
            </a:r>
          </a:p>
        </p:txBody>
      </p:sp>
      <p:sp>
        <p:nvSpPr>
          <p:cNvPr id="713" name="label"/>
          <p:cNvSpPr txBox="1"/>
          <p:nvPr/>
        </p:nvSpPr>
        <p:spPr>
          <a:xfrm rot="10800000" flipV="1">
            <a:off x="5664046" y="2145648"/>
            <a:ext cx="874625" cy="5240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</a:t>
            </a:r>
          </a:p>
        </p:txBody>
      </p:sp>
      <p:sp>
        <p:nvSpPr>
          <p:cNvPr id="714" name="Line"/>
          <p:cNvSpPr/>
          <p:nvPr/>
        </p:nvSpPr>
        <p:spPr>
          <a:xfrm flipV="1">
            <a:off x="8655931" y="2623626"/>
            <a:ext cx="1" cy="108279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715" name="predict"/>
          <p:cNvSpPr/>
          <p:nvPr/>
        </p:nvSpPr>
        <p:spPr>
          <a:xfrm rot="10800000" flipV="1">
            <a:off x="7877050" y="2864599"/>
            <a:ext cx="1573624" cy="685191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predict</a:t>
            </a:r>
          </a:p>
        </p:txBody>
      </p:sp>
      <p:sp>
        <p:nvSpPr>
          <p:cNvPr id="716" name="label"/>
          <p:cNvSpPr txBox="1"/>
          <p:nvPr/>
        </p:nvSpPr>
        <p:spPr>
          <a:xfrm rot="10800000" flipV="1">
            <a:off x="8244562" y="2145648"/>
            <a:ext cx="874625" cy="5240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</a:t>
            </a:r>
          </a:p>
        </p:txBody>
      </p:sp>
      <p:sp>
        <p:nvSpPr>
          <p:cNvPr id="717" name="Line"/>
          <p:cNvSpPr/>
          <p:nvPr/>
        </p:nvSpPr>
        <p:spPr>
          <a:xfrm flipV="1">
            <a:off x="11236447" y="2623626"/>
            <a:ext cx="1" cy="108279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718" name="predict"/>
          <p:cNvSpPr/>
          <p:nvPr/>
        </p:nvSpPr>
        <p:spPr>
          <a:xfrm rot="10800000" flipV="1">
            <a:off x="10457567" y="2864599"/>
            <a:ext cx="1573624" cy="685191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predict</a:t>
            </a:r>
          </a:p>
        </p:txBody>
      </p:sp>
      <p:sp>
        <p:nvSpPr>
          <p:cNvPr id="719" name="label"/>
          <p:cNvSpPr txBox="1"/>
          <p:nvPr/>
        </p:nvSpPr>
        <p:spPr>
          <a:xfrm rot="10800000" flipV="1">
            <a:off x="10825080" y="2145648"/>
            <a:ext cx="874623" cy="5240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label</a:t>
            </a:r>
          </a:p>
        </p:txBody>
      </p:sp>
      <p:sp>
        <p:nvSpPr>
          <p:cNvPr id="721" name="Tagging…"/>
          <p:cNvSpPr txBox="1">
            <a:spLocks noGrp="1"/>
          </p:cNvSpPr>
          <p:nvPr>
            <p:ph type="body" sz="half" idx="1"/>
          </p:nvPr>
        </p:nvSpPr>
        <p:spPr>
          <a:xfrm>
            <a:off x="952500" y="6547439"/>
            <a:ext cx="11099800" cy="2342562"/>
          </a:xfrm>
          <a:prstGeom prst="rect">
            <a:avLst/>
          </a:prstGeom>
        </p:spPr>
        <p:txBody>
          <a:bodyPr/>
          <a:lstStyle/>
          <a:p>
            <a:pPr marL="360045" indent="-360045" defTabSz="473201">
              <a:spcBef>
                <a:spcPts val="3400"/>
              </a:spcBef>
              <a:defRPr sz="2916"/>
            </a:pPr>
            <a:r>
              <a:t>Tagging</a:t>
            </a:r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t>Language Modeling</a:t>
            </a:r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t>Calculating Representations for Parsing,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" grpId="2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e.g. Language Modeling"/>
          <p:cNvSpPr txBox="1">
            <a:spLocks noGrp="1"/>
          </p:cNvSpPr>
          <p:nvPr>
            <p:ph type="title"/>
          </p:nvPr>
        </p:nvSpPr>
        <p:spPr>
          <a:xfrm>
            <a:off x="952500" y="317500"/>
            <a:ext cx="11099800" cy="2159000"/>
          </a:xfrm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r>
              <a:t>e.g. Language Modeling</a:t>
            </a:r>
          </a:p>
        </p:txBody>
      </p:sp>
      <p:sp>
        <p:nvSpPr>
          <p:cNvPr id="724" name="Rectangle"/>
          <p:cNvSpPr/>
          <p:nvPr/>
        </p:nvSpPr>
        <p:spPr>
          <a:xfrm flipV="1">
            <a:off x="348779" y="4254312"/>
            <a:ext cx="262193" cy="862383"/>
          </a:xfrm>
          <a:prstGeom prst="rect">
            <a:avLst/>
          </a:prstGeom>
          <a:noFill/>
          <a:ln w="25400" cap="flat">
            <a:solidFill>
              <a:srgbClr val="85888D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725" name="Circle"/>
          <p:cNvSpPr/>
          <p:nvPr/>
        </p:nvSpPr>
        <p:spPr>
          <a:xfrm flipV="1">
            <a:off x="340243" y="4834123"/>
            <a:ext cx="279265" cy="273254"/>
          </a:xfrm>
          <a:prstGeom prst="ellipse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6" name="Circle"/>
          <p:cNvSpPr/>
          <p:nvPr/>
        </p:nvSpPr>
        <p:spPr>
          <a:xfrm flipV="1">
            <a:off x="340243" y="4558493"/>
            <a:ext cx="279265" cy="273254"/>
          </a:xfrm>
          <a:prstGeom prst="ellipse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7" name="Circle"/>
          <p:cNvSpPr/>
          <p:nvPr/>
        </p:nvSpPr>
        <p:spPr>
          <a:xfrm flipV="1">
            <a:off x="340243" y="4282865"/>
            <a:ext cx="279265" cy="273254"/>
          </a:xfrm>
          <a:prstGeom prst="ellipse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9" name="Line"/>
          <p:cNvSpPr/>
          <p:nvPr/>
        </p:nvSpPr>
        <p:spPr>
          <a:xfrm flipH="1" flipV="1">
            <a:off x="3756474" y="4886907"/>
            <a:ext cx="872689" cy="41340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730" name="Line"/>
          <p:cNvSpPr/>
          <p:nvPr/>
        </p:nvSpPr>
        <p:spPr>
          <a:xfrm flipV="1">
            <a:off x="2793716" y="4686218"/>
            <a:ext cx="1890145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731" name="RNN"/>
          <p:cNvSpPr/>
          <p:nvPr/>
        </p:nvSpPr>
        <p:spPr>
          <a:xfrm rot="10800000" flipV="1">
            <a:off x="3199634" y="4418795"/>
            <a:ext cx="1078308" cy="602279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736" name="Group"/>
          <p:cNvGrpSpPr/>
          <p:nvPr/>
        </p:nvGrpSpPr>
        <p:grpSpPr>
          <a:xfrm flipV="1">
            <a:off x="4736851" y="4254312"/>
            <a:ext cx="279264" cy="862383"/>
            <a:chOff x="0" y="0"/>
            <a:chExt cx="282336" cy="891050"/>
          </a:xfrm>
        </p:grpSpPr>
        <p:sp>
          <p:nvSpPr>
            <p:cNvPr id="732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33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4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5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38" name="Line"/>
          <p:cNvSpPr/>
          <p:nvPr/>
        </p:nvSpPr>
        <p:spPr>
          <a:xfrm flipH="1" flipV="1">
            <a:off x="5942215" y="4886908"/>
            <a:ext cx="922930" cy="41434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739" name="Line"/>
          <p:cNvSpPr/>
          <p:nvPr/>
        </p:nvSpPr>
        <p:spPr>
          <a:xfrm flipV="1">
            <a:off x="4979457" y="4686219"/>
            <a:ext cx="1890145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740" name="RNN"/>
          <p:cNvSpPr/>
          <p:nvPr/>
        </p:nvSpPr>
        <p:spPr>
          <a:xfrm rot="10800000" flipV="1">
            <a:off x="5385375" y="4418795"/>
            <a:ext cx="1078308" cy="602280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745" name="Group"/>
          <p:cNvGrpSpPr/>
          <p:nvPr/>
        </p:nvGrpSpPr>
        <p:grpSpPr>
          <a:xfrm flipV="1">
            <a:off x="6922592" y="4254312"/>
            <a:ext cx="279264" cy="862383"/>
            <a:chOff x="0" y="0"/>
            <a:chExt cx="282336" cy="891050"/>
          </a:xfrm>
        </p:grpSpPr>
        <p:sp>
          <p:nvSpPr>
            <p:cNvPr id="741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42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3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4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47" name="Line"/>
          <p:cNvSpPr/>
          <p:nvPr/>
        </p:nvSpPr>
        <p:spPr>
          <a:xfrm flipH="1" flipV="1">
            <a:off x="8203327" y="4886908"/>
            <a:ext cx="910045" cy="41241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748" name="Line"/>
          <p:cNvSpPr/>
          <p:nvPr/>
        </p:nvSpPr>
        <p:spPr>
          <a:xfrm flipV="1">
            <a:off x="7240569" y="4686219"/>
            <a:ext cx="1890145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749" name="RNN"/>
          <p:cNvSpPr/>
          <p:nvPr/>
        </p:nvSpPr>
        <p:spPr>
          <a:xfrm rot="10800000" flipV="1">
            <a:off x="7646487" y="4418795"/>
            <a:ext cx="1078308" cy="602280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754" name="Group"/>
          <p:cNvGrpSpPr/>
          <p:nvPr/>
        </p:nvGrpSpPr>
        <p:grpSpPr>
          <a:xfrm flipV="1">
            <a:off x="9183704" y="4254312"/>
            <a:ext cx="279264" cy="862384"/>
            <a:chOff x="0" y="0"/>
            <a:chExt cx="282336" cy="891050"/>
          </a:xfrm>
        </p:grpSpPr>
        <p:sp>
          <p:nvSpPr>
            <p:cNvPr id="750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51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2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3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56" name="Line"/>
          <p:cNvSpPr/>
          <p:nvPr/>
        </p:nvSpPr>
        <p:spPr>
          <a:xfrm flipH="1" flipV="1">
            <a:off x="10451878" y="4886908"/>
            <a:ext cx="928494" cy="41230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757" name="Line"/>
          <p:cNvSpPr/>
          <p:nvPr/>
        </p:nvSpPr>
        <p:spPr>
          <a:xfrm flipV="1">
            <a:off x="9489120" y="4686219"/>
            <a:ext cx="1890145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758" name="RNN"/>
          <p:cNvSpPr/>
          <p:nvPr/>
        </p:nvSpPr>
        <p:spPr>
          <a:xfrm rot="10800000" flipV="1">
            <a:off x="9895038" y="4418795"/>
            <a:ext cx="1078308" cy="602280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rPr dirty="0"/>
              <a:t>RNN</a:t>
            </a:r>
          </a:p>
        </p:txBody>
      </p:sp>
      <p:grpSp>
        <p:nvGrpSpPr>
          <p:cNvPr id="763" name="Group"/>
          <p:cNvGrpSpPr/>
          <p:nvPr/>
        </p:nvGrpSpPr>
        <p:grpSpPr>
          <a:xfrm flipV="1">
            <a:off x="11432255" y="4254312"/>
            <a:ext cx="279264" cy="862383"/>
            <a:chOff x="0" y="0"/>
            <a:chExt cx="282336" cy="891050"/>
          </a:xfrm>
        </p:grpSpPr>
        <p:sp>
          <p:nvSpPr>
            <p:cNvPr id="759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60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1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2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65" name="movie"/>
          <p:cNvSpPr txBox="1"/>
          <p:nvPr/>
        </p:nvSpPr>
        <p:spPr>
          <a:xfrm rot="10800000" flipV="1">
            <a:off x="10761813" y="5920577"/>
            <a:ext cx="1319134" cy="6268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r>
              <a:rPr dirty="0"/>
              <a:t>movie</a:t>
            </a:r>
          </a:p>
        </p:txBody>
      </p:sp>
      <p:grpSp>
        <p:nvGrpSpPr>
          <p:cNvPr id="773" name="Group"/>
          <p:cNvGrpSpPr/>
          <p:nvPr/>
        </p:nvGrpSpPr>
        <p:grpSpPr>
          <a:xfrm flipV="1">
            <a:off x="10824342" y="5309492"/>
            <a:ext cx="1158284" cy="710081"/>
            <a:chOff x="6281497" y="0"/>
            <a:chExt cx="1171032" cy="733684"/>
          </a:xfrm>
        </p:grpSpPr>
        <p:grpSp>
          <p:nvGrpSpPr>
            <p:cNvPr id="771" name="Group"/>
            <p:cNvGrpSpPr/>
            <p:nvPr/>
          </p:nvGrpSpPr>
          <p:grpSpPr>
            <a:xfrm rot="16200000">
              <a:off x="6725844" y="7000"/>
              <a:ext cx="282338" cy="1171033"/>
              <a:chOff x="0" y="0"/>
              <a:chExt cx="282336" cy="1171032"/>
            </a:xfrm>
          </p:grpSpPr>
          <p:sp>
            <p:nvSpPr>
              <p:cNvPr id="766" name="Rectangle"/>
              <p:cNvSpPr/>
              <p:nvPr/>
            </p:nvSpPr>
            <p:spPr>
              <a:xfrm>
                <a:off x="8630" y="0"/>
                <a:ext cx="265077" cy="1171033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767" name="Circle"/>
              <p:cNvSpPr/>
              <p:nvPr/>
            </p:nvSpPr>
            <p:spPr>
              <a:xfrm>
                <a:off x="0" y="9628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68" name="Circle"/>
              <p:cNvSpPr/>
              <p:nvPr/>
            </p:nvSpPr>
            <p:spPr>
              <a:xfrm>
                <a:off x="0" y="294420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69" name="Circle"/>
              <p:cNvSpPr/>
              <p:nvPr/>
            </p:nvSpPr>
            <p:spPr>
              <a:xfrm>
                <a:off x="0" y="579211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70" name="Circle"/>
              <p:cNvSpPr/>
              <p:nvPr/>
            </p:nvSpPr>
            <p:spPr>
              <a:xfrm>
                <a:off x="0" y="864003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772" name="Line"/>
            <p:cNvSpPr/>
            <p:nvPr/>
          </p:nvSpPr>
          <p:spPr>
            <a:xfrm>
              <a:off x="6867013" y="0"/>
              <a:ext cx="1" cy="43827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775" name="this"/>
          <p:cNvSpPr txBox="1"/>
          <p:nvPr/>
        </p:nvSpPr>
        <p:spPr>
          <a:xfrm rot="10800000" flipV="1">
            <a:off x="8751910" y="5920577"/>
            <a:ext cx="816715" cy="6268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r>
              <a:t>this</a:t>
            </a:r>
          </a:p>
        </p:txBody>
      </p:sp>
      <p:grpSp>
        <p:nvGrpSpPr>
          <p:cNvPr id="783" name="Group"/>
          <p:cNvGrpSpPr/>
          <p:nvPr/>
        </p:nvGrpSpPr>
        <p:grpSpPr>
          <a:xfrm flipV="1">
            <a:off x="8563229" y="5309492"/>
            <a:ext cx="1158286" cy="710081"/>
            <a:chOff x="6281497" y="0"/>
            <a:chExt cx="1171032" cy="733684"/>
          </a:xfrm>
        </p:grpSpPr>
        <p:grpSp>
          <p:nvGrpSpPr>
            <p:cNvPr id="781" name="Group"/>
            <p:cNvGrpSpPr/>
            <p:nvPr/>
          </p:nvGrpSpPr>
          <p:grpSpPr>
            <a:xfrm rot="16200000">
              <a:off x="6725844" y="7000"/>
              <a:ext cx="282338" cy="1171033"/>
              <a:chOff x="0" y="0"/>
              <a:chExt cx="282336" cy="1171032"/>
            </a:xfrm>
          </p:grpSpPr>
          <p:sp>
            <p:nvSpPr>
              <p:cNvPr id="776" name="Rectangle"/>
              <p:cNvSpPr/>
              <p:nvPr/>
            </p:nvSpPr>
            <p:spPr>
              <a:xfrm>
                <a:off x="8630" y="0"/>
                <a:ext cx="265077" cy="1171033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777" name="Circle"/>
              <p:cNvSpPr/>
              <p:nvPr/>
            </p:nvSpPr>
            <p:spPr>
              <a:xfrm>
                <a:off x="0" y="9628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78" name="Circle"/>
              <p:cNvSpPr/>
              <p:nvPr/>
            </p:nvSpPr>
            <p:spPr>
              <a:xfrm>
                <a:off x="0" y="294420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79" name="Circle"/>
              <p:cNvSpPr/>
              <p:nvPr/>
            </p:nvSpPr>
            <p:spPr>
              <a:xfrm>
                <a:off x="0" y="579211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80" name="Circle"/>
              <p:cNvSpPr/>
              <p:nvPr/>
            </p:nvSpPr>
            <p:spPr>
              <a:xfrm>
                <a:off x="0" y="864003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782" name="Line"/>
            <p:cNvSpPr/>
            <p:nvPr/>
          </p:nvSpPr>
          <p:spPr>
            <a:xfrm>
              <a:off x="6867013" y="0"/>
              <a:ext cx="1" cy="43827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785" name="hate"/>
          <p:cNvSpPr txBox="1"/>
          <p:nvPr/>
        </p:nvSpPr>
        <p:spPr>
          <a:xfrm rot="10800000" flipV="1">
            <a:off x="6402615" y="5920577"/>
            <a:ext cx="993082" cy="6268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r>
              <a:t>hate</a:t>
            </a:r>
          </a:p>
        </p:txBody>
      </p:sp>
      <p:grpSp>
        <p:nvGrpSpPr>
          <p:cNvPr id="793" name="Group"/>
          <p:cNvGrpSpPr/>
          <p:nvPr/>
        </p:nvGrpSpPr>
        <p:grpSpPr>
          <a:xfrm flipV="1">
            <a:off x="6302117" y="5309492"/>
            <a:ext cx="1158286" cy="710081"/>
            <a:chOff x="6281497" y="0"/>
            <a:chExt cx="1171032" cy="733684"/>
          </a:xfrm>
        </p:grpSpPr>
        <p:grpSp>
          <p:nvGrpSpPr>
            <p:cNvPr id="791" name="Group"/>
            <p:cNvGrpSpPr/>
            <p:nvPr/>
          </p:nvGrpSpPr>
          <p:grpSpPr>
            <a:xfrm rot="16200000">
              <a:off x="6725844" y="7000"/>
              <a:ext cx="282338" cy="1171033"/>
              <a:chOff x="0" y="0"/>
              <a:chExt cx="282336" cy="1171032"/>
            </a:xfrm>
          </p:grpSpPr>
          <p:sp>
            <p:nvSpPr>
              <p:cNvPr id="786" name="Rectangle"/>
              <p:cNvSpPr/>
              <p:nvPr/>
            </p:nvSpPr>
            <p:spPr>
              <a:xfrm>
                <a:off x="8630" y="0"/>
                <a:ext cx="265077" cy="1171033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787" name="Circle"/>
              <p:cNvSpPr/>
              <p:nvPr/>
            </p:nvSpPr>
            <p:spPr>
              <a:xfrm>
                <a:off x="0" y="9628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88" name="Circle"/>
              <p:cNvSpPr/>
              <p:nvPr/>
            </p:nvSpPr>
            <p:spPr>
              <a:xfrm>
                <a:off x="0" y="294420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89" name="Circle"/>
              <p:cNvSpPr/>
              <p:nvPr/>
            </p:nvSpPr>
            <p:spPr>
              <a:xfrm>
                <a:off x="0" y="579211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90" name="Circle"/>
              <p:cNvSpPr/>
              <p:nvPr/>
            </p:nvSpPr>
            <p:spPr>
              <a:xfrm>
                <a:off x="0" y="864003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792" name="Line"/>
            <p:cNvSpPr/>
            <p:nvPr/>
          </p:nvSpPr>
          <p:spPr>
            <a:xfrm>
              <a:off x="6867013" y="0"/>
              <a:ext cx="1" cy="43827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795" name="I"/>
          <p:cNvSpPr txBox="1"/>
          <p:nvPr/>
        </p:nvSpPr>
        <p:spPr>
          <a:xfrm rot="10800000" flipV="1">
            <a:off x="4644273" y="5920577"/>
            <a:ext cx="238775" cy="6268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r>
              <a:t>I</a:t>
            </a:r>
          </a:p>
        </p:txBody>
      </p:sp>
      <p:grpSp>
        <p:nvGrpSpPr>
          <p:cNvPr id="803" name="Group"/>
          <p:cNvGrpSpPr/>
          <p:nvPr/>
        </p:nvGrpSpPr>
        <p:grpSpPr>
          <a:xfrm flipV="1">
            <a:off x="4166622" y="5309492"/>
            <a:ext cx="1158286" cy="710081"/>
            <a:chOff x="6281497" y="0"/>
            <a:chExt cx="1171032" cy="733684"/>
          </a:xfrm>
        </p:grpSpPr>
        <p:grpSp>
          <p:nvGrpSpPr>
            <p:cNvPr id="801" name="Group"/>
            <p:cNvGrpSpPr/>
            <p:nvPr/>
          </p:nvGrpSpPr>
          <p:grpSpPr>
            <a:xfrm rot="16200000">
              <a:off x="6725844" y="7000"/>
              <a:ext cx="282338" cy="1171033"/>
              <a:chOff x="0" y="0"/>
              <a:chExt cx="282336" cy="1171032"/>
            </a:xfrm>
          </p:grpSpPr>
          <p:sp>
            <p:nvSpPr>
              <p:cNvPr id="796" name="Rectangle"/>
              <p:cNvSpPr/>
              <p:nvPr/>
            </p:nvSpPr>
            <p:spPr>
              <a:xfrm>
                <a:off x="8630" y="0"/>
                <a:ext cx="265077" cy="1171033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797" name="Circle"/>
              <p:cNvSpPr/>
              <p:nvPr/>
            </p:nvSpPr>
            <p:spPr>
              <a:xfrm>
                <a:off x="0" y="9628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98" name="Circle"/>
              <p:cNvSpPr/>
              <p:nvPr/>
            </p:nvSpPr>
            <p:spPr>
              <a:xfrm>
                <a:off x="0" y="294420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99" name="Circle"/>
              <p:cNvSpPr/>
              <p:nvPr/>
            </p:nvSpPr>
            <p:spPr>
              <a:xfrm>
                <a:off x="0" y="579211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00" name="Circle"/>
              <p:cNvSpPr/>
              <p:nvPr/>
            </p:nvSpPr>
            <p:spPr>
              <a:xfrm>
                <a:off x="0" y="864003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802" name="Line"/>
            <p:cNvSpPr/>
            <p:nvPr/>
          </p:nvSpPr>
          <p:spPr>
            <a:xfrm>
              <a:off x="6867013" y="0"/>
              <a:ext cx="1" cy="43827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805" name="Line"/>
          <p:cNvSpPr/>
          <p:nvPr/>
        </p:nvSpPr>
        <p:spPr>
          <a:xfrm flipH="1" flipV="1">
            <a:off x="4863686" y="3324741"/>
            <a:ext cx="1" cy="93971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806" name="predict"/>
          <p:cNvSpPr/>
          <p:nvPr/>
        </p:nvSpPr>
        <p:spPr>
          <a:xfrm rot="10800000" flipV="1">
            <a:off x="4181212" y="3533872"/>
            <a:ext cx="1378849" cy="594650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predict</a:t>
            </a:r>
          </a:p>
        </p:txBody>
      </p:sp>
      <p:sp>
        <p:nvSpPr>
          <p:cNvPr id="807" name="hate"/>
          <p:cNvSpPr txBox="1"/>
          <p:nvPr/>
        </p:nvSpPr>
        <p:spPr>
          <a:xfrm rot="10800000" flipV="1">
            <a:off x="4436776" y="2733472"/>
            <a:ext cx="89928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/>
            </a:lvl1pPr>
          </a:lstStyle>
          <a:p>
            <a:r>
              <a:rPr sz="3200"/>
              <a:t>hate</a:t>
            </a:r>
          </a:p>
        </p:txBody>
      </p:sp>
      <p:sp>
        <p:nvSpPr>
          <p:cNvPr id="809" name="Line"/>
          <p:cNvSpPr/>
          <p:nvPr/>
        </p:nvSpPr>
        <p:spPr>
          <a:xfrm flipH="1" flipV="1">
            <a:off x="7061989" y="3324741"/>
            <a:ext cx="1" cy="93971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810" name="predict"/>
          <p:cNvSpPr/>
          <p:nvPr/>
        </p:nvSpPr>
        <p:spPr>
          <a:xfrm rot="10800000" flipV="1">
            <a:off x="6379515" y="3533872"/>
            <a:ext cx="1378849" cy="594650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predict</a:t>
            </a:r>
          </a:p>
        </p:txBody>
      </p:sp>
      <p:sp>
        <p:nvSpPr>
          <p:cNvPr id="811" name="this"/>
          <p:cNvSpPr txBox="1"/>
          <p:nvPr/>
        </p:nvSpPr>
        <p:spPr>
          <a:xfrm rot="10800000" flipV="1">
            <a:off x="6714429" y="2733472"/>
            <a:ext cx="74058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/>
            </a:lvl1pPr>
          </a:lstStyle>
          <a:p>
            <a:r>
              <a:rPr sz="3200"/>
              <a:t>this</a:t>
            </a:r>
          </a:p>
        </p:txBody>
      </p:sp>
      <p:sp>
        <p:nvSpPr>
          <p:cNvPr id="813" name="Line"/>
          <p:cNvSpPr/>
          <p:nvPr/>
        </p:nvSpPr>
        <p:spPr>
          <a:xfrm flipH="1" flipV="1">
            <a:off x="9323101" y="3324741"/>
            <a:ext cx="1" cy="93971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814" name="predict"/>
          <p:cNvSpPr/>
          <p:nvPr/>
        </p:nvSpPr>
        <p:spPr>
          <a:xfrm rot="10800000" flipV="1">
            <a:off x="8640627" y="3533872"/>
            <a:ext cx="1378849" cy="594650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predict</a:t>
            </a:r>
          </a:p>
        </p:txBody>
      </p:sp>
      <p:sp>
        <p:nvSpPr>
          <p:cNvPr id="815" name="movie"/>
          <p:cNvSpPr txBox="1"/>
          <p:nvPr/>
        </p:nvSpPr>
        <p:spPr>
          <a:xfrm rot="10800000" flipV="1">
            <a:off x="8747915" y="2733472"/>
            <a:ext cx="119584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/>
            </a:lvl1pPr>
          </a:lstStyle>
          <a:p>
            <a:r>
              <a:rPr sz="3200"/>
              <a:t>movie</a:t>
            </a:r>
          </a:p>
        </p:txBody>
      </p:sp>
      <p:sp>
        <p:nvSpPr>
          <p:cNvPr id="817" name="Line"/>
          <p:cNvSpPr/>
          <p:nvPr/>
        </p:nvSpPr>
        <p:spPr>
          <a:xfrm flipH="1" flipV="1">
            <a:off x="11584213" y="3324741"/>
            <a:ext cx="1" cy="93971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818" name="predict"/>
          <p:cNvSpPr/>
          <p:nvPr/>
        </p:nvSpPr>
        <p:spPr>
          <a:xfrm rot="10800000" flipV="1">
            <a:off x="10901739" y="3533872"/>
            <a:ext cx="1378849" cy="594650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predict</a:t>
            </a:r>
          </a:p>
        </p:txBody>
      </p:sp>
      <p:sp>
        <p:nvSpPr>
          <p:cNvPr id="819" name="&lt;/s&gt;"/>
          <p:cNvSpPr txBox="1"/>
          <p:nvPr/>
        </p:nvSpPr>
        <p:spPr>
          <a:xfrm rot="10800000" flipV="1">
            <a:off x="11125244" y="2733472"/>
            <a:ext cx="96340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/>
            </a:lvl1pPr>
          </a:lstStyle>
          <a:p>
            <a:r>
              <a:rPr sz="3200"/>
              <a:t>&lt;/s&gt;</a:t>
            </a:r>
          </a:p>
        </p:txBody>
      </p:sp>
      <p:sp>
        <p:nvSpPr>
          <p:cNvPr id="821" name="Line"/>
          <p:cNvSpPr/>
          <p:nvPr/>
        </p:nvSpPr>
        <p:spPr>
          <a:xfrm flipH="1" flipV="1">
            <a:off x="1545609" y="4886907"/>
            <a:ext cx="872689" cy="41340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822" name="Line"/>
          <p:cNvSpPr/>
          <p:nvPr/>
        </p:nvSpPr>
        <p:spPr>
          <a:xfrm flipV="1">
            <a:off x="582851" y="4686218"/>
            <a:ext cx="1890145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823" name="RNN"/>
          <p:cNvSpPr/>
          <p:nvPr/>
        </p:nvSpPr>
        <p:spPr>
          <a:xfrm rot="10800000" flipV="1">
            <a:off x="988769" y="4418795"/>
            <a:ext cx="1078308" cy="602279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828" name="Group"/>
          <p:cNvGrpSpPr/>
          <p:nvPr/>
        </p:nvGrpSpPr>
        <p:grpSpPr>
          <a:xfrm flipV="1">
            <a:off x="2525986" y="4254312"/>
            <a:ext cx="279264" cy="862383"/>
            <a:chOff x="0" y="0"/>
            <a:chExt cx="282336" cy="891050"/>
          </a:xfrm>
        </p:grpSpPr>
        <p:sp>
          <p:nvSpPr>
            <p:cNvPr id="824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25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6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7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30" name="&lt;s&gt;"/>
          <p:cNvSpPr txBox="1"/>
          <p:nvPr/>
        </p:nvSpPr>
        <p:spPr>
          <a:xfrm rot="10800000" flipV="1">
            <a:off x="2084744" y="5920577"/>
            <a:ext cx="936102" cy="6268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r>
              <a:t>&lt;s&gt;</a:t>
            </a:r>
          </a:p>
        </p:txBody>
      </p:sp>
      <p:grpSp>
        <p:nvGrpSpPr>
          <p:cNvPr id="838" name="Group"/>
          <p:cNvGrpSpPr/>
          <p:nvPr/>
        </p:nvGrpSpPr>
        <p:grpSpPr>
          <a:xfrm flipV="1">
            <a:off x="1955757" y="5309492"/>
            <a:ext cx="1158286" cy="710081"/>
            <a:chOff x="6281497" y="0"/>
            <a:chExt cx="1171032" cy="733684"/>
          </a:xfrm>
        </p:grpSpPr>
        <p:grpSp>
          <p:nvGrpSpPr>
            <p:cNvPr id="836" name="Group"/>
            <p:cNvGrpSpPr/>
            <p:nvPr/>
          </p:nvGrpSpPr>
          <p:grpSpPr>
            <a:xfrm rot="16200000">
              <a:off x="6725844" y="7000"/>
              <a:ext cx="282338" cy="1171033"/>
              <a:chOff x="0" y="0"/>
              <a:chExt cx="282336" cy="1171032"/>
            </a:xfrm>
          </p:grpSpPr>
          <p:sp>
            <p:nvSpPr>
              <p:cNvPr id="831" name="Rectangle"/>
              <p:cNvSpPr/>
              <p:nvPr/>
            </p:nvSpPr>
            <p:spPr>
              <a:xfrm>
                <a:off x="8630" y="0"/>
                <a:ext cx="265077" cy="1171033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32" name="Circle"/>
              <p:cNvSpPr/>
              <p:nvPr/>
            </p:nvSpPr>
            <p:spPr>
              <a:xfrm>
                <a:off x="0" y="9628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33" name="Circle"/>
              <p:cNvSpPr/>
              <p:nvPr/>
            </p:nvSpPr>
            <p:spPr>
              <a:xfrm>
                <a:off x="0" y="294420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34" name="Circle"/>
              <p:cNvSpPr/>
              <p:nvPr/>
            </p:nvSpPr>
            <p:spPr>
              <a:xfrm>
                <a:off x="0" y="579211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35" name="Circle"/>
              <p:cNvSpPr/>
              <p:nvPr/>
            </p:nvSpPr>
            <p:spPr>
              <a:xfrm>
                <a:off x="0" y="864003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837" name="Line"/>
            <p:cNvSpPr/>
            <p:nvPr/>
          </p:nvSpPr>
          <p:spPr>
            <a:xfrm>
              <a:off x="6867013" y="0"/>
              <a:ext cx="1" cy="43827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840" name="Line"/>
          <p:cNvSpPr/>
          <p:nvPr/>
        </p:nvSpPr>
        <p:spPr>
          <a:xfrm flipH="1" flipV="1">
            <a:off x="2652821" y="3324741"/>
            <a:ext cx="1" cy="93971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841" name="predict"/>
          <p:cNvSpPr/>
          <p:nvPr/>
        </p:nvSpPr>
        <p:spPr>
          <a:xfrm rot="10800000" flipV="1">
            <a:off x="1970347" y="3533872"/>
            <a:ext cx="1378849" cy="594650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predict</a:t>
            </a:r>
          </a:p>
        </p:txBody>
      </p:sp>
      <p:sp>
        <p:nvSpPr>
          <p:cNvPr id="842" name="I"/>
          <p:cNvSpPr txBox="1"/>
          <p:nvPr/>
        </p:nvSpPr>
        <p:spPr>
          <a:xfrm rot="10800000" flipV="1">
            <a:off x="2567352" y="2733472"/>
            <a:ext cx="21640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/>
            </a:lvl1pPr>
          </a:lstStyle>
          <a:p>
            <a:r>
              <a:rPr sz="3200"/>
              <a:t>I</a:t>
            </a:r>
          </a:p>
        </p:txBody>
      </p:sp>
      <p:sp>
        <p:nvSpPr>
          <p:cNvPr id="844" name="Language modeling is like a tagging task, where each tag is the next word!"/>
          <p:cNvSpPr txBox="1">
            <a:spLocks noGrp="1"/>
          </p:cNvSpPr>
          <p:nvPr>
            <p:ph type="body" sz="half" idx="1"/>
          </p:nvPr>
        </p:nvSpPr>
        <p:spPr>
          <a:xfrm>
            <a:off x="952500" y="6547439"/>
            <a:ext cx="11099800" cy="2342562"/>
          </a:xfrm>
          <a:prstGeom prst="rect">
            <a:avLst/>
          </a:prstGeom>
        </p:spPr>
        <p:txBody>
          <a:bodyPr/>
          <a:lstStyle/>
          <a:p>
            <a:r>
              <a:t>Language modeling is like a tagging task, where each tag is the next word!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Bi-RN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Bi-RNNs</a:t>
            </a:r>
          </a:p>
        </p:txBody>
      </p:sp>
      <p:sp>
        <p:nvSpPr>
          <p:cNvPr id="847" name="A simple extension, run the RNN in both directions"/>
          <p:cNvSpPr txBox="1">
            <a:spLocks noGrp="1"/>
          </p:cNvSpPr>
          <p:nvPr>
            <p:ph type="body" sz="quarter" idx="1"/>
          </p:nvPr>
        </p:nvSpPr>
        <p:spPr>
          <a:xfrm>
            <a:off x="952500" y="2019300"/>
            <a:ext cx="11099800" cy="772157"/>
          </a:xfrm>
          <a:prstGeom prst="rect">
            <a:avLst/>
          </a:prstGeom>
        </p:spPr>
        <p:txBody>
          <a:bodyPr/>
          <a:lstStyle/>
          <a:p>
            <a:r>
              <a:t>A simple extension, run the RNN in both directions</a:t>
            </a:r>
          </a:p>
        </p:txBody>
      </p:sp>
      <p:sp>
        <p:nvSpPr>
          <p:cNvPr id="848" name="I"/>
          <p:cNvSpPr txBox="1"/>
          <p:nvPr/>
        </p:nvSpPr>
        <p:spPr>
          <a:xfrm rot="10800000" flipV="1">
            <a:off x="2703505" y="8477838"/>
            <a:ext cx="250426" cy="5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</a:t>
            </a:r>
          </a:p>
        </p:txBody>
      </p:sp>
      <p:sp>
        <p:nvSpPr>
          <p:cNvPr id="849" name="hate"/>
          <p:cNvSpPr txBox="1"/>
          <p:nvPr/>
        </p:nvSpPr>
        <p:spPr>
          <a:xfrm rot="10800000" flipV="1">
            <a:off x="4547649" y="8477838"/>
            <a:ext cx="1041542" cy="5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hate</a:t>
            </a:r>
          </a:p>
        </p:txBody>
      </p:sp>
      <p:sp>
        <p:nvSpPr>
          <p:cNvPr id="850" name="this"/>
          <p:cNvSpPr txBox="1"/>
          <p:nvPr/>
        </p:nvSpPr>
        <p:spPr>
          <a:xfrm rot="10800000" flipV="1">
            <a:off x="7011586" y="8477838"/>
            <a:ext cx="856569" cy="5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this</a:t>
            </a:r>
          </a:p>
        </p:txBody>
      </p:sp>
      <p:sp>
        <p:nvSpPr>
          <p:cNvPr id="851" name="movie"/>
          <p:cNvSpPr txBox="1"/>
          <p:nvPr/>
        </p:nvSpPr>
        <p:spPr>
          <a:xfrm rot="10800000" flipV="1">
            <a:off x="9119567" y="8477838"/>
            <a:ext cx="1383506" cy="5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movie</a:t>
            </a:r>
          </a:p>
        </p:txBody>
      </p:sp>
      <p:grpSp>
        <p:nvGrpSpPr>
          <p:cNvPr id="880" name="Group"/>
          <p:cNvGrpSpPr/>
          <p:nvPr/>
        </p:nvGrpSpPr>
        <p:grpSpPr>
          <a:xfrm flipV="1">
            <a:off x="2695199" y="7023841"/>
            <a:ext cx="7275495" cy="1522977"/>
            <a:chOff x="0" y="0"/>
            <a:chExt cx="7013336" cy="1697524"/>
          </a:xfrm>
        </p:grpSpPr>
        <p:grpSp>
          <p:nvGrpSpPr>
            <p:cNvPr id="857" name="Group"/>
            <p:cNvGrpSpPr/>
            <p:nvPr/>
          </p:nvGrpSpPr>
          <p:grpSpPr>
            <a:xfrm>
              <a:off x="6731000" y="526492"/>
              <a:ext cx="282337" cy="1171033"/>
              <a:chOff x="0" y="0"/>
              <a:chExt cx="282336" cy="1171032"/>
            </a:xfrm>
          </p:grpSpPr>
          <p:sp>
            <p:nvSpPr>
              <p:cNvPr id="852" name="Rectangle"/>
              <p:cNvSpPr/>
              <p:nvPr/>
            </p:nvSpPr>
            <p:spPr>
              <a:xfrm>
                <a:off x="8630" y="0"/>
                <a:ext cx="265077" cy="1171033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53" name="Circle"/>
              <p:cNvSpPr/>
              <p:nvPr/>
            </p:nvSpPr>
            <p:spPr>
              <a:xfrm>
                <a:off x="0" y="9628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54" name="Circle"/>
              <p:cNvSpPr/>
              <p:nvPr/>
            </p:nvSpPr>
            <p:spPr>
              <a:xfrm>
                <a:off x="0" y="294420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55" name="Circle"/>
              <p:cNvSpPr/>
              <p:nvPr/>
            </p:nvSpPr>
            <p:spPr>
              <a:xfrm>
                <a:off x="0" y="579211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56" name="Circle"/>
              <p:cNvSpPr/>
              <p:nvPr/>
            </p:nvSpPr>
            <p:spPr>
              <a:xfrm>
                <a:off x="0" y="864003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63" name="Group"/>
            <p:cNvGrpSpPr/>
            <p:nvPr/>
          </p:nvGrpSpPr>
          <p:grpSpPr>
            <a:xfrm>
              <a:off x="4445000" y="526492"/>
              <a:ext cx="282337" cy="1171033"/>
              <a:chOff x="0" y="0"/>
              <a:chExt cx="282336" cy="1171032"/>
            </a:xfrm>
          </p:grpSpPr>
          <p:sp>
            <p:nvSpPr>
              <p:cNvPr id="858" name="Rectangle"/>
              <p:cNvSpPr/>
              <p:nvPr/>
            </p:nvSpPr>
            <p:spPr>
              <a:xfrm>
                <a:off x="8630" y="0"/>
                <a:ext cx="265077" cy="1171033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59" name="Circle"/>
              <p:cNvSpPr/>
              <p:nvPr/>
            </p:nvSpPr>
            <p:spPr>
              <a:xfrm>
                <a:off x="0" y="9628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60" name="Circle"/>
              <p:cNvSpPr/>
              <p:nvPr/>
            </p:nvSpPr>
            <p:spPr>
              <a:xfrm>
                <a:off x="0" y="294420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61" name="Circle"/>
              <p:cNvSpPr/>
              <p:nvPr/>
            </p:nvSpPr>
            <p:spPr>
              <a:xfrm>
                <a:off x="0" y="579211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62" name="Circle"/>
              <p:cNvSpPr/>
              <p:nvPr/>
            </p:nvSpPr>
            <p:spPr>
              <a:xfrm>
                <a:off x="0" y="864003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69" name="Group"/>
            <p:cNvGrpSpPr/>
            <p:nvPr/>
          </p:nvGrpSpPr>
          <p:grpSpPr>
            <a:xfrm>
              <a:off x="2159000" y="526492"/>
              <a:ext cx="282337" cy="1171033"/>
              <a:chOff x="0" y="0"/>
              <a:chExt cx="282336" cy="1171032"/>
            </a:xfrm>
          </p:grpSpPr>
          <p:sp>
            <p:nvSpPr>
              <p:cNvPr id="864" name="Rectangle"/>
              <p:cNvSpPr/>
              <p:nvPr/>
            </p:nvSpPr>
            <p:spPr>
              <a:xfrm>
                <a:off x="8630" y="0"/>
                <a:ext cx="265077" cy="1171033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65" name="Circle"/>
              <p:cNvSpPr/>
              <p:nvPr/>
            </p:nvSpPr>
            <p:spPr>
              <a:xfrm>
                <a:off x="0" y="9628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66" name="Circle"/>
              <p:cNvSpPr/>
              <p:nvPr/>
            </p:nvSpPr>
            <p:spPr>
              <a:xfrm>
                <a:off x="0" y="294420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67" name="Circle"/>
              <p:cNvSpPr/>
              <p:nvPr/>
            </p:nvSpPr>
            <p:spPr>
              <a:xfrm>
                <a:off x="0" y="579211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68" name="Circle"/>
              <p:cNvSpPr/>
              <p:nvPr/>
            </p:nvSpPr>
            <p:spPr>
              <a:xfrm>
                <a:off x="0" y="864003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75" name="Group"/>
            <p:cNvGrpSpPr/>
            <p:nvPr/>
          </p:nvGrpSpPr>
          <p:grpSpPr>
            <a:xfrm>
              <a:off x="0" y="526492"/>
              <a:ext cx="282337" cy="1171033"/>
              <a:chOff x="0" y="0"/>
              <a:chExt cx="282336" cy="1171032"/>
            </a:xfrm>
          </p:grpSpPr>
          <p:sp>
            <p:nvSpPr>
              <p:cNvPr id="870" name="Rectangle"/>
              <p:cNvSpPr/>
              <p:nvPr/>
            </p:nvSpPr>
            <p:spPr>
              <a:xfrm>
                <a:off x="8630" y="0"/>
                <a:ext cx="265077" cy="1171033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71" name="Circle"/>
              <p:cNvSpPr/>
              <p:nvPr/>
            </p:nvSpPr>
            <p:spPr>
              <a:xfrm>
                <a:off x="0" y="9628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72" name="Circle"/>
              <p:cNvSpPr/>
              <p:nvPr/>
            </p:nvSpPr>
            <p:spPr>
              <a:xfrm>
                <a:off x="0" y="294420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73" name="Circle"/>
              <p:cNvSpPr/>
              <p:nvPr/>
            </p:nvSpPr>
            <p:spPr>
              <a:xfrm>
                <a:off x="0" y="579211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74" name="Circle"/>
              <p:cNvSpPr/>
              <p:nvPr/>
            </p:nvSpPr>
            <p:spPr>
              <a:xfrm>
                <a:off x="0" y="864003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876" name="Line"/>
            <p:cNvSpPr/>
            <p:nvPr/>
          </p:nvSpPr>
          <p:spPr>
            <a:xfrm flipH="1">
              <a:off x="135839" y="0"/>
              <a:ext cx="1" cy="43827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77" name="Line"/>
            <p:cNvSpPr/>
            <p:nvPr/>
          </p:nvSpPr>
          <p:spPr>
            <a:xfrm>
              <a:off x="2320297" y="0"/>
              <a:ext cx="1" cy="43827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78" name="Line"/>
            <p:cNvSpPr/>
            <p:nvPr/>
          </p:nvSpPr>
          <p:spPr>
            <a:xfrm>
              <a:off x="4580955" y="0"/>
              <a:ext cx="1" cy="43827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79" name="Line"/>
            <p:cNvSpPr/>
            <p:nvPr/>
          </p:nvSpPr>
          <p:spPr>
            <a:xfrm>
              <a:off x="6867013" y="0"/>
              <a:ext cx="1" cy="43827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885" name="Group"/>
          <p:cNvGrpSpPr/>
          <p:nvPr/>
        </p:nvGrpSpPr>
        <p:grpSpPr>
          <a:xfrm flipV="1">
            <a:off x="429147" y="6021681"/>
            <a:ext cx="292892" cy="799428"/>
            <a:chOff x="0" y="0"/>
            <a:chExt cx="282336" cy="891050"/>
          </a:xfrm>
        </p:grpSpPr>
        <p:sp>
          <p:nvSpPr>
            <p:cNvPr id="881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82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3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4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86" name="Line"/>
          <p:cNvSpPr/>
          <p:nvPr/>
        </p:nvSpPr>
        <p:spPr>
          <a:xfrm flipH="1" flipV="1">
            <a:off x="1772381" y="6608096"/>
            <a:ext cx="915274" cy="38322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887" name="Line"/>
          <p:cNvSpPr/>
          <p:nvPr/>
        </p:nvSpPr>
        <p:spPr>
          <a:xfrm flipV="1">
            <a:off x="762643" y="6422057"/>
            <a:ext cx="1982380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888" name="RNN"/>
          <p:cNvSpPr/>
          <p:nvPr/>
        </p:nvSpPr>
        <p:spPr>
          <a:xfrm rot="10800000" flipV="1">
            <a:off x="1188369" y="6174156"/>
            <a:ext cx="1130927" cy="558314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893" name="Group"/>
          <p:cNvGrpSpPr/>
          <p:nvPr/>
        </p:nvGrpSpPr>
        <p:grpSpPr>
          <a:xfrm flipV="1">
            <a:off x="2800598" y="6021680"/>
            <a:ext cx="292892" cy="799430"/>
            <a:chOff x="0" y="0"/>
            <a:chExt cx="282336" cy="891050"/>
          </a:xfrm>
        </p:grpSpPr>
        <p:sp>
          <p:nvSpPr>
            <p:cNvPr id="889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90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1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2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95" name="Line"/>
          <p:cNvSpPr/>
          <p:nvPr/>
        </p:nvSpPr>
        <p:spPr>
          <a:xfrm flipH="1" flipV="1">
            <a:off x="4064782" y="6608098"/>
            <a:ext cx="967967" cy="38409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896" name="Line"/>
          <p:cNvSpPr/>
          <p:nvPr/>
        </p:nvSpPr>
        <p:spPr>
          <a:xfrm flipV="1">
            <a:off x="3055044" y="6422059"/>
            <a:ext cx="1982380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897" name="RNN"/>
          <p:cNvSpPr/>
          <p:nvPr/>
        </p:nvSpPr>
        <p:spPr>
          <a:xfrm rot="10800000" flipV="1">
            <a:off x="3480770" y="6174157"/>
            <a:ext cx="1130927" cy="558313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rPr dirty="0"/>
              <a:t>RNN</a:t>
            </a:r>
          </a:p>
        </p:txBody>
      </p:sp>
      <p:grpSp>
        <p:nvGrpSpPr>
          <p:cNvPr id="902" name="Group"/>
          <p:cNvGrpSpPr/>
          <p:nvPr/>
        </p:nvGrpSpPr>
        <p:grpSpPr>
          <a:xfrm flipV="1">
            <a:off x="5092999" y="6021681"/>
            <a:ext cx="292892" cy="799429"/>
            <a:chOff x="0" y="0"/>
            <a:chExt cx="282336" cy="891050"/>
          </a:xfrm>
        </p:grpSpPr>
        <p:sp>
          <p:nvSpPr>
            <p:cNvPr id="898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99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0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1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04" name="Line"/>
          <p:cNvSpPr/>
          <p:nvPr/>
        </p:nvSpPr>
        <p:spPr>
          <a:xfrm flipH="1" flipV="1">
            <a:off x="6436233" y="6608098"/>
            <a:ext cx="954453" cy="38230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905" name="Line"/>
          <p:cNvSpPr/>
          <p:nvPr/>
        </p:nvSpPr>
        <p:spPr>
          <a:xfrm flipV="1">
            <a:off x="5426495" y="6422058"/>
            <a:ext cx="1982380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906" name="RNN"/>
          <p:cNvSpPr/>
          <p:nvPr/>
        </p:nvSpPr>
        <p:spPr>
          <a:xfrm rot="10800000" flipV="1">
            <a:off x="5852221" y="6174157"/>
            <a:ext cx="1130927" cy="558313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911" name="Group"/>
          <p:cNvGrpSpPr/>
          <p:nvPr/>
        </p:nvGrpSpPr>
        <p:grpSpPr>
          <a:xfrm flipV="1">
            <a:off x="7464450" y="6021681"/>
            <a:ext cx="292892" cy="799429"/>
            <a:chOff x="0" y="0"/>
            <a:chExt cx="282336" cy="891050"/>
          </a:xfrm>
        </p:grpSpPr>
        <p:sp>
          <p:nvSpPr>
            <p:cNvPr id="907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908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9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0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13" name="Line"/>
          <p:cNvSpPr/>
          <p:nvPr/>
        </p:nvSpPr>
        <p:spPr>
          <a:xfrm flipH="1" flipV="1">
            <a:off x="8794508" y="6608097"/>
            <a:ext cx="973802" cy="38220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914" name="Line"/>
          <p:cNvSpPr/>
          <p:nvPr/>
        </p:nvSpPr>
        <p:spPr>
          <a:xfrm flipV="1">
            <a:off x="7784770" y="6422059"/>
            <a:ext cx="1982380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915" name="RNN"/>
          <p:cNvSpPr/>
          <p:nvPr/>
        </p:nvSpPr>
        <p:spPr>
          <a:xfrm rot="10800000" flipV="1">
            <a:off x="8210496" y="6174157"/>
            <a:ext cx="1130927" cy="558313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920" name="Group"/>
          <p:cNvGrpSpPr/>
          <p:nvPr/>
        </p:nvGrpSpPr>
        <p:grpSpPr>
          <a:xfrm flipV="1">
            <a:off x="9822725" y="6021681"/>
            <a:ext cx="292892" cy="799429"/>
            <a:chOff x="0" y="0"/>
            <a:chExt cx="282336" cy="891050"/>
          </a:xfrm>
        </p:grpSpPr>
        <p:sp>
          <p:nvSpPr>
            <p:cNvPr id="916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917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8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9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22" name="Line"/>
          <p:cNvSpPr/>
          <p:nvPr/>
        </p:nvSpPr>
        <p:spPr>
          <a:xfrm flipV="1">
            <a:off x="2987254" y="5913023"/>
            <a:ext cx="675832" cy="167492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923" name="Line"/>
          <p:cNvSpPr/>
          <p:nvPr/>
        </p:nvSpPr>
        <p:spPr>
          <a:xfrm flipH="1">
            <a:off x="2736185" y="5727016"/>
            <a:ext cx="2011606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924" name="RNN"/>
          <p:cNvSpPr/>
          <p:nvPr/>
        </p:nvSpPr>
        <p:spPr>
          <a:xfrm rot="10800000" flipV="1">
            <a:off x="3125053" y="5479115"/>
            <a:ext cx="1130928" cy="558313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929" name="Group"/>
          <p:cNvGrpSpPr/>
          <p:nvPr/>
        </p:nvGrpSpPr>
        <p:grpSpPr>
          <a:xfrm flipV="1">
            <a:off x="2365831" y="5326639"/>
            <a:ext cx="292891" cy="799429"/>
            <a:chOff x="0" y="0"/>
            <a:chExt cx="282336" cy="891050"/>
          </a:xfrm>
        </p:grpSpPr>
        <p:sp>
          <p:nvSpPr>
            <p:cNvPr id="925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926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7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8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31" name="Line"/>
          <p:cNvSpPr/>
          <p:nvPr/>
        </p:nvSpPr>
        <p:spPr>
          <a:xfrm flipH="1">
            <a:off x="4989063" y="5727016"/>
            <a:ext cx="2011605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grpSp>
        <p:nvGrpSpPr>
          <p:cNvPr id="936" name="Group"/>
          <p:cNvGrpSpPr/>
          <p:nvPr/>
        </p:nvGrpSpPr>
        <p:grpSpPr>
          <a:xfrm flipV="1">
            <a:off x="4737281" y="5326639"/>
            <a:ext cx="292891" cy="799429"/>
            <a:chOff x="0" y="0"/>
            <a:chExt cx="282336" cy="891050"/>
          </a:xfrm>
        </p:grpSpPr>
        <p:sp>
          <p:nvSpPr>
            <p:cNvPr id="932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933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4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5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37" name="Line"/>
          <p:cNvSpPr/>
          <p:nvPr/>
        </p:nvSpPr>
        <p:spPr>
          <a:xfrm flipV="1">
            <a:off x="5181648" y="5913055"/>
            <a:ext cx="819819" cy="173736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938" name="RNN"/>
          <p:cNvSpPr/>
          <p:nvPr/>
        </p:nvSpPr>
        <p:spPr>
          <a:xfrm rot="10800000" flipV="1">
            <a:off x="5417454" y="5479115"/>
            <a:ext cx="1130927" cy="558313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sp>
        <p:nvSpPr>
          <p:cNvPr id="940" name="Line"/>
          <p:cNvSpPr/>
          <p:nvPr/>
        </p:nvSpPr>
        <p:spPr>
          <a:xfrm flipH="1">
            <a:off x="7360513" y="5727017"/>
            <a:ext cx="2011606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grpSp>
        <p:nvGrpSpPr>
          <p:cNvPr id="945" name="Group"/>
          <p:cNvGrpSpPr/>
          <p:nvPr/>
        </p:nvGrpSpPr>
        <p:grpSpPr>
          <a:xfrm flipV="1">
            <a:off x="7029683" y="5326639"/>
            <a:ext cx="292891" cy="799430"/>
            <a:chOff x="0" y="0"/>
            <a:chExt cx="282336" cy="891050"/>
          </a:xfrm>
        </p:grpSpPr>
        <p:sp>
          <p:nvSpPr>
            <p:cNvPr id="941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942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3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4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46" name="Line"/>
          <p:cNvSpPr/>
          <p:nvPr/>
        </p:nvSpPr>
        <p:spPr>
          <a:xfrm flipV="1">
            <a:off x="7562345" y="5913056"/>
            <a:ext cx="810573" cy="168423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947" name="RNN"/>
          <p:cNvSpPr/>
          <p:nvPr/>
        </p:nvSpPr>
        <p:spPr>
          <a:xfrm rot="10800000" flipV="1">
            <a:off x="7788905" y="5479116"/>
            <a:ext cx="1130928" cy="558313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sp>
        <p:nvSpPr>
          <p:cNvPr id="949" name="Line"/>
          <p:cNvSpPr/>
          <p:nvPr/>
        </p:nvSpPr>
        <p:spPr>
          <a:xfrm flipH="1">
            <a:off x="9731963" y="5727016"/>
            <a:ext cx="2011606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grpSp>
        <p:nvGrpSpPr>
          <p:cNvPr id="954" name="Group"/>
          <p:cNvGrpSpPr/>
          <p:nvPr/>
        </p:nvGrpSpPr>
        <p:grpSpPr>
          <a:xfrm flipV="1">
            <a:off x="9401133" y="5326639"/>
            <a:ext cx="292891" cy="799429"/>
            <a:chOff x="0" y="0"/>
            <a:chExt cx="282336" cy="891050"/>
          </a:xfrm>
        </p:grpSpPr>
        <p:sp>
          <p:nvSpPr>
            <p:cNvPr id="950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951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2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3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55" name="Line"/>
          <p:cNvSpPr/>
          <p:nvPr/>
        </p:nvSpPr>
        <p:spPr>
          <a:xfrm flipV="1">
            <a:off x="9962823" y="5913055"/>
            <a:ext cx="768371" cy="167454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956" name="RNN"/>
          <p:cNvSpPr/>
          <p:nvPr/>
        </p:nvSpPr>
        <p:spPr>
          <a:xfrm rot="10800000" flipV="1">
            <a:off x="10147180" y="5479115"/>
            <a:ext cx="1130928" cy="558313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962" name="Group"/>
          <p:cNvGrpSpPr/>
          <p:nvPr/>
        </p:nvGrpSpPr>
        <p:grpSpPr>
          <a:xfrm flipV="1">
            <a:off x="11759408" y="5326640"/>
            <a:ext cx="292892" cy="799428"/>
            <a:chOff x="0" y="0"/>
            <a:chExt cx="282336" cy="891050"/>
          </a:xfrm>
        </p:grpSpPr>
        <p:sp>
          <p:nvSpPr>
            <p:cNvPr id="958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959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0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1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63" name="Group"/>
          <p:cNvSpPr/>
          <p:nvPr/>
        </p:nvSpPr>
        <p:spPr>
          <a:xfrm rot="10800000" flipV="1">
            <a:off x="2018376" y="4578980"/>
            <a:ext cx="1317473" cy="558313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concat</a:t>
            </a:r>
          </a:p>
        </p:txBody>
      </p:sp>
      <p:sp>
        <p:nvSpPr>
          <p:cNvPr id="964" name="Line"/>
          <p:cNvSpPr/>
          <p:nvPr/>
        </p:nvSpPr>
        <p:spPr>
          <a:xfrm flipV="1">
            <a:off x="2458161" y="5141358"/>
            <a:ext cx="241110" cy="20852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965" name="Line"/>
          <p:cNvSpPr/>
          <p:nvPr/>
        </p:nvSpPr>
        <p:spPr>
          <a:xfrm flipH="1" flipV="1">
            <a:off x="2699270" y="5141359"/>
            <a:ext cx="267272" cy="79589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967" name="Group"/>
          <p:cNvSpPr/>
          <p:nvPr/>
        </p:nvSpPr>
        <p:spPr>
          <a:xfrm rot="10800000" flipV="1">
            <a:off x="4376652" y="4578980"/>
            <a:ext cx="1317473" cy="558313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rPr dirty="0" err="1"/>
              <a:t>concat</a:t>
            </a:r>
            <a:endParaRPr dirty="0"/>
          </a:p>
        </p:txBody>
      </p:sp>
      <p:sp>
        <p:nvSpPr>
          <p:cNvPr id="968" name="Line"/>
          <p:cNvSpPr/>
          <p:nvPr/>
        </p:nvSpPr>
        <p:spPr>
          <a:xfrm flipV="1">
            <a:off x="4816436" y="5141358"/>
            <a:ext cx="241111" cy="20852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969" name="Line"/>
          <p:cNvSpPr/>
          <p:nvPr/>
        </p:nvSpPr>
        <p:spPr>
          <a:xfrm flipH="1" flipV="1">
            <a:off x="5057546" y="5141359"/>
            <a:ext cx="267272" cy="79589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971" name="Group"/>
          <p:cNvSpPr/>
          <p:nvPr/>
        </p:nvSpPr>
        <p:spPr>
          <a:xfrm rot="10800000" flipV="1">
            <a:off x="6708578" y="4578980"/>
            <a:ext cx="1317473" cy="558313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concat</a:t>
            </a:r>
          </a:p>
        </p:txBody>
      </p:sp>
      <p:sp>
        <p:nvSpPr>
          <p:cNvPr id="972" name="Line"/>
          <p:cNvSpPr/>
          <p:nvPr/>
        </p:nvSpPr>
        <p:spPr>
          <a:xfrm flipV="1">
            <a:off x="7148362" y="5141358"/>
            <a:ext cx="241111" cy="20852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973" name="Line"/>
          <p:cNvSpPr/>
          <p:nvPr/>
        </p:nvSpPr>
        <p:spPr>
          <a:xfrm flipH="1" flipV="1">
            <a:off x="7389472" y="5141359"/>
            <a:ext cx="267272" cy="79589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975" name="Group"/>
          <p:cNvSpPr/>
          <p:nvPr/>
        </p:nvSpPr>
        <p:spPr>
          <a:xfrm rot="10800000" flipV="1">
            <a:off x="9080028" y="4578980"/>
            <a:ext cx="1317473" cy="558313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concat</a:t>
            </a:r>
          </a:p>
        </p:txBody>
      </p:sp>
      <p:sp>
        <p:nvSpPr>
          <p:cNvPr id="976" name="Line"/>
          <p:cNvSpPr/>
          <p:nvPr/>
        </p:nvSpPr>
        <p:spPr>
          <a:xfrm flipV="1">
            <a:off x="9519812" y="5141358"/>
            <a:ext cx="241111" cy="20852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977" name="Line"/>
          <p:cNvSpPr/>
          <p:nvPr/>
        </p:nvSpPr>
        <p:spPr>
          <a:xfrm flipH="1" flipV="1">
            <a:off x="9760922" y="5141359"/>
            <a:ext cx="267272" cy="79589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979" name="Line"/>
          <p:cNvSpPr/>
          <p:nvPr/>
        </p:nvSpPr>
        <p:spPr>
          <a:xfrm flipH="1" flipV="1">
            <a:off x="2639118" y="3474736"/>
            <a:ext cx="1" cy="105940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980" name="Group"/>
          <p:cNvSpPr/>
          <p:nvPr/>
        </p:nvSpPr>
        <p:spPr>
          <a:xfrm rot="10800000" flipV="1">
            <a:off x="2018376" y="3792786"/>
            <a:ext cx="1317473" cy="558313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1800"/>
            </a:lvl1pPr>
          </a:lstStyle>
          <a:p>
            <a:r>
              <a:rPr dirty="0" err="1"/>
              <a:t>softmax</a:t>
            </a:r>
            <a:endParaRPr dirty="0"/>
          </a:p>
        </p:txBody>
      </p:sp>
      <p:sp>
        <p:nvSpPr>
          <p:cNvPr id="981" name="PRN"/>
          <p:cNvSpPr txBox="1"/>
          <p:nvPr/>
        </p:nvSpPr>
        <p:spPr>
          <a:xfrm rot="10800000" flipV="1">
            <a:off x="2099107" y="2998381"/>
            <a:ext cx="1067154" cy="581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r>
              <a:rPr dirty="0"/>
              <a:t>PRN</a:t>
            </a:r>
          </a:p>
        </p:txBody>
      </p:sp>
      <p:sp>
        <p:nvSpPr>
          <p:cNvPr id="983" name="Line"/>
          <p:cNvSpPr/>
          <p:nvPr/>
        </p:nvSpPr>
        <p:spPr>
          <a:xfrm flipH="1" flipV="1">
            <a:off x="5010568" y="3474736"/>
            <a:ext cx="1" cy="105940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984" name="Group"/>
          <p:cNvSpPr/>
          <p:nvPr/>
        </p:nvSpPr>
        <p:spPr>
          <a:xfrm rot="10800000" flipV="1">
            <a:off x="4389826" y="3792786"/>
            <a:ext cx="1317473" cy="558313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1800"/>
            </a:lvl1pPr>
          </a:lstStyle>
          <a:p>
            <a:r>
              <a:t>softmax</a:t>
            </a:r>
          </a:p>
        </p:txBody>
      </p:sp>
      <p:sp>
        <p:nvSpPr>
          <p:cNvPr id="985" name="VB"/>
          <p:cNvSpPr txBox="1"/>
          <p:nvPr/>
        </p:nvSpPr>
        <p:spPr>
          <a:xfrm rot="10800000" flipV="1">
            <a:off x="4641776" y="2998381"/>
            <a:ext cx="724717" cy="581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r>
              <a:t>VB</a:t>
            </a:r>
          </a:p>
        </p:txBody>
      </p:sp>
      <p:sp>
        <p:nvSpPr>
          <p:cNvPr id="987" name="Line"/>
          <p:cNvSpPr/>
          <p:nvPr/>
        </p:nvSpPr>
        <p:spPr>
          <a:xfrm flipH="1" flipV="1">
            <a:off x="7382018" y="3474736"/>
            <a:ext cx="1" cy="105940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988" name="Group"/>
          <p:cNvSpPr/>
          <p:nvPr/>
        </p:nvSpPr>
        <p:spPr>
          <a:xfrm rot="10800000" flipV="1">
            <a:off x="6761276" y="3792786"/>
            <a:ext cx="1317473" cy="558313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1800"/>
            </a:lvl1pPr>
          </a:lstStyle>
          <a:p>
            <a:r>
              <a:t>softmax</a:t>
            </a:r>
          </a:p>
        </p:txBody>
      </p:sp>
      <p:sp>
        <p:nvSpPr>
          <p:cNvPr id="989" name="DET"/>
          <p:cNvSpPr txBox="1"/>
          <p:nvPr/>
        </p:nvSpPr>
        <p:spPr>
          <a:xfrm rot="10800000" flipV="1">
            <a:off x="6868329" y="2998381"/>
            <a:ext cx="1014508" cy="581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r>
              <a:t>DET</a:t>
            </a:r>
          </a:p>
        </p:txBody>
      </p:sp>
      <p:sp>
        <p:nvSpPr>
          <p:cNvPr id="991" name="Line"/>
          <p:cNvSpPr/>
          <p:nvPr/>
        </p:nvSpPr>
        <p:spPr>
          <a:xfrm flipH="1" flipV="1">
            <a:off x="9621721" y="3474736"/>
            <a:ext cx="1" cy="105940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992" name="Group"/>
          <p:cNvSpPr/>
          <p:nvPr/>
        </p:nvSpPr>
        <p:spPr>
          <a:xfrm rot="10800000" flipV="1">
            <a:off x="9000979" y="3792786"/>
            <a:ext cx="1317473" cy="558313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1800"/>
            </a:lvl1pPr>
          </a:lstStyle>
          <a:p>
            <a:r>
              <a:t>softmax</a:t>
            </a:r>
          </a:p>
        </p:txBody>
      </p:sp>
      <p:sp>
        <p:nvSpPr>
          <p:cNvPr id="993" name="NN"/>
          <p:cNvSpPr txBox="1"/>
          <p:nvPr/>
        </p:nvSpPr>
        <p:spPr>
          <a:xfrm rot="10800000" flipV="1">
            <a:off x="9213562" y="2998381"/>
            <a:ext cx="803449" cy="581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r>
              <a:t>NN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Vanishing Gradi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Vanishing Gradient</a:t>
            </a:r>
          </a:p>
        </p:txBody>
      </p:sp>
      <p:sp>
        <p:nvSpPr>
          <p:cNvPr id="1026" name="Gradients decrease as they get pushed back"/>
          <p:cNvSpPr txBox="1">
            <a:spLocks noGrp="1"/>
          </p:cNvSpPr>
          <p:nvPr>
            <p:ph type="body" sz="quarter" idx="1"/>
          </p:nvPr>
        </p:nvSpPr>
        <p:spPr>
          <a:xfrm>
            <a:off x="952500" y="2603500"/>
            <a:ext cx="11099800" cy="801356"/>
          </a:xfrm>
          <a:prstGeom prst="rect">
            <a:avLst/>
          </a:prstGeom>
        </p:spPr>
        <p:txBody>
          <a:bodyPr/>
          <a:lstStyle/>
          <a:p>
            <a:r>
              <a:t>Gradients decrease as they get pushed back</a:t>
            </a:r>
          </a:p>
        </p:txBody>
      </p:sp>
      <p:pic>
        <p:nvPicPr>
          <p:cNvPr id="10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3494518"/>
            <a:ext cx="11529477" cy="2904873"/>
          </a:xfrm>
          <a:prstGeom prst="rect">
            <a:avLst/>
          </a:prstGeom>
          <a:ln w="12700">
            <a:miter lim="400000"/>
          </a:ln>
        </p:spPr>
      </p:pic>
      <p:sp>
        <p:nvSpPr>
          <p:cNvPr id="1028" name="Why? “Squashed” by non-linearities or small weights in matrices."/>
          <p:cNvSpPr txBox="1"/>
          <p:nvPr/>
        </p:nvSpPr>
        <p:spPr>
          <a:xfrm>
            <a:off x="952500" y="6794500"/>
            <a:ext cx="11099800" cy="2702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indent="-444500" algn="l">
              <a:spcBef>
                <a:spcPts val="4200"/>
              </a:spcBef>
              <a:buSzPct val="75000"/>
              <a:buChar char="•"/>
            </a:lvl1pPr>
          </a:lstStyle>
          <a:p>
            <a:r>
              <a:t>Why? “Squashed” by non-linearities or small weights in matrices.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LP and Sequential Dat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r>
              <a:t>NLP and Sequential Data</a:t>
            </a:r>
          </a:p>
        </p:txBody>
      </p:sp>
      <p:sp>
        <p:nvSpPr>
          <p:cNvPr id="120" name="NLP is full of sequential dat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NLP is full of sequential data</a:t>
            </a:r>
          </a:p>
          <a:p>
            <a:pPr lvl="1"/>
            <a:r>
              <a:t>Words in sentences</a:t>
            </a:r>
          </a:p>
          <a:p>
            <a:pPr lvl="1"/>
            <a:r>
              <a:t>Characters in words</a:t>
            </a:r>
          </a:p>
          <a:p>
            <a:pPr lvl="1"/>
            <a:r>
              <a:t>Sentences in discourse</a:t>
            </a:r>
          </a:p>
          <a:p>
            <a:pPr lvl="1"/>
            <a:r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 Solution: Long Short-term Memory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1" indent="148589" defTabSz="379729">
              <a:defRPr sz="5200"/>
            </a:pPr>
            <a:r>
              <a:rPr dirty="0"/>
              <a:t>A Solution:</a:t>
            </a:r>
            <a:br>
              <a:rPr dirty="0"/>
            </a:br>
            <a:r>
              <a:rPr dirty="0"/>
              <a:t>Long Short-term Memory</a:t>
            </a:r>
          </a:p>
          <a:p>
            <a:pPr lvl="1" indent="148589" defTabSz="379729">
              <a:defRPr sz="3120"/>
            </a:pPr>
            <a:r>
              <a:rPr dirty="0"/>
              <a:t>(</a:t>
            </a:r>
            <a:r>
              <a:rPr dirty="0" err="1"/>
              <a:t>Hochreiter</a:t>
            </a:r>
            <a:r>
              <a:rPr dirty="0"/>
              <a:t> and </a:t>
            </a:r>
            <a:r>
              <a:rPr dirty="0" err="1"/>
              <a:t>Schmidhuber</a:t>
            </a:r>
            <a:r>
              <a:rPr dirty="0"/>
              <a:t> 1997)</a:t>
            </a:r>
          </a:p>
        </p:txBody>
      </p:sp>
      <p:sp>
        <p:nvSpPr>
          <p:cNvPr id="1031" name="Basic idea: make additive connections between time step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>
                <a:latin typeface="Helvetica"/>
                <a:ea typeface="Helvetica"/>
                <a:cs typeface="Helvetica"/>
                <a:sym typeface="Helvetica"/>
              </a:rPr>
              <a:t>Basic idea:</a:t>
            </a:r>
            <a:r>
              <a:t> make additive connections between time steps</a:t>
            </a:r>
          </a:p>
          <a:p>
            <a:r>
              <a:t>Addition does not modify the gradient, no vanishing</a:t>
            </a:r>
          </a:p>
          <a:p>
            <a:r>
              <a:t>Gates to control the information flow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1" build="p" bldLvl="5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4642" y="652529"/>
            <a:ext cx="10611293" cy="1032202"/>
          </a:xfrm>
          <a:prstGeom prst="rect">
            <a:avLst/>
          </a:prstGeom>
        </p:spPr>
        <p:txBody>
          <a:bodyPr vert="horz" wrap="square" lIns="0" tIns="16379" rIns="0" bIns="0" rtlCol="0" anchor="ctr">
            <a:spAutoFit/>
          </a:bodyPr>
          <a:lstStyle/>
          <a:p>
            <a:pPr marL="16379">
              <a:spcBef>
                <a:spcPts val="129"/>
              </a:spcBef>
            </a:pPr>
            <a:r>
              <a:rPr lang="en-CA" sz="6600" spc="-6" dirty="0">
                <a:solidFill>
                  <a:srgbClr val="000000"/>
                </a:solidFill>
                <a:latin typeface="+mj-lt"/>
              </a:rPr>
              <a:t>Reminder: </a:t>
            </a:r>
            <a:r>
              <a:rPr sz="6600" spc="-6" dirty="0">
                <a:solidFill>
                  <a:srgbClr val="000000"/>
                </a:solidFill>
                <a:latin typeface="+mj-lt"/>
              </a:rPr>
              <a:t>Standard</a:t>
            </a:r>
            <a:r>
              <a:rPr sz="6600" spc="-110" dirty="0">
                <a:solidFill>
                  <a:srgbClr val="000000"/>
                </a:solidFill>
                <a:latin typeface="+mj-lt"/>
              </a:rPr>
              <a:t> </a:t>
            </a:r>
            <a:r>
              <a:rPr sz="6600" spc="-6" dirty="0">
                <a:solidFill>
                  <a:srgbClr val="000000"/>
                </a:solidFill>
                <a:latin typeface="+mj-lt"/>
              </a:rPr>
              <a:t>RNN</a:t>
            </a:r>
          </a:p>
        </p:txBody>
      </p:sp>
      <p:sp>
        <p:nvSpPr>
          <p:cNvPr id="3" name="object 3"/>
          <p:cNvSpPr/>
          <p:nvPr/>
        </p:nvSpPr>
        <p:spPr>
          <a:xfrm>
            <a:off x="650240" y="2922803"/>
            <a:ext cx="11699406" cy="4378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643"/>
          </a:p>
        </p:txBody>
      </p:sp>
    </p:spTree>
    <p:extLst>
      <p:ext uri="{BB962C8B-B14F-4D97-AF65-F5344CB8AC3E}">
        <p14:creationId xmlns:p14="http://schemas.microsoft.com/office/powerpoint/2010/main" val="3800314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0049" y="723702"/>
            <a:ext cx="10523406" cy="889855"/>
          </a:xfrm>
          <a:prstGeom prst="rect">
            <a:avLst/>
          </a:prstGeom>
        </p:spPr>
        <p:txBody>
          <a:bodyPr vert="horz" wrap="square" lIns="0" tIns="16379" rIns="0" bIns="0" rtlCol="0" anchor="ctr">
            <a:spAutoFit/>
          </a:bodyPr>
          <a:lstStyle/>
          <a:p>
            <a:pPr marL="16379">
              <a:spcBef>
                <a:spcPts val="129"/>
              </a:spcBef>
            </a:pPr>
            <a:r>
              <a:rPr spc="-6" dirty="0">
                <a:solidFill>
                  <a:schemeClr val="tx1"/>
                </a:solidFill>
                <a:latin typeface="+mj-lt"/>
              </a:rPr>
              <a:t>LSTM with four interacting</a:t>
            </a:r>
            <a:r>
              <a:rPr spc="-71" dirty="0">
                <a:solidFill>
                  <a:schemeClr val="tx1"/>
                </a:solidFill>
                <a:latin typeface="+mj-lt"/>
              </a:rPr>
              <a:t> </a:t>
            </a:r>
            <a:r>
              <a:rPr spc="-6" dirty="0">
                <a:solidFill>
                  <a:schemeClr val="tx1"/>
                </a:solidFill>
                <a:latin typeface="+mj-lt"/>
              </a:rPr>
              <a:t>layers</a:t>
            </a:r>
          </a:p>
        </p:txBody>
      </p:sp>
      <p:sp>
        <p:nvSpPr>
          <p:cNvPr id="3" name="object 3"/>
          <p:cNvSpPr/>
          <p:nvPr/>
        </p:nvSpPr>
        <p:spPr>
          <a:xfrm>
            <a:off x="650240" y="2912977"/>
            <a:ext cx="11699406" cy="4396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643"/>
          </a:p>
        </p:txBody>
      </p:sp>
    </p:spTree>
    <p:extLst>
      <p:ext uri="{BB962C8B-B14F-4D97-AF65-F5344CB8AC3E}">
        <p14:creationId xmlns:p14="http://schemas.microsoft.com/office/powerpoint/2010/main" val="4001647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5609" y="652529"/>
            <a:ext cx="7868093" cy="1032202"/>
          </a:xfrm>
          <a:prstGeom prst="rect">
            <a:avLst/>
          </a:prstGeom>
        </p:spPr>
        <p:txBody>
          <a:bodyPr vert="horz" wrap="square" lIns="0" tIns="16379" rIns="0" bIns="0" rtlCol="0" anchor="ctr">
            <a:spAutoFit/>
          </a:bodyPr>
          <a:lstStyle/>
          <a:p>
            <a:pPr marL="16379">
              <a:spcBef>
                <a:spcPts val="129"/>
              </a:spcBef>
            </a:pPr>
            <a:r>
              <a:rPr sz="6600" spc="-6" dirty="0">
                <a:solidFill>
                  <a:schemeClr val="tx1"/>
                </a:solidFill>
                <a:latin typeface="+mj-lt"/>
              </a:rPr>
              <a:t>The cell</a:t>
            </a:r>
            <a:r>
              <a:rPr sz="6600" spc="-103" dirty="0">
                <a:solidFill>
                  <a:schemeClr val="tx1"/>
                </a:solidFill>
                <a:latin typeface="+mj-lt"/>
              </a:rPr>
              <a:t> </a:t>
            </a:r>
            <a:r>
              <a:rPr sz="6600" spc="-6" dirty="0">
                <a:solidFill>
                  <a:schemeClr val="tx1"/>
                </a:solidFill>
                <a:latin typeface="+mj-lt"/>
              </a:rPr>
              <a:t>state</a:t>
            </a:r>
          </a:p>
        </p:txBody>
      </p:sp>
      <p:sp>
        <p:nvSpPr>
          <p:cNvPr id="3" name="object 3"/>
          <p:cNvSpPr/>
          <p:nvPr/>
        </p:nvSpPr>
        <p:spPr>
          <a:xfrm>
            <a:off x="3623145" y="3304432"/>
            <a:ext cx="5439647" cy="3593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643"/>
          </a:p>
        </p:txBody>
      </p:sp>
    </p:spTree>
    <p:extLst>
      <p:ext uri="{BB962C8B-B14F-4D97-AF65-F5344CB8AC3E}">
        <p14:creationId xmlns:p14="http://schemas.microsoft.com/office/powerpoint/2010/main" val="1612026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8326" y="652529"/>
            <a:ext cx="3423683" cy="1032202"/>
          </a:xfrm>
          <a:prstGeom prst="rect">
            <a:avLst/>
          </a:prstGeom>
        </p:spPr>
        <p:txBody>
          <a:bodyPr vert="horz" wrap="square" lIns="0" tIns="16379" rIns="0" bIns="0" rtlCol="0" anchor="ctr">
            <a:spAutoFit/>
          </a:bodyPr>
          <a:lstStyle/>
          <a:p>
            <a:pPr marL="16379">
              <a:spcBef>
                <a:spcPts val="129"/>
              </a:spcBef>
            </a:pPr>
            <a:r>
              <a:rPr sz="6600" spc="-6" dirty="0">
                <a:solidFill>
                  <a:schemeClr val="tx1"/>
                </a:solidFill>
                <a:latin typeface="+mj-lt"/>
              </a:rPr>
              <a:t>Gates</a:t>
            </a:r>
          </a:p>
        </p:txBody>
      </p:sp>
      <p:sp>
        <p:nvSpPr>
          <p:cNvPr id="3" name="object 3"/>
          <p:cNvSpPr/>
          <p:nvPr/>
        </p:nvSpPr>
        <p:spPr>
          <a:xfrm>
            <a:off x="4186433" y="2285667"/>
            <a:ext cx="4625383" cy="5653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643"/>
          </a:p>
        </p:txBody>
      </p:sp>
      <p:sp>
        <p:nvSpPr>
          <p:cNvPr id="4" name="object 4"/>
          <p:cNvSpPr txBox="1"/>
          <p:nvPr/>
        </p:nvSpPr>
        <p:spPr>
          <a:xfrm>
            <a:off x="7837276" y="5875909"/>
            <a:ext cx="1576463" cy="334190"/>
          </a:xfrm>
          <a:prstGeom prst="rect">
            <a:avLst/>
          </a:prstGeom>
        </p:spPr>
        <p:txBody>
          <a:bodyPr vert="horz" wrap="square" lIns="0" tIns="16379" rIns="0" bIns="0" rtlCol="0">
            <a:spAutoFit/>
          </a:bodyPr>
          <a:lstStyle/>
          <a:p>
            <a:pPr marL="16379">
              <a:spcBef>
                <a:spcPts val="129"/>
              </a:spcBef>
            </a:pPr>
            <a:r>
              <a:rPr sz="2064" spc="-6" dirty="0">
                <a:solidFill>
                  <a:srgbClr val="0000CC"/>
                </a:solidFill>
                <a:latin typeface="Liberation Sans"/>
                <a:cs typeface="Liberation Sans"/>
              </a:rPr>
              <a:t>sigmoid</a:t>
            </a:r>
            <a:r>
              <a:rPr sz="2064" spc="-84" dirty="0">
                <a:solidFill>
                  <a:srgbClr val="0000CC"/>
                </a:solidFill>
                <a:latin typeface="Liberation Sans"/>
                <a:cs typeface="Liberation Sans"/>
              </a:rPr>
              <a:t> </a:t>
            </a:r>
            <a:r>
              <a:rPr sz="2064" spc="-6" dirty="0">
                <a:solidFill>
                  <a:srgbClr val="0000CC"/>
                </a:solidFill>
                <a:latin typeface="Liberation Sans"/>
                <a:cs typeface="Liberation Sans"/>
              </a:rPr>
              <a:t>layer</a:t>
            </a:r>
            <a:endParaRPr sz="2064">
              <a:latin typeface="Liberation Sans"/>
              <a:cs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937450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422" y="3658351"/>
            <a:ext cx="11823405" cy="939869"/>
          </a:xfrm>
          <a:prstGeom prst="rect">
            <a:avLst/>
          </a:prstGeom>
        </p:spPr>
        <p:txBody>
          <a:bodyPr vert="horz" wrap="square" lIns="0" tIns="16379" rIns="0" bIns="0" rtlCol="0" anchor="ctr">
            <a:spAutoFit/>
          </a:bodyPr>
          <a:lstStyle/>
          <a:p>
            <a:pPr marL="16379">
              <a:spcBef>
                <a:spcPts val="129"/>
              </a:spcBef>
            </a:pPr>
            <a:r>
              <a:rPr sz="6000" spc="-6" dirty="0">
                <a:solidFill>
                  <a:schemeClr val="tx1"/>
                </a:solidFill>
                <a:latin typeface="+mj-lt"/>
              </a:rPr>
              <a:t>Step-by-Step LSTM </a:t>
            </a:r>
            <a:r>
              <a:rPr sz="6000" spc="-64" dirty="0">
                <a:solidFill>
                  <a:schemeClr val="tx1"/>
                </a:solidFill>
                <a:latin typeface="+mj-lt"/>
              </a:rPr>
              <a:t>Walk</a:t>
            </a:r>
            <a:r>
              <a:rPr sz="6000" spc="-142" dirty="0">
                <a:solidFill>
                  <a:schemeClr val="tx1"/>
                </a:solidFill>
                <a:latin typeface="+mj-lt"/>
              </a:rPr>
              <a:t> </a:t>
            </a:r>
            <a:r>
              <a:rPr sz="6000" spc="-13" dirty="0">
                <a:solidFill>
                  <a:schemeClr val="tx1"/>
                </a:solidFill>
                <a:latin typeface="+mj-lt"/>
              </a:rPr>
              <a:t>Through</a:t>
            </a:r>
          </a:p>
        </p:txBody>
      </p:sp>
    </p:spTree>
    <p:extLst>
      <p:ext uri="{BB962C8B-B14F-4D97-AF65-F5344CB8AC3E}">
        <p14:creationId xmlns:p14="http://schemas.microsoft.com/office/powerpoint/2010/main" val="2190636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7305" y="723702"/>
            <a:ext cx="5477085" cy="889855"/>
          </a:xfrm>
          <a:prstGeom prst="rect">
            <a:avLst/>
          </a:prstGeom>
        </p:spPr>
        <p:txBody>
          <a:bodyPr vert="horz" wrap="square" lIns="0" tIns="16379" rIns="0" bIns="0" rtlCol="0" anchor="ctr">
            <a:spAutoFit/>
          </a:bodyPr>
          <a:lstStyle/>
          <a:p>
            <a:pPr marL="16379">
              <a:spcBef>
                <a:spcPts val="129"/>
              </a:spcBef>
            </a:pPr>
            <a:r>
              <a:rPr spc="-6" dirty="0">
                <a:solidFill>
                  <a:schemeClr val="tx1"/>
                </a:solidFill>
                <a:latin typeface="+mj-lt"/>
              </a:rPr>
              <a:t>Forget gate</a:t>
            </a:r>
            <a:r>
              <a:rPr spc="-110" dirty="0">
                <a:solidFill>
                  <a:schemeClr val="tx1"/>
                </a:solidFill>
                <a:latin typeface="+mj-lt"/>
              </a:rPr>
              <a:t> </a:t>
            </a:r>
            <a:r>
              <a:rPr spc="-6" dirty="0">
                <a:solidFill>
                  <a:schemeClr val="tx1"/>
                </a:solidFill>
                <a:latin typeface="+mj-lt"/>
              </a:rPr>
              <a:t>layer</a:t>
            </a:r>
          </a:p>
        </p:txBody>
      </p:sp>
      <p:sp>
        <p:nvSpPr>
          <p:cNvPr id="3" name="object 3"/>
          <p:cNvSpPr/>
          <p:nvPr/>
        </p:nvSpPr>
        <p:spPr>
          <a:xfrm>
            <a:off x="752754" y="3304431"/>
            <a:ext cx="10968994" cy="3587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643"/>
          </a:p>
        </p:txBody>
      </p:sp>
    </p:spTree>
    <p:extLst>
      <p:ext uri="{BB962C8B-B14F-4D97-AF65-F5344CB8AC3E}">
        <p14:creationId xmlns:p14="http://schemas.microsoft.com/office/powerpoint/2010/main" val="962552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2540" y="723702"/>
            <a:ext cx="5423537" cy="889855"/>
          </a:xfrm>
          <a:prstGeom prst="rect">
            <a:avLst/>
          </a:prstGeom>
        </p:spPr>
        <p:txBody>
          <a:bodyPr vert="horz" wrap="square" lIns="0" tIns="16379" rIns="0" bIns="0" rtlCol="0" anchor="ctr">
            <a:spAutoFit/>
          </a:bodyPr>
          <a:lstStyle/>
          <a:p>
            <a:pPr marL="16379">
              <a:spcBef>
                <a:spcPts val="129"/>
              </a:spcBef>
            </a:pPr>
            <a:r>
              <a:rPr spc="-6" dirty="0">
                <a:solidFill>
                  <a:schemeClr val="tx1"/>
                </a:solidFill>
                <a:latin typeface="+mj-lt"/>
              </a:rPr>
              <a:t>Input gate</a:t>
            </a:r>
            <a:r>
              <a:rPr spc="-110" dirty="0">
                <a:solidFill>
                  <a:schemeClr val="tx1"/>
                </a:solidFill>
                <a:latin typeface="+mj-lt"/>
              </a:rPr>
              <a:t> </a:t>
            </a:r>
            <a:r>
              <a:rPr spc="-6" dirty="0">
                <a:solidFill>
                  <a:schemeClr val="tx1"/>
                </a:solidFill>
                <a:latin typeface="+mj-lt"/>
              </a:rPr>
              <a:t>layer</a:t>
            </a:r>
          </a:p>
        </p:txBody>
      </p:sp>
      <p:sp>
        <p:nvSpPr>
          <p:cNvPr id="3" name="object 3"/>
          <p:cNvSpPr/>
          <p:nvPr/>
        </p:nvSpPr>
        <p:spPr>
          <a:xfrm>
            <a:off x="752754" y="3304431"/>
            <a:ext cx="11532821" cy="3587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643"/>
          </a:p>
        </p:txBody>
      </p:sp>
    </p:spTree>
    <p:extLst>
      <p:ext uri="{BB962C8B-B14F-4D97-AF65-F5344CB8AC3E}">
        <p14:creationId xmlns:p14="http://schemas.microsoft.com/office/powerpoint/2010/main" val="3791465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7306" y="723702"/>
            <a:ext cx="5479541" cy="889855"/>
          </a:xfrm>
          <a:prstGeom prst="rect">
            <a:avLst/>
          </a:prstGeom>
        </p:spPr>
        <p:txBody>
          <a:bodyPr vert="horz" wrap="square" lIns="0" tIns="16379" rIns="0" bIns="0" rtlCol="0" anchor="ctr">
            <a:spAutoFit/>
          </a:bodyPr>
          <a:lstStyle/>
          <a:p>
            <a:pPr marL="16379">
              <a:spcBef>
                <a:spcPts val="129"/>
              </a:spcBef>
            </a:pPr>
            <a:r>
              <a:rPr spc="-6" dirty="0">
                <a:solidFill>
                  <a:schemeClr val="tx1"/>
                </a:solidFill>
                <a:latin typeface="+mj-lt"/>
              </a:rPr>
              <a:t>The current</a:t>
            </a:r>
            <a:r>
              <a:rPr spc="-90" dirty="0">
                <a:solidFill>
                  <a:schemeClr val="tx1"/>
                </a:solidFill>
                <a:latin typeface="+mj-lt"/>
              </a:rPr>
              <a:t> </a:t>
            </a:r>
            <a:r>
              <a:rPr spc="-6" dirty="0">
                <a:solidFill>
                  <a:schemeClr val="tx1"/>
                </a:solidFill>
                <a:latin typeface="+mj-lt"/>
              </a:rPr>
              <a:t>state</a:t>
            </a:r>
          </a:p>
        </p:txBody>
      </p:sp>
      <p:sp>
        <p:nvSpPr>
          <p:cNvPr id="3" name="object 3"/>
          <p:cNvSpPr/>
          <p:nvPr/>
        </p:nvSpPr>
        <p:spPr>
          <a:xfrm>
            <a:off x="752754" y="3304432"/>
            <a:ext cx="10097625" cy="3593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643"/>
          </a:p>
        </p:txBody>
      </p:sp>
    </p:spTree>
    <p:extLst>
      <p:ext uri="{BB962C8B-B14F-4D97-AF65-F5344CB8AC3E}">
        <p14:creationId xmlns:p14="http://schemas.microsoft.com/office/powerpoint/2010/main" val="609830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8921" y="723702"/>
            <a:ext cx="3952214" cy="889855"/>
          </a:xfrm>
          <a:prstGeom prst="rect">
            <a:avLst/>
          </a:prstGeom>
        </p:spPr>
        <p:txBody>
          <a:bodyPr vert="horz" wrap="square" lIns="0" tIns="16379" rIns="0" bIns="0" rtlCol="0" anchor="ctr">
            <a:spAutoFit/>
          </a:bodyPr>
          <a:lstStyle/>
          <a:p>
            <a:pPr marL="16379">
              <a:spcBef>
                <a:spcPts val="129"/>
              </a:spcBef>
            </a:pPr>
            <a:r>
              <a:rPr spc="-13" dirty="0">
                <a:solidFill>
                  <a:schemeClr val="tx1"/>
                </a:solidFill>
                <a:latin typeface="+mj-lt"/>
              </a:rPr>
              <a:t>Output</a:t>
            </a:r>
            <a:r>
              <a:rPr spc="-110" dirty="0">
                <a:solidFill>
                  <a:schemeClr val="tx1"/>
                </a:solidFill>
                <a:latin typeface="+mj-lt"/>
              </a:rPr>
              <a:t> </a:t>
            </a:r>
            <a:r>
              <a:rPr spc="-6" dirty="0">
                <a:solidFill>
                  <a:schemeClr val="tx1"/>
                </a:solidFill>
                <a:latin typeface="+mj-lt"/>
              </a:rPr>
              <a:t>layer</a:t>
            </a:r>
          </a:p>
        </p:txBody>
      </p:sp>
      <p:sp>
        <p:nvSpPr>
          <p:cNvPr id="3" name="object 3"/>
          <p:cNvSpPr/>
          <p:nvPr/>
        </p:nvSpPr>
        <p:spPr>
          <a:xfrm>
            <a:off x="752754" y="3355682"/>
            <a:ext cx="10968994" cy="3542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643"/>
          </a:p>
        </p:txBody>
      </p:sp>
    </p:spTree>
    <p:extLst>
      <p:ext uri="{BB962C8B-B14F-4D97-AF65-F5344CB8AC3E}">
        <p14:creationId xmlns:p14="http://schemas.microsoft.com/office/powerpoint/2010/main" val="276986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Long-distance Dependencies in Langua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Long-distance Dependencies in Language</a:t>
            </a:r>
          </a:p>
        </p:txBody>
      </p:sp>
      <p:sp>
        <p:nvSpPr>
          <p:cNvPr id="123" name="Agreement in number, gender, etc."/>
          <p:cNvSpPr txBox="1">
            <a:spLocks noGrp="1"/>
          </p:cNvSpPr>
          <p:nvPr>
            <p:ph type="body" sz="quarter" idx="1"/>
          </p:nvPr>
        </p:nvSpPr>
        <p:spPr>
          <a:xfrm>
            <a:off x="952500" y="3111500"/>
            <a:ext cx="11099800" cy="832628"/>
          </a:xfrm>
          <a:prstGeom prst="rect">
            <a:avLst/>
          </a:prstGeom>
        </p:spPr>
        <p:txBody>
          <a:bodyPr/>
          <a:lstStyle/>
          <a:p>
            <a:r>
              <a:t>Agreement in number, gender, etc.</a:t>
            </a:r>
          </a:p>
        </p:txBody>
      </p:sp>
      <p:sp>
        <p:nvSpPr>
          <p:cNvPr id="124" name="Selectional preference"/>
          <p:cNvSpPr txBox="1"/>
          <p:nvPr/>
        </p:nvSpPr>
        <p:spPr>
          <a:xfrm>
            <a:off x="952500" y="5651500"/>
            <a:ext cx="11099800" cy="832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indent="-444500" algn="l">
              <a:spcBef>
                <a:spcPts val="4200"/>
              </a:spcBef>
              <a:buSzPct val="75000"/>
              <a:buChar char="•"/>
            </a:lvl1pPr>
          </a:lstStyle>
          <a:p>
            <a:r>
              <a:t>Selectional preference</a:t>
            </a:r>
          </a:p>
        </p:txBody>
      </p:sp>
      <p:sp>
        <p:nvSpPr>
          <p:cNvPr id="125" name="He does not have very much confidence in himself.…"/>
          <p:cNvSpPr txBox="1"/>
          <p:nvPr/>
        </p:nvSpPr>
        <p:spPr>
          <a:xfrm>
            <a:off x="1053654" y="4027902"/>
            <a:ext cx="10897492" cy="1193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b="1">
                <a:latin typeface="Helvetica"/>
                <a:ea typeface="Helvetica"/>
                <a:cs typeface="Helvetica"/>
                <a:sym typeface="Helvetica"/>
              </a:rPr>
              <a:t>He</a:t>
            </a:r>
            <a:r>
              <a:t> does not have very much confidence in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himself</a:t>
            </a:r>
            <a:r>
              <a:t>.</a:t>
            </a:r>
          </a:p>
          <a:p>
            <a:r>
              <a:rPr b="1">
                <a:latin typeface="Helvetica"/>
                <a:ea typeface="Helvetica"/>
                <a:cs typeface="Helvetica"/>
                <a:sym typeface="Helvetica"/>
              </a:rPr>
              <a:t>She</a:t>
            </a:r>
            <a:r>
              <a:t> does not have very much confidence in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herself</a:t>
            </a:r>
            <a:r>
              <a:t>.</a:t>
            </a:r>
          </a:p>
        </p:txBody>
      </p:sp>
      <p:sp>
        <p:nvSpPr>
          <p:cNvPr id="126" name="The reign has lasted as long as the life of the queen.…"/>
          <p:cNvSpPr txBox="1"/>
          <p:nvPr/>
        </p:nvSpPr>
        <p:spPr>
          <a:xfrm>
            <a:off x="968988" y="6821902"/>
            <a:ext cx="11066824" cy="1193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reign</a:t>
            </a:r>
            <a:r>
              <a:t> has lasted as long as the life of 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queen</a:t>
            </a:r>
            <a:r>
              <a:t>.</a:t>
            </a:r>
          </a:p>
          <a:p>
            <a:r>
              <a:t>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rain</a:t>
            </a:r>
            <a:r>
              <a:t> has lasted as long as the life of the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clouds</a:t>
            </a:r>
            <a: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animBg="1" advAuto="0"/>
      <p:bldP spid="124" grpId="3" animBg="1" advAuto="0"/>
      <p:bldP spid="125" grpId="2" animBg="1" advAuto="0"/>
      <p:bldP spid="126" grpId="4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Other Alternativ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Other Alternatives</a:t>
            </a:r>
          </a:p>
        </p:txBody>
      </p:sp>
      <p:sp>
        <p:nvSpPr>
          <p:cNvPr id="1037" name="Lots of variants of LSTMs (Hochreiter and Schmidhuber, 1997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Lots of variants of LSTMs (</a:t>
            </a:r>
            <a:r>
              <a:rPr lang="en-CA" dirty="0"/>
              <a:t>Gers</a:t>
            </a:r>
            <a:r>
              <a:rPr dirty="0"/>
              <a:t> and </a:t>
            </a:r>
            <a:r>
              <a:rPr dirty="0" err="1"/>
              <a:t>Schmidhuber</a:t>
            </a:r>
            <a:r>
              <a:rPr dirty="0"/>
              <a:t>, </a:t>
            </a:r>
            <a:r>
              <a:rPr lang="en-CA" dirty="0"/>
              <a:t>2000</a:t>
            </a:r>
            <a:r>
              <a:rPr dirty="0"/>
              <a:t>)</a:t>
            </a:r>
          </a:p>
          <a:p>
            <a:r>
              <a:rPr dirty="0"/>
              <a:t>Gated recurrent units (GRUs; Cho et al., 2014)</a:t>
            </a:r>
          </a:p>
          <a:p>
            <a:r>
              <a:rPr dirty="0"/>
              <a:t>All follow the basic paradigm of “take input, update state”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1" build="p" bldLvl="5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50FA0-CB08-1C4B-ADD5-67829C214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7200" dirty="0"/>
              <a:t>Stacked LSTM </a:t>
            </a:r>
            <a:br>
              <a:rPr lang="en-CA" sz="6000" dirty="0"/>
            </a:br>
            <a:r>
              <a:rPr lang="en-CA" sz="4800" dirty="0"/>
              <a:t>(Graves et al. 2013)</a:t>
            </a:r>
            <a:endParaRPr lang="en-US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26B9E-BCC7-8741-ADBB-86C36406F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872" y="2597445"/>
            <a:ext cx="7493258" cy="6356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6D3D33-C490-2640-883F-D7B0914BA4F2}"/>
              </a:ext>
            </a:extLst>
          </p:cNvPr>
          <p:cNvSpPr txBox="1"/>
          <p:nvPr/>
        </p:nvSpPr>
        <p:spPr>
          <a:xfrm>
            <a:off x="4587757" y="9120688"/>
            <a:ext cx="826187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CA" sz="2400" dirty="0"/>
              <a:t>Image source: </a:t>
            </a:r>
            <a:r>
              <a:rPr lang="en-CA" sz="2400" dirty="0">
                <a:hlinkClick r:id="rId3"/>
              </a:rPr>
              <a:t>http://www.aclweb.org/anthology/P15-2116</a:t>
            </a:r>
            <a:r>
              <a:rPr lang="en-CA" sz="2400" dirty="0"/>
              <a:t> 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7714031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4A1EF-E43F-0A42-8A3D-9FCA7EAF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adding layers?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2FC15-BB9D-5A43-918F-0FF55EDAA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CA" dirty="0"/>
              <a:t>In feed-forward NNs: </a:t>
            </a:r>
          </a:p>
          <a:p>
            <a:pPr lvl="1">
              <a:spcBef>
                <a:spcPts val="1200"/>
              </a:spcBef>
            </a:pPr>
            <a:r>
              <a:rPr lang="en-CA" dirty="0"/>
              <a:t>create new representations at higher levels of abstraction</a:t>
            </a:r>
          </a:p>
          <a:p>
            <a:pPr>
              <a:spcBef>
                <a:spcPts val="1200"/>
              </a:spcBef>
            </a:pPr>
            <a:r>
              <a:rPr lang="en-CA" dirty="0"/>
              <a:t>In RNNs:</a:t>
            </a:r>
          </a:p>
          <a:p>
            <a:pPr lvl="1">
              <a:spcBef>
                <a:spcPts val="1200"/>
              </a:spcBef>
            </a:pPr>
            <a:r>
              <a:rPr lang="en-CA" dirty="0"/>
              <a:t>chunk observations over time</a:t>
            </a:r>
          </a:p>
          <a:p>
            <a:pPr lvl="1">
              <a:spcBef>
                <a:spcPts val="1200"/>
              </a:spcBef>
            </a:pPr>
            <a:r>
              <a:rPr lang="en-CA" dirty="0"/>
              <a:t>represent the problem at different time scales</a:t>
            </a:r>
          </a:p>
          <a:p>
            <a:pPr>
              <a:spcBef>
                <a:spcPts val="3000"/>
              </a:spcBef>
            </a:pPr>
            <a:r>
              <a:rPr lang="en-CA" dirty="0"/>
              <a:t>Resources:</a:t>
            </a:r>
          </a:p>
          <a:p>
            <a:pPr lvl="1">
              <a:spcBef>
                <a:spcPts val="1200"/>
              </a:spcBef>
            </a:pPr>
            <a:r>
              <a:rPr lang="en-CA" dirty="0"/>
              <a:t>Graves et al. 2013 paper: </a:t>
            </a:r>
            <a:r>
              <a:rPr lang="en-CA" dirty="0">
                <a:hlinkClick r:id="rId2"/>
              </a:rPr>
              <a:t>https://arxiv.org/pdf/1303.5778.pdf</a:t>
            </a:r>
            <a:endParaRPr lang="en-CA" dirty="0"/>
          </a:p>
          <a:p>
            <a:pPr lvl="1">
              <a:spcBef>
                <a:spcPts val="1200"/>
              </a:spcBef>
            </a:pPr>
            <a:r>
              <a:rPr lang="en-CA" dirty="0"/>
              <a:t>Blog by Jason Brownlee: </a:t>
            </a:r>
            <a:r>
              <a:rPr lang="en-CA" dirty="0">
                <a:hlinkClick r:id="rId3"/>
              </a:rPr>
              <a:t>https://machinelearningmastery.com/stacked-long-short-term-memory-networks/</a:t>
            </a:r>
            <a:endParaRPr lang="en-CA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5529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Efficiency/Memory Tricks"/>
          <p:cNvSpPr txBox="1">
            <a:spLocks noGrp="1"/>
          </p:cNvSpPr>
          <p:nvPr>
            <p:ph type="title"/>
          </p:nvPr>
        </p:nvSpPr>
        <p:spPr>
          <a:xfrm>
            <a:off x="952500" y="3238500"/>
            <a:ext cx="11099800" cy="2159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66674">
              <a:defRPr sz="7760"/>
            </a:lvl1pPr>
          </a:lstStyle>
          <a:p>
            <a:r>
              <a:t>Efficiency/Memory Tricks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Handling Mini-batch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Handling Mini-batching</a:t>
            </a:r>
          </a:p>
        </p:txBody>
      </p:sp>
      <p:sp>
        <p:nvSpPr>
          <p:cNvPr id="1044" name="Mini-batching makes things much faster!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Mini-batching makes things much faster!</a:t>
            </a:r>
          </a:p>
          <a:p>
            <a:r>
              <a:t>But mini-batching in RNNs is harder than in feed-forward networks</a:t>
            </a:r>
          </a:p>
          <a:p>
            <a:pPr lvl="1"/>
            <a:r>
              <a:t>Each word depends on the previous word</a:t>
            </a:r>
          </a:p>
          <a:p>
            <a:pPr lvl="1"/>
            <a:r>
              <a:t>Sequences are of various length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1" build="p" bldLvl="5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Mini-batching Metho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Mini-batching Method</a:t>
            </a:r>
          </a:p>
        </p:txBody>
      </p:sp>
      <p:sp>
        <p:nvSpPr>
          <p:cNvPr id="1047" name="this     is   an          example  &lt;/s&gt;"/>
          <p:cNvSpPr txBox="1"/>
          <p:nvPr/>
        </p:nvSpPr>
        <p:spPr>
          <a:xfrm>
            <a:off x="3081832" y="2921000"/>
            <a:ext cx="69183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 lnSpcReduction="10000"/>
          </a:bodyPr>
          <a:lstStyle>
            <a:lvl1pPr algn="l">
              <a:spcBef>
                <a:spcPts val="2100"/>
              </a:spcBef>
            </a:lvl1pPr>
          </a:lstStyle>
          <a:p>
            <a:r>
              <a:t>this     is   an          example  &lt;/s&gt;</a:t>
            </a:r>
          </a:p>
        </p:txBody>
      </p:sp>
      <p:sp>
        <p:nvSpPr>
          <p:cNvPr id="1048" name="this     is   another  &lt;/s&gt;"/>
          <p:cNvSpPr txBox="1"/>
          <p:nvPr/>
        </p:nvSpPr>
        <p:spPr>
          <a:xfrm>
            <a:off x="3081832" y="3594100"/>
            <a:ext cx="493639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 lnSpcReduction="10000"/>
          </a:bodyPr>
          <a:lstStyle>
            <a:lvl1pPr algn="l">
              <a:spcBef>
                <a:spcPts val="2100"/>
              </a:spcBef>
            </a:lvl1pPr>
          </a:lstStyle>
          <a:p>
            <a:r>
              <a:t>this     is   another  &lt;/s&gt;</a:t>
            </a:r>
          </a:p>
        </p:txBody>
      </p:sp>
      <p:sp>
        <p:nvSpPr>
          <p:cNvPr id="1049" name="&lt;/s&gt;"/>
          <p:cNvSpPr txBox="1"/>
          <p:nvPr/>
        </p:nvSpPr>
        <p:spPr>
          <a:xfrm>
            <a:off x="8923832" y="3594100"/>
            <a:ext cx="102959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 lnSpcReduction="10000"/>
          </a:bodyPr>
          <a:lstStyle>
            <a:lvl1pPr algn="l">
              <a:spcBef>
                <a:spcPts val="2100"/>
              </a:spcBef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&lt;/s&gt;</a:t>
            </a:r>
          </a:p>
        </p:txBody>
      </p:sp>
      <p:sp>
        <p:nvSpPr>
          <p:cNvPr id="1050" name="Padding"/>
          <p:cNvSpPr txBox="1"/>
          <p:nvPr/>
        </p:nvSpPr>
        <p:spPr>
          <a:xfrm>
            <a:off x="10117632" y="4102100"/>
            <a:ext cx="184160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 lnSpcReduction="10000"/>
          </a:bodyPr>
          <a:lstStyle>
            <a:lvl1pPr algn="l">
              <a:spcBef>
                <a:spcPts val="2100"/>
              </a:spcBef>
              <a:defRPr u="sng">
                <a:solidFill>
                  <a:srgbClr val="005493"/>
                </a:solidFill>
              </a:defRPr>
            </a:lvl1pPr>
          </a:lstStyle>
          <a:p>
            <a:r>
              <a:t>Padding</a:t>
            </a:r>
          </a:p>
        </p:txBody>
      </p:sp>
      <p:sp>
        <p:nvSpPr>
          <p:cNvPr id="1051" name="Rectangle"/>
          <p:cNvSpPr/>
          <p:nvPr/>
        </p:nvSpPr>
        <p:spPr>
          <a:xfrm>
            <a:off x="2821731" y="2802830"/>
            <a:ext cx="7306123" cy="165616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grpSp>
        <p:nvGrpSpPr>
          <p:cNvPr id="1078" name="Group"/>
          <p:cNvGrpSpPr/>
          <p:nvPr/>
        </p:nvGrpSpPr>
        <p:grpSpPr>
          <a:xfrm>
            <a:off x="757732" y="4495800"/>
            <a:ext cx="8766434" cy="1460501"/>
            <a:chOff x="0" y="-83749"/>
            <a:chExt cx="8766432" cy="1460500"/>
          </a:xfrm>
        </p:grpSpPr>
        <p:grpSp>
          <p:nvGrpSpPr>
            <p:cNvPr id="1055" name="Group"/>
            <p:cNvGrpSpPr/>
            <p:nvPr/>
          </p:nvGrpSpPr>
          <p:grpSpPr>
            <a:xfrm>
              <a:off x="2566143" y="399008"/>
              <a:ext cx="332890" cy="799810"/>
              <a:chOff x="0" y="0"/>
              <a:chExt cx="332889" cy="799808"/>
            </a:xfrm>
          </p:grpSpPr>
          <p:sp>
            <p:nvSpPr>
              <p:cNvPr id="1052" name="Rectangle"/>
              <p:cNvSpPr/>
              <p:nvPr/>
            </p:nvSpPr>
            <p:spPr>
              <a:xfrm>
                <a:off x="0" y="0"/>
                <a:ext cx="332890" cy="799809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053" name="Circle"/>
              <p:cNvSpPr/>
              <p:nvPr/>
            </p:nvSpPr>
            <p:spPr>
              <a:xfrm>
                <a:off x="16850" y="90578"/>
                <a:ext cx="273201" cy="274640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54" name="Circle"/>
              <p:cNvSpPr/>
              <p:nvPr/>
            </p:nvSpPr>
            <p:spPr>
              <a:xfrm>
                <a:off x="16850" y="427723"/>
                <a:ext cx="273201" cy="274640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056" name="Loss…"/>
            <p:cNvSpPr txBox="1"/>
            <p:nvPr/>
          </p:nvSpPr>
          <p:spPr>
            <a:xfrm>
              <a:off x="0" y="-83750"/>
              <a:ext cx="2401215" cy="1460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normAutofit lnSpcReduction="10000"/>
            </a:bodyPr>
            <a:lstStyle/>
            <a:p>
              <a:pPr algn="l">
                <a:spcBef>
                  <a:spcPts val="2100"/>
                </a:spcBef>
                <a:defRPr u="sng">
                  <a:solidFill>
                    <a:srgbClr val="005493"/>
                  </a:solidFill>
                </a:defRPr>
              </a:pPr>
              <a:r>
                <a:t>Loss</a:t>
              </a:r>
            </a:p>
            <a:p>
              <a:pPr algn="l">
                <a:spcBef>
                  <a:spcPts val="2100"/>
                </a:spcBef>
                <a:defRPr u="sng">
                  <a:solidFill>
                    <a:srgbClr val="005493"/>
                  </a:solidFill>
                </a:defRPr>
              </a:pPr>
              <a:r>
                <a:t>Calculation</a:t>
              </a:r>
            </a:p>
          </p:txBody>
        </p:sp>
        <p:grpSp>
          <p:nvGrpSpPr>
            <p:cNvPr id="1060" name="Group"/>
            <p:cNvGrpSpPr/>
            <p:nvPr/>
          </p:nvGrpSpPr>
          <p:grpSpPr>
            <a:xfrm>
              <a:off x="3747243" y="399008"/>
              <a:ext cx="332890" cy="799810"/>
              <a:chOff x="0" y="0"/>
              <a:chExt cx="332889" cy="799808"/>
            </a:xfrm>
          </p:grpSpPr>
          <p:sp>
            <p:nvSpPr>
              <p:cNvPr id="1057" name="Rectangle"/>
              <p:cNvSpPr/>
              <p:nvPr/>
            </p:nvSpPr>
            <p:spPr>
              <a:xfrm>
                <a:off x="0" y="0"/>
                <a:ext cx="332890" cy="799809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058" name="Circle"/>
              <p:cNvSpPr/>
              <p:nvPr/>
            </p:nvSpPr>
            <p:spPr>
              <a:xfrm>
                <a:off x="16850" y="90578"/>
                <a:ext cx="273201" cy="274640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59" name="Circle"/>
              <p:cNvSpPr/>
              <p:nvPr/>
            </p:nvSpPr>
            <p:spPr>
              <a:xfrm>
                <a:off x="16850" y="427723"/>
                <a:ext cx="273201" cy="274640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64" name="Group"/>
            <p:cNvGrpSpPr/>
            <p:nvPr/>
          </p:nvGrpSpPr>
          <p:grpSpPr>
            <a:xfrm>
              <a:off x="4991843" y="399008"/>
              <a:ext cx="332890" cy="799810"/>
              <a:chOff x="0" y="0"/>
              <a:chExt cx="332889" cy="799808"/>
            </a:xfrm>
          </p:grpSpPr>
          <p:sp>
            <p:nvSpPr>
              <p:cNvPr id="1061" name="Rectangle"/>
              <p:cNvSpPr/>
              <p:nvPr/>
            </p:nvSpPr>
            <p:spPr>
              <a:xfrm>
                <a:off x="0" y="0"/>
                <a:ext cx="332890" cy="799809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062" name="Circle"/>
              <p:cNvSpPr/>
              <p:nvPr/>
            </p:nvSpPr>
            <p:spPr>
              <a:xfrm>
                <a:off x="16850" y="90578"/>
                <a:ext cx="273201" cy="274640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63" name="Circle"/>
              <p:cNvSpPr/>
              <p:nvPr/>
            </p:nvSpPr>
            <p:spPr>
              <a:xfrm>
                <a:off x="16850" y="427723"/>
                <a:ext cx="273201" cy="274640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68" name="Group"/>
            <p:cNvGrpSpPr/>
            <p:nvPr/>
          </p:nvGrpSpPr>
          <p:grpSpPr>
            <a:xfrm>
              <a:off x="6680943" y="399008"/>
              <a:ext cx="332890" cy="799810"/>
              <a:chOff x="0" y="0"/>
              <a:chExt cx="332889" cy="799808"/>
            </a:xfrm>
          </p:grpSpPr>
          <p:sp>
            <p:nvSpPr>
              <p:cNvPr id="1065" name="Rectangle"/>
              <p:cNvSpPr/>
              <p:nvPr/>
            </p:nvSpPr>
            <p:spPr>
              <a:xfrm>
                <a:off x="0" y="0"/>
                <a:ext cx="332890" cy="799809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066" name="Circle"/>
              <p:cNvSpPr/>
              <p:nvPr/>
            </p:nvSpPr>
            <p:spPr>
              <a:xfrm>
                <a:off x="16850" y="90578"/>
                <a:ext cx="273201" cy="274640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67" name="Circle"/>
              <p:cNvSpPr/>
              <p:nvPr/>
            </p:nvSpPr>
            <p:spPr>
              <a:xfrm>
                <a:off x="16850" y="427723"/>
                <a:ext cx="273201" cy="274640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72" name="Group"/>
            <p:cNvGrpSpPr/>
            <p:nvPr/>
          </p:nvGrpSpPr>
          <p:grpSpPr>
            <a:xfrm>
              <a:off x="8433543" y="399008"/>
              <a:ext cx="332890" cy="799810"/>
              <a:chOff x="0" y="0"/>
              <a:chExt cx="332889" cy="799808"/>
            </a:xfrm>
          </p:grpSpPr>
          <p:sp>
            <p:nvSpPr>
              <p:cNvPr id="1069" name="Rectangle"/>
              <p:cNvSpPr/>
              <p:nvPr/>
            </p:nvSpPr>
            <p:spPr>
              <a:xfrm>
                <a:off x="0" y="0"/>
                <a:ext cx="332890" cy="799809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070" name="Circle"/>
              <p:cNvSpPr/>
              <p:nvPr/>
            </p:nvSpPr>
            <p:spPr>
              <a:xfrm>
                <a:off x="16850" y="90578"/>
                <a:ext cx="273201" cy="274640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71" name="Circle"/>
              <p:cNvSpPr/>
              <p:nvPr/>
            </p:nvSpPr>
            <p:spPr>
              <a:xfrm>
                <a:off x="16850" y="427723"/>
                <a:ext cx="273201" cy="274640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073" name="Line"/>
            <p:cNvSpPr/>
            <p:nvPr/>
          </p:nvSpPr>
          <p:spPr>
            <a:xfrm>
              <a:off x="2729062" y="0"/>
              <a:ext cx="1" cy="3151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074" name="Line"/>
            <p:cNvSpPr/>
            <p:nvPr/>
          </p:nvSpPr>
          <p:spPr>
            <a:xfrm>
              <a:off x="3910162" y="12700"/>
              <a:ext cx="1" cy="3151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075" name="Line"/>
            <p:cNvSpPr/>
            <p:nvPr/>
          </p:nvSpPr>
          <p:spPr>
            <a:xfrm>
              <a:off x="5154762" y="12700"/>
              <a:ext cx="1" cy="3151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076" name="Line"/>
            <p:cNvSpPr/>
            <p:nvPr/>
          </p:nvSpPr>
          <p:spPr>
            <a:xfrm>
              <a:off x="6843862" y="12700"/>
              <a:ext cx="1" cy="3151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077" name="Line"/>
            <p:cNvSpPr/>
            <p:nvPr/>
          </p:nvSpPr>
          <p:spPr>
            <a:xfrm>
              <a:off x="8596462" y="12700"/>
              <a:ext cx="1" cy="3151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1095" name="Group"/>
          <p:cNvGrpSpPr/>
          <p:nvPr/>
        </p:nvGrpSpPr>
        <p:grpSpPr>
          <a:xfrm>
            <a:off x="3699172" y="4964512"/>
            <a:ext cx="8069512" cy="1448989"/>
            <a:chOff x="0" y="0"/>
            <a:chExt cx="8069510" cy="1448987"/>
          </a:xfrm>
        </p:grpSpPr>
        <p:sp>
          <p:nvSpPr>
            <p:cNvPr id="1079" name="Mask"/>
            <p:cNvSpPr txBox="1"/>
            <p:nvPr/>
          </p:nvSpPr>
          <p:spPr>
            <a:xfrm>
              <a:off x="6862960" y="801287"/>
              <a:ext cx="120655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normAutofit lnSpcReduction="10000"/>
            </a:bodyPr>
            <a:lstStyle>
              <a:lvl1pPr algn="l">
                <a:spcBef>
                  <a:spcPts val="2100"/>
                </a:spcBef>
                <a:defRPr u="sng">
                  <a:solidFill>
                    <a:srgbClr val="005493"/>
                  </a:solidFill>
                </a:defRPr>
              </a:lvl1pPr>
            </a:lstStyle>
            <a:p>
              <a:r>
                <a:t>Mask</a:t>
              </a:r>
            </a:p>
          </p:txBody>
        </p:sp>
        <p:sp>
          <p:nvSpPr>
            <p:cNvPr id="1080" name="Group"/>
            <p:cNvSpPr/>
            <p:nvPr/>
          </p:nvSpPr>
          <p:spPr>
            <a:xfrm>
              <a:off x="247003" y="19195"/>
              <a:ext cx="332890" cy="799810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081" name="1 1"/>
            <p:cNvSpPr txBox="1"/>
            <p:nvPr/>
          </p:nvSpPr>
          <p:spPr>
            <a:xfrm>
              <a:off x="271563" y="-1"/>
              <a:ext cx="283770" cy="838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normAutofit/>
            </a:bodyPr>
            <a:lstStyle/>
            <a:p>
              <a:pPr algn="l">
                <a:spcBef>
                  <a:spcPts val="2100"/>
                </a:spcBef>
                <a:defRPr sz="2400"/>
              </a:pPr>
              <a:r>
                <a:t>1</a:t>
              </a:r>
              <a:br/>
              <a:r>
                <a:t>1</a:t>
              </a:r>
            </a:p>
          </p:txBody>
        </p:sp>
        <p:pic>
          <p:nvPicPr>
            <p:cNvPr id="1082" name="007-odot.pdf" descr="007-odot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352917"/>
              <a:ext cx="198167" cy="2064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83" name="Group"/>
            <p:cNvSpPr/>
            <p:nvPr/>
          </p:nvSpPr>
          <p:spPr>
            <a:xfrm>
              <a:off x="1440803" y="19195"/>
              <a:ext cx="332890" cy="799810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084" name="1 1"/>
            <p:cNvSpPr txBox="1"/>
            <p:nvPr/>
          </p:nvSpPr>
          <p:spPr>
            <a:xfrm>
              <a:off x="1465363" y="-1"/>
              <a:ext cx="283770" cy="838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normAutofit/>
            </a:bodyPr>
            <a:lstStyle/>
            <a:p>
              <a:pPr algn="l">
                <a:spcBef>
                  <a:spcPts val="2100"/>
                </a:spcBef>
                <a:defRPr sz="2400"/>
              </a:pPr>
              <a:r>
                <a:t>1</a:t>
              </a:r>
              <a:br/>
              <a:r>
                <a:t>1</a:t>
              </a:r>
            </a:p>
          </p:txBody>
        </p:sp>
        <p:pic>
          <p:nvPicPr>
            <p:cNvPr id="1085" name="007-odot.pdf" descr="007-odot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93800" y="352917"/>
              <a:ext cx="198167" cy="2064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86" name="Group"/>
            <p:cNvSpPr/>
            <p:nvPr/>
          </p:nvSpPr>
          <p:spPr>
            <a:xfrm>
              <a:off x="2698103" y="19195"/>
              <a:ext cx="332890" cy="799810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087" name="1 1"/>
            <p:cNvSpPr txBox="1"/>
            <p:nvPr/>
          </p:nvSpPr>
          <p:spPr>
            <a:xfrm>
              <a:off x="2722663" y="-1"/>
              <a:ext cx="283770" cy="838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normAutofit/>
            </a:bodyPr>
            <a:lstStyle/>
            <a:p>
              <a:pPr algn="l">
                <a:spcBef>
                  <a:spcPts val="2100"/>
                </a:spcBef>
                <a:defRPr sz="2400"/>
              </a:pPr>
              <a:r>
                <a:t>1</a:t>
              </a:r>
              <a:br/>
              <a:r>
                <a:t>1</a:t>
              </a:r>
            </a:p>
          </p:txBody>
        </p:sp>
        <p:pic>
          <p:nvPicPr>
            <p:cNvPr id="1088" name="007-odot.pdf" descr="007-odot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451100" y="352917"/>
              <a:ext cx="198167" cy="2064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89" name="Group"/>
            <p:cNvSpPr/>
            <p:nvPr/>
          </p:nvSpPr>
          <p:spPr>
            <a:xfrm>
              <a:off x="4387203" y="19195"/>
              <a:ext cx="332890" cy="799810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090" name="1 1"/>
            <p:cNvSpPr txBox="1"/>
            <p:nvPr/>
          </p:nvSpPr>
          <p:spPr>
            <a:xfrm>
              <a:off x="4411763" y="-1"/>
              <a:ext cx="283770" cy="838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normAutofit/>
            </a:bodyPr>
            <a:lstStyle/>
            <a:p>
              <a:pPr algn="l">
                <a:spcBef>
                  <a:spcPts val="2100"/>
                </a:spcBef>
                <a:defRPr sz="2400"/>
              </a:pPr>
              <a:r>
                <a:t>1</a:t>
              </a:r>
              <a:br/>
              <a:r>
                <a:t>1</a:t>
              </a:r>
            </a:p>
          </p:txBody>
        </p:sp>
        <p:pic>
          <p:nvPicPr>
            <p:cNvPr id="1091" name="007-odot.pdf" descr="007-odot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140200" y="352917"/>
              <a:ext cx="198167" cy="2064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92" name="Group"/>
            <p:cNvSpPr/>
            <p:nvPr/>
          </p:nvSpPr>
          <p:spPr>
            <a:xfrm>
              <a:off x="6127103" y="19195"/>
              <a:ext cx="332890" cy="799810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093" name="1 0"/>
            <p:cNvSpPr txBox="1"/>
            <p:nvPr/>
          </p:nvSpPr>
          <p:spPr>
            <a:xfrm>
              <a:off x="6151663" y="-1"/>
              <a:ext cx="283770" cy="838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normAutofit/>
            </a:bodyPr>
            <a:lstStyle/>
            <a:p>
              <a:pPr algn="l">
                <a:spcBef>
                  <a:spcPts val="2100"/>
                </a:spcBef>
                <a:defRPr sz="2400"/>
              </a:pPr>
              <a:r>
                <a:t>1</a:t>
              </a:r>
              <a:br/>
              <a:r>
                <a:t>0</a:t>
              </a:r>
            </a:p>
          </p:txBody>
        </p:sp>
        <p:pic>
          <p:nvPicPr>
            <p:cNvPr id="1094" name="007-odot.pdf" descr="007-odot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880100" y="352917"/>
              <a:ext cx="198167" cy="2064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20" name="Group"/>
          <p:cNvGrpSpPr/>
          <p:nvPr/>
        </p:nvGrpSpPr>
        <p:grpSpPr>
          <a:xfrm>
            <a:off x="3654076" y="5874949"/>
            <a:ext cx="6200290" cy="1198819"/>
            <a:chOff x="2566143" y="0"/>
            <a:chExt cx="6200289" cy="1198817"/>
          </a:xfrm>
        </p:grpSpPr>
        <p:grpSp>
          <p:nvGrpSpPr>
            <p:cNvPr id="1099" name="Group"/>
            <p:cNvGrpSpPr/>
            <p:nvPr/>
          </p:nvGrpSpPr>
          <p:grpSpPr>
            <a:xfrm>
              <a:off x="2566143" y="399008"/>
              <a:ext cx="332890" cy="799810"/>
              <a:chOff x="0" y="0"/>
              <a:chExt cx="332889" cy="799808"/>
            </a:xfrm>
          </p:grpSpPr>
          <p:sp>
            <p:nvSpPr>
              <p:cNvPr id="1096" name="Rectangle"/>
              <p:cNvSpPr/>
              <p:nvPr/>
            </p:nvSpPr>
            <p:spPr>
              <a:xfrm>
                <a:off x="0" y="0"/>
                <a:ext cx="332890" cy="799809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097" name="Circle"/>
              <p:cNvSpPr/>
              <p:nvPr/>
            </p:nvSpPr>
            <p:spPr>
              <a:xfrm>
                <a:off x="16850" y="90578"/>
                <a:ext cx="273201" cy="274640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98" name="Circle"/>
              <p:cNvSpPr/>
              <p:nvPr/>
            </p:nvSpPr>
            <p:spPr>
              <a:xfrm>
                <a:off x="16850" y="427723"/>
                <a:ext cx="273201" cy="274640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103" name="Group"/>
            <p:cNvGrpSpPr/>
            <p:nvPr/>
          </p:nvGrpSpPr>
          <p:grpSpPr>
            <a:xfrm>
              <a:off x="3747243" y="399008"/>
              <a:ext cx="332890" cy="799810"/>
              <a:chOff x="0" y="0"/>
              <a:chExt cx="332889" cy="799808"/>
            </a:xfrm>
          </p:grpSpPr>
          <p:sp>
            <p:nvSpPr>
              <p:cNvPr id="1100" name="Rectangle"/>
              <p:cNvSpPr/>
              <p:nvPr/>
            </p:nvSpPr>
            <p:spPr>
              <a:xfrm>
                <a:off x="0" y="0"/>
                <a:ext cx="332890" cy="799809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101" name="Circle"/>
              <p:cNvSpPr/>
              <p:nvPr/>
            </p:nvSpPr>
            <p:spPr>
              <a:xfrm>
                <a:off x="16850" y="90578"/>
                <a:ext cx="273201" cy="274640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02" name="Circle"/>
              <p:cNvSpPr/>
              <p:nvPr/>
            </p:nvSpPr>
            <p:spPr>
              <a:xfrm>
                <a:off x="16850" y="427723"/>
                <a:ext cx="273201" cy="274640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107" name="Group"/>
            <p:cNvGrpSpPr/>
            <p:nvPr/>
          </p:nvGrpSpPr>
          <p:grpSpPr>
            <a:xfrm>
              <a:off x="4991843" y="399008"/>
              <a:ext cx="332890" cy="799810"/>
              <a:chOff x="0" y="0"/>
              <a:chExt cx="332889" cy="799808"/>
            </a:xfrm>
          </p:grpSpPr>
          <p:sp>
            <p:nvSpPr>
              <p:cNvPr id="1104" name="Rectangle"/>
              <p:cNvSpPr/>
              <p:nvPr/>
            </p:nvSpPr>
            <p:spPr>
              <a:xfrm>
                <a:off x="0" y="0"/>
                <a:ext cx="332890" cy="799809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105" name="Circle"/>
              <p:cNvSpPr/>
              <p:nvPr/>
            </p:nvSpPr>
            <p:spPr>
              <a:xfrm>
                <a:off x="16850" y="90578"/>
                <a:ext cx="273201" cy="274640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06" name="Circle"/>
              <p:cNvSpPr/>
              <p:nvPr/>
            </p:nvSpPr>
            <p:spPr>
              <a:xfrm>
                <a:off x="16850" y="427723"/>
                <a:ext cx="273201" cy="274640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111" name="Group"/>
            <p:cNvGrpSpPr/>
            <p:nvPr/>
          </p:nvGrpSpPr>
          <p:grpSpPr>
            <a:xfrm>
              <a:off x="6680943" y="399008"/>
              <a:ext cx="332890" cy="799810"/>
              <a:chOff x="0" y="0"/>
              <a:chExt cx="332889" cy="799808"/>
            </a:xfrm>
          </p:grpSpPr>
          <p:sp>
            <p:nvSpPr>
              <p:cNvPr id="1108" name="Rectangle"/>
              <p:cNvSpPr/>
              <p:nvPr/>
            </p:nvSpPr>
            <p:spPr>
              <a:xfrm>
                <a:off x="0" y="0"/>
                <a:ext cx="332890" cy="799809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109" name="Circle"/>
              <p:cNvSpPr/>
              <p:nvPr/>
            </p:nvSpPr>
            <p:spPr>
              <a:xfrm>
                <a:off x="16850" y="90578"/>
                <a:ext cx="273201" cy="274640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10" name="Circle"/>
              <p:cNvSpPr/>
              <p:nvPr/>
            </p:nvSpPr>
            <p:spPr>
              <a:xfrm>
                <a:off x="16850" y="427723"/>
                <a:ext cx="273201" cy="274640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114" name="Group"/>
            <p:cNvGrpSpPr/>
            <p:nvPr/>
          </p:nvGrpSpPr>
          <p:grpSpPr>
            <a:xfrm>
              <a:off x="8433543" y="399008"/>
              <a:ext cx="332890" cy="799810"/>
              <a:chOff x="0" y="0"/>
              <a:chExt cx="332889" cy="799808"/>
            </a:xfrm>
          </p:grpSpPr>
          <p:sp>
            <p:nvSpPr>
              <p:cNvPr id="1112" name="Rectangle"/>
              <p:cNvSpPr/>
              <p:nvPr/>
            </p:nvSpPr>
            <p:spPr>
              <a:xfrm>
                <a:off x="0" y="0"/>
                <a:ext cx="332890" cy="799809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113" name="Circle"/>
              <p:cNvSpPr/>
              <p:nvPr/>
            </p:nvSpPr>
            <p:spPr>
              <a:xfrm>
                <a:off x="16850" y="90578"/>
                <a:ext cx="273201" cy="274640"/>
              </a:xfrm>
              <a:prstGeom prst="ellipse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115" name="Line"/>
            <p:cNvSpPr/>
            <p:nvPr/>
          </p:nvSpPr>
          <p:spPr>
            <a:xfrm>
              <a:off x="2729062" y="0"/>
              <a:ext cx="1" cy="3151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116" name="Line"/>
            <p:cNvSpPr/>
            <p:nvPr/>
          </p:nvSpPr>
          <p:spPr>
            <a:xfrm>
              <a:off x="3910162" y="12700"/>
              <a:ext cx="1" cy="3151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117" name="Line"/>
            <p:cNvSpPr/>
            <p:nvPr/>
          </p:nvSpPr>
          <p:spPr>
            <a:xfrm>
              <a:off x="5154762" y="12700"/>
              <a:ext cx="1" cy="3151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118" name="Line"/>
            <p:cNvSpPr/>
            <p:nvPr/>
          </p:nvSpPr>
          <p:spPr>
            <a:xfrm>
              <a:off x="6843862" y="12700"/>
              <a:ext cx="1" cy="3151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119" name="Line"/>
            <p:cNvSpPr/>
            <p:nvPr/>
          </p:nvSpPr>
          <p:spPr>
            <a:xfrm>
              <a:off x="8596462" y="12700"/>
              <a:ext cx="1" cy="3151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1129" name="Group"/>
          <p:cNvGrpSpPr/>
          <p:nvPr/>
        </p:nvGrpSpPr>
        <p:grpSpPr>
          <a:xfrm>
            <a:off x="3816994" y="7132249"/>
            <a:ext cx="5867402" cy="1160852"/>
            <a:chOff x="0" y="0"/>
            <a:chExt cx="5867400" cy="1160850"/>
          </a:xfrm>
        </p:grpSpPr>
        <p:grpSp>
          <p:nvGrpSpPr>
            <p:cNvPr id="1126" name="Group"/>
            <p:cNvGrpSpPr/>
            <p:nvPr/>
          </p:nvGrpSpPr>
          <p:grpSpPr>
            <a:xfrm>
              <a:off x="0" y="0"/>
              <a:ext cx="5867401" cy="332812"/>
              <a:chOff x="2729062" y="0"/>
              <a:chExt cx="5867400" cy="332811"/>
            </a:xfrm>
          </p:grpSpPr>
          <p:sp>
            <p:nvSpPr>
              <p:cNvPr id="1121" name="Line"/>
              <p:cNvSpPr/>
              <p:nvPr/>
            </p:nvSpPr>
            <p:spPr>
              <a:xfrm>
                <a:off x="2729062" y="-1"/>
                <a:ext cx="2439145" cy="33281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122" name="Line"/>
              <p:cNvSpPr/>
              <p:nvPr/>
            </p:nvSpPr>
            <p:spPr>
              <a:xfrm>
                <a:off x="3910162" y="12700"/>
                <a:ext cx="1279129" cy="30800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123" name="Line"/>
              <p:cNvSpPr/>
              <p:nvPr/>
            </p:nvSpPr>
            <p:spPr>
              <a:xfrm>
                <a:off x="5154762" y="12700"/>
                <a:ext cx="1" cy="31510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124" name="Line"/>
              <p:cNvSpPr/>
              <p:nvPr/>
            </p:nvSpPr>
            <p:spPr>
              <a:xfrm flipH="1">
                <a:off x="5173465" y="12699"/>
                <a:ext cx="1670398" cy="27903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125" name="Line"/>
              <p:cNvSpPr/>
              <p:nvPr/>
            </p:nvSpPr>
            <p:spPr>
              <a:xfrm flipH="1">
                <a:off x="5219105" y="12700"/>
                <a:ext cx="3377358" cy="30299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sp>
          <p:nvSpPr>
            <p:cNvPr id="1127" name="Circle"/>
            <p:cNvSpPr/>
            <p:nvPr/>
          </p:nvSpPr>
          <p:spPr>
            <a:xfrm>
              <a:off x="2317732" y="426087"/>
              <a:ext cx="273201" cy="274640"/>
            </a:xfrm>
            <a:prstGeom prst="ellipse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8" name="Take Sum"/>
            <p:cNvSpPr txBox="1"/>
            <p:nvPr/>
          </p:nvSpPr>
          <p:spPr>
            <a:xfrm>
              <a:off x="3453332" y="513150"/>
              <a:ext cx="209626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normAutofit lnSpcReduction="10000"/>
            </a:bodyPr>
            <a:lstStyle>
              <a:lvl1pPr algn="l">
                <a:spcBef>
                  <a:spcPts val="2100"/>
                </a:spcBef>
                <a:defRPr u="sng">
                  <a:solidFill>
                    <a:srgbClr val="005493"/>
                  </a:solidFill>
                </a:defRPr>
              </a:lvl1pPr>
            </a:lstStyle>
            <a:p>
              <a:r>
                <a:t>Take Sum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" grpId="2" animBg="1" advAuto="0"/>
      <p:bldP spid="1050" grpId="1" animBg="1" advAuto="0"/>
      <p:bldP spid="1078" grpId="3" animBg="1" advAuto="0"/>
      <p:bldP spid="1095" grpId="4" animBg="1" advAuto="0"/>
      <p:bldP spid="1120" grpId="5" animBg="1" advAuto="0"/>
      <p:bldP spid="1129" grpId="6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Bucketing/Sor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Bucketing/Sorting</a:t>
            </a:r>
          </a:p>
        </p:txBody>
      </p:sp>
      <p:sp>
        <p:nvSpPr>
          <p:cNvPr id="1133" name="If we use sentences of different lengths, too much padding and sorting can result in decreased performan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If we use sentences of different lengths, too much padding and </a:t>
            </a:r>
            <a:r>
              <a:rPr lang="en-CA" dirty="0"/>
              <a:t>masking</a:t>
            </a:r>
            <a:r>
              <a:rPr dirty="0"/>
              <a:t> can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result in decreased performance</a:t>
            </a:r>
          </a:p>
          <a:p>
            <a:r>
              <a:rPr dirty="0"/>
              <a:t>To remedy this: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sort sentences</a:t>
            </a:r>
            <a:r>
              <a:rPr dirty="0"/>
              <a:t> so similarly-</a:t>
            </a:r>
            <a:r>
              <a:rPr dirty="0" err="1"/>
              <a:t>lengthed</a:t>
            </a:r>
            <a:r>
              <a:rPr dirty="0"/>
              <a:t> sentences are in the same batch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" grpId="1" build="p" bldLvl="5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Handling Long Sequen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r>
              <a:t>Handling Long Sequences</a:t>
            </a:r>
          </a:p>
        </p:txBody>
      </p:sp>
      <p:sp>
        <p:nvSpPr>
          <p:cNvPr id="1138" name="Sometimes we would like to capture long-term dependencies over long sequenc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Sometimes we would like to capture long-term dependencies over long sequences</a:t>
            </a:r>
          </a:p>
          <a:p>
            <a:r>
              <a:t>e.g. words in full documents</a:t>
            </a:r>
          </a:p>
          <a:p>
            <a:r>
              <a:t>However, this may not fit on (GPU) memory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" grpId="1" build="p" bldLvl="5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Truncated BPT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Truncated BPTT</a:t>
            </a:r>
          </a:p>
        </p:txBody>
      </p:sp>
      <p:sp>
        <p:nvSpPr>
          <p:cNvPr id="1141" name="Backprop over shorter segments, initialize w/ the state from the previous segment"/>
          <p:cNvSpPr txBox="1">
            <a:spLocks noGrp="1"/>
          </p:cNvSpPr>
          <p:nvPr>
            <p:ph type="body" sz="quarter" idx="1"/>
          </p:nvPr>
        </p:nvSpPr>
        <p:spPr>
          <a:xfrm>
            <a:off x="952500" y="2095500"/>
            <a:ext cx="11099800" cy="1456356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Backprop</a:t>
            </a:r>
            <a:r>
              <a:rPr dirty="0"/>
              <a:t> over shorter segments, initialize w/ the state from the previous segment</a:t>
            </a:r>
          </a:p>
        </p:txBody>
      </p:sp>
      <p:sp>
        <p:nvSpPr>
          <p:cNvPr id="1296" name="Line"/>
          <p:cNvSpPr/>
          <p:nvPr/>
        </p:nvSpPr>
        <p:spPr>
          <a:xfrm rot="9672036">
            <a:off x="437593" y="4669723"/>
            <a:ext cx="11525836" cy="2760999"/>
          </a:xfrm>
          <a:custGeom>
            <a:avLst/>
            <a:gdLst>
              <a:gd name="connsiteX0" fmla="*/ 1288 w 21051"/>
              <a:gd name="connsiteY0" fmla="*/ 12476 h 20189"/>
              <a:gd name="connsiteX1" fmla="*/ 28 w 21051"/>
              <a:gd name="connsiteY1" fmla="*/ 2069 h 20189"/>
              <a:gd name="connsiteX2" fmla="*/ 2203 w 21051"/>
              <a:gd name="connsiteY2" fmla="*/ 284 h 20189"/>
              <a:gd name="connsiteX3" fmla="*/ 10293 w 21051"/>
              <a:gd name="connsiteY3" fmla="*/ 10273 h 20189"/>
              <a:gd name="connsiteX4" fmla="*/ 17272 w 21051"/>
              <a:gd name="connsiteY4" fmla="*/ 19094 h 20189"/>
              <a:gd name="connsiteX5" fmla="*/ 20961 w 21051"/>
              <a:gd name="connsiteY5" fmla="*/ 14545 h 20189"/>
              <a:gd name="connsiteX6" fmla="*/ 20675 w 21051"/>
              <a:gd name="connsiteY6" fmla="*/ 8501 h 20189"/>
              <a:gd name="connsiteX0" fmla="*/ 1485 w 21248"/>
              <a:gd name="connsiteY0" fmla="*/ 12305 h 20018"/>
              <a:gd name="connsiteX1" fmla="*/ 21 w 21248"/>
              <a:gd name="connsiteY1" fmla="*/ 5185 h 20018"/>
              <a:gd name="connsiteX2" fmla="*/ 2400 w 21248"/>
              <a:gd name="connsiteY2" fmla="*/ 113 h 20018"/>
              <a:gd name="connsiteX3" fmla="*/ 10490 w 21248"/>
              <a:gd name="connsiteY3" fmla="*/ 10102 h 20018"/>
              <a:gd name="connsiteX4" fmla="*/ 17469 w 21248"/>
              <a:gd name="connsiteY4" fmla="*/ 18923 h 20018"/>
              <a:gd name="connsiteX5" fmla="*/ 21158 w 21248"/>
              <a:gd name="connsiteY5" fmla="*/ 14374 h 20018"/>
              <a:gd name="connsiteX6" fmla="*/ 20872 w 21248"/>
              <a:gd name="connsiteY6" fmla="*/ 8330 h 20018"/>
              <a:gd name="connsiteX0" fmla="*/ 1613 w 21241"/>
              <a:gd name="connsiteY0" fmla="*/ 13133 h 20020"/>
              <a:gd name="connsiteX1" fmla="*/ 14 w 21241"/>
              <a:gd name="connsiteY1" fmla="*/ 5187 h 20020"/>
              <a:gd name="connsiteX2" fmla="*/ 2393 w 21241"/>
              <a:gd name="connsiteY2" fmla="*/ 115 h 20020"/>
              <a:gd name="connsiteX3" fmla="*/ 10483 w 21241"/>
              <a:gd name="connsiteY3" fmla="*/ 10104 h 20020"/>
              <a:gd name="connsiteX4" fmla="*/ 17462 w 21241"/>
              <a:gd name="connsiteY4" fmla="*/ 18925 h 20020"/>
              <a:gd name="connsiteX5" fmla="*/ 21151 w 21241"/>
              <a:gd name="connsiteY5" fmla="*/ 14376 h 20020"/>
              <a:gd name="connsiteX6" fmla="*/ 20865 w 21241"/>
              <a:gd name="connsiteY6" fmla="*/ 8332 h 20020"/>
              <a:gd name="connsiteX0" fmla="*/ 1613 w 21212"/>
              <a:gd name="connsiteY0" fmla="*/ 13133 h 20020"/>
              <a:gd name="connsiteX1" fmla="*/ 14 w 21212"/>
              <a:gd name="connsiteY1" fmla="*/ 5187 h 20020"/>
              <a:gd name="connsiteX2" fmla="*/ 2393 w 21212"/>
              <a:gd name="connsiteY2" fmla="*/ 115 h 20020"/>
              <a:gd name="connsiteX3" fmla="*/ 10483 w 21212"/>
              <a:gd name="connsiteY3" fmla="*/ 10104 h 20020"/>
              <a:gd name="connsiteX4" fmla="*/ 17462 w 21212"/>
              <a:gd name="connsiteY4" fmla="*/ 18925 h 20020"/>
              <a:gd name="connsiteX5" fmla="*/ 21151 w 21212"/>
              <a:gd name="connsiteY5" fmla="*/ 14376 h 20020"/>
              <a:gd name="connsiteX6" fmla="*/ 20700 w 21212"/>
              <a:gd name="connsiteY6" fmla="*/ 10700 h 20020"/>
              <a:gd name="connsiteX0" fmla="*/ 1613 w 21212"/>
              <a:gd name="connsiteY0" fmla="*/ 13107 h 19564"/>
              <a:gd name="connsiteX1" fmla="*/ 14 w 21212"/>
              <a:gd name="connsiteY1" fmla="*/ 5161 h 19564"/>
              <a:gd name="connsiteX2" fmla="*/ 2393 w 21212"/>
              <a:gd name="connsiteY2" fmla="*/ 89 h 19564"/>
              <a:gd name="connsiteX3" fmla="*/ 10546 w 21212"/>
              <a:gd name="connsiteY3" fmla="*/ 9353 h 19564"/>
              <a:gd name="connsiteX4" fmla="*/ 17462 w 21212"/>
              <a:gd name="connsiteY4" fmla="*/ 18899 h 19564"/>
              <a:gd name="connsiteX5" fmla="*/ 21151 w 21212"/>
              <a:gd name="connsiteY5" fmla="*/ 14350 h 19564"/>
              <a:gd name="connsiteX6" fmla="*/ 20700 w 21212"/>
              <a:gd name="connsiteY6" fmla="*/ 10674 h 19564"/>
              <a:gd name="connsiteX0" fmla="*/ 1613 w 21212"/>
              <a:gd name="connsiteY0" fmla="*/ 13107 h 18979"/>
              <a:gd name="connsiteX1" fmla="*/ 14 w 21212"/>
              <a:gd name="connsiteY1" fmla="*/ 5161 h 18979"/>
              <a:gd name="connsiteX2" fmla="*/ 2393 w 21212"/>
              <a:gd name="connsiteY2" fmla="*/ 89 h 18979"/>
              <a:gd name="connsiteX3" fmla="*/ 10546 w 21212"/>
              <a:gd name="connsiteY3" fmla="*/ 9353 h 18979"/>
              <a:gd name="connsiteX4" fmla="*/ 17501 w 21212"/>
              <a:gd name="connsiteY4" fmla="*/ 17980 h 18979"/>
              <a:gd name="connsiteX5" fmla="*/ 21151 w 21212"/>
              <a:gd name="connsiteY5" fmla="*/ 14350 h 18979"/>
              <a:gd name="connsiteX6" fmla="*/ 20700 w 21212"/>
              <a:gd name="connsiteY6" fmla="*/ 10674 h 18979"/>
              <a:gd name="connsiteX0" fmla="*/ 1613 w 21265"/>
              <a:gd name="connsiteY0" fmla="*/ 13107 h 19638"/>
              <a:gd name="connsiteX1" fmla="*/ 14 w 21265"/>
              <a:gd name="connsiteY1" fmla="*/ 5161 h 19638"/>
              <a:gd name="connsiteX2" fmla="*/ 2393 w 21265"/>
              <a:gd name="connsiteY2" fmla="*/ 89 h 19638"/>
              <a:gd name="connsiteX3" fmla="*/ 10546 w 21265"/>
              <a:gd name="connsiteY3" fmla="*/ 9353 h 19638"/>
              <a:gd name="connsiteX4" fmla="*/ 17501 w 21265"/>
              <a:gd name="connsiteY4" fmla="*/ 17980 h 19638"/>
              <a:gd name="connsiteX5" fmla="*/ 21211 w 21265"/>
              <a:gd name="connsiteY5" fmla="*/ 15562 h 19638"/>
              <a:gd name="connsiteX6" fmla="*/ 20700 w 21265"/>
              <a:gd name="connsiteY6" fmla="*/ 10674 h 19638"/>
              <a:gd name="connsiteX0" fmla="*/ 1613 w 21265"/>
              <a:gd name="connsiteY0" fmla="*/ 13107 h 19877"/>
              <a:gd name="connsiteX1" fmla="*/ 14 w 21265"/>
              <a:gd name="connsiteY1" fmla="*/ 5161 h 19877"/>
              <a:gd name="connsiteX2" fmla="*/ 2393 w 21265"/>
              <a:gd name="connsiteY2" fmla="*/ 89 h 19877"/>
              <a:gd name="connsiteX3" fmla="*/ 10546 w 21265"/>
              <a:gd name="connsiteY3" fmla="*/ 9353 h 19877"/>
              <a:gd name="connsiteX4" fmla="*/ 17748 w 21265"/>
              <a:gd name="connsiteY4" fmla="*/ 18470 h 19877"/>
              <a:gd name="connsiteX5" fmla="*/ 21211 w 21265"/>
              <a:gd name="connsiteY5" fmla="*/ 15562 h 19877"/>
              <a:gd name="connsiteX6" fmla="*/ 20700 w 21265"/>
              <a:gd name="connsiteY6" fmla="*/ 10674 h 1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65" h="19877" extrusionOk="0">
                <a:moveTo>
                  <a:pt x="1613" y="13107"/>
                </a:moveTo>
                <a:cubicBezTo>
                  <a:pt x="681" y="13317"/>
                  <a:pt x="-116" y="7331"/>
                  <a:pt x="14" y="5161"/>
                </a:cubicBezTo>
                <a:cubicBezTo>
                  <a:pt x="144" y="2991"/>
                  <a:pt x="638" y="-610"/>
                  <a:pt x="2393" y="89"/>
                </a:cubicBezTo>
                <a:cubicBezTo>
                  <a:pt x="4148" y="788"/>
                  <a:pt x="7987" y="6290"/>
                  <a:pt x="10546" y="9353"/>
                </a:cubicBezTo>
                <a:cubicBezTo>
                  <a:pt x="13105" y="12416"/>
                  <a:pt x="15971" y="17435"/>
                  <a:pt x="17748" y="18470"/>
                </a:cubicBezTo>
                <a:cubicBezTo>
                  <a:pt x="19525" y="19505"/>
                  <a:pt x="20614" y="22156"/>
                  <a:pt x="21211" y="15562"/>
                </a:cubicBezTo>
                <a:cubicBezTo>
                  <a:pt x="21399" y="13493"/>
                  <a:pt x="21066" y="12392"/>
                  <a:pt x="20700" y="10674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custDash>
              <a:ds d="600000" sp="600000"/>
            </a:custDash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AAB45F-4B5A-4A4B-99D9-8F2B0BF5197A}"/>
              </a:ext>
            </a:extLst>
          </p:cNvPr>
          <p:cNvGrpSpPr/>
          <p:nvPr/>
        </p:nvGrpSpPr>
        <p:grpSpPr>
          <a:xfrm>
            <a:off x="425348" y="3532018"/>
            <a:ext cx="10422278" cy="6113225"/>
            <a:chOff x="425348" y="3532018"/>
            <a:chExt cx="10422278" cy="6113225"/>
          </a:xfrm>
        </p:grpSpPr>
        <p:sp>
          <p:nvSpPr>
            <p:cNvPr id="1142" name="I"/>
            <p:cNvSpPr txBox="1"/>
            <p:nvPr/>
          </p:nvSpPr>
          <p:spPr>
            <a:xfrm rot="10800000" flipV="1">
              <a:off x="3329098" y="8974759"/>
              <a:ext cx="241402" cy="6704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t>I</a:t>
              </a:r>
            </a:p>
          </p:txBody>
        </p:sp>
        <p:sp>
          <p:nvSpPr>
            <p:cNvPr id="1143" name="hate"/>
            <p:cNvSpPr txBox="1"/>
            <p:nvPr/>
          </p:nvSpPr>
          <p:spPr>
            <a:xfrm rot="10800000" flipV="1">
              <a:off x="5106793" y="8974759"/>
              <a:ext cx="1004012" cy="6704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t>hate</a:t>
              </a:r>
            </a:p>
          </p:txBody>
        </p:sp>
        <p:sp>
          <p:nvSpPr>
            <p:cNvPr id="1144" name="this"/>
            <p:cNvSpPr txBox="1"/>
            <p:nvPr/>
          </p:nvSpPr>
          <p:spPr>
            <a:xfrm rot="10800000" flipV="1">
              <a:off x="7481947" y="8974759"/>
              <a:ext cx="825704" cy="6704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t>this</a:t>
              </a:r>
            </a:p>
          </p:txBody>
        </p:sp>
        <p:sp>
          <p:nvSpPr>
            <p:cNvPr id="1145" name="movie"/>
            <p:cNvSpPr txBox="1"/>
            <p:nvPr/>
          </p:nvSpPr>
          <p:spPr>
            <a:xfrm rot="10800000" flipV="1">
              <a:off x="9513973" y="8974759"/>
              <a:ext cx="1333653" cy="6704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t>movie</a:t>
              </a:r>
            </a:p>
          </p:txBody>
        </p:sp>
        <p:sp>
          <p:nvSpPr>
            <p:cNvPr id="1146" name="Rectangle"/>
            <p:cNvSpPr/>
            <p:nvPr/>
          </p:nvSpPr>
          <p:spPr>
            <a:xfrm flipV="1">
              <a:off x="1145323" y="7192543"/>
              <a:ext cx="265079" cy="922394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147" name="Circle"/>
            <p:cNvSpPr/>
            <p:nvPr/>
          </p:nvSpPr>
          <p:spPr>
            <a:xfrm flipV="1">
              <a:off x="1136693" y="7812701"/>
              <a:ext cx="282339" cy="292269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8" name="Circle"/>
            <p:cNvSpPr/>
            <p:nvPr/>
          </p:nvSpPr>
          <p:spPr>
            <a:xfrm flipV="1">
              <a:off x="1136693" y="7517891"/>
              <a:ext cx="282339" cy="292269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9" name="Circle"/>
            <p:cNvSpPr/>
            <p:nvPr/>
          </p:nvSpPr>
          <p:spPr>
            <a:xfrm flipV="1">
              <a:off x="1136693" y="7223083"/>
              <a:ext cx="282339" cy="292269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1" name="Line"/>
            <p:cNvSpPr/>
            <p:nvPr/>
          </p:nvSpPr>
          <p:spPr>
            <a:xfrm flipH="1" flipV="1">
              <a:off x="2431526" y="7869159"/>
              <a:ext cx="882295" cy="44217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152" name="Line"/>
            <p:cNvSpPr/>
            <p:nvPr/>
          </p:nvSpPr>
          <p:spPr>
            <a:xfrm flipV="1">
              <a:off x="1458171" y="7654505"/>
              <a:ext cx="191095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153" name="RNN"/>
            <p:cNvSpPr/>
            <p:nvPr/>
          </p:nvSpPr>
          <p:spPr>
            <a:xfrm rot="10800000" flipV="1">
              <a:off x="1868557" y="7368472"/>
              <a:ext cx="1090177" cy="644191"/>
            </a:xfrm>
            <a:prstGeom prst="roundRect">
              <a:avLst>
                <a:gd name="adj" fmla="val 30612"/>
              </a:avLst>
            </a:prstGeom>
            <a:solidFill>
              <a:srgbClr val="D6D6D6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RNN</a:t>
              </a:r>
            </a:p>
          </p:txBody>
        </p:sp>
        <p:grpSp>
          <p:nvGrpSpPr>
            <p:cNvPr id="1158" name="Group"/>
            <p:cNvGrpSpPr/>
            <p:nvPr/>
          </p:nvGrpSpPr>
          <p:grpSpPr>
            <a:xfrm flipV="1">
              <a:off x="3422694" y="7192543"/>
              <a:ext cx="282338" cy="922394"/>
              <a:chOff x="0" y="0"/>
              <a:chExt cx="282336" cy="891050"/>
            </a:xfrm>
          </p:grpSpPr>
          <p:sp>
            <p:nvSpPr>
              <p:cNvPr id="1154" name="Rectangle"/>
              <p:cNvSpPr/>
              <p:nvPr/>
            </p:nvSpPr>
            <p:spPr>
              <a:xfrm>
                <a:off x="8630" y="0"/>
                <a:ext cx="265077" cy="891051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155" name="Circle"/>
              <p:cNvSpPr/>
              <p:nvPr/>
            </p:nvSpPr>
            <p:spPr>
              <a:xfrm>
                <a:off x="0" y="9628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56" name="Circle"/>
              <p:cNvSpPr/>
              <p:nvPr/>
            </p:nvSpPr>
            <p:spPr>
              <a:xfrm>
                <a:off x="0" y="294420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57" name="Circle"/>
              <p:cNvSpPr/>
              <p:nvPr/>
            </p:nvSpPr>
            <p:spPr>
              <a:xfrm>
                <a:off x="0" y="579211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160" name="Line"/>
            <p:cNvSpPr/>
            <p:nvPr/>
          </p:nvSpPr>
          <p:spPr>
            <a:xfrm flipH="1" flipV="1">
              <a:off x="4641326" y="7869160"/>
              <a:ext cx="933089" cy="44317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161" name="Line"/>
            <p:cNvSpPr/>
            <p:nvPr/>
          </p:nvSpPr>
          <p:spPr>
            <a:xfrm flipV="1">
              <a:off x="3667971" y="7654506"/>
              <a:ext cx="191095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162" name="RNN"/>
            <p:cNvSpPr/>
            <p:nvPr/>
          </p:nvSpPr>
          <p:spPr>
            <a:xfrm rot="10800000" flipV="1">
              <a:off x="4078357" y="7368472"/>
              <a:ext cx="1090177" cy="644191"/>
            </a:xfrm>
            <a:prstGeom prst="roundRect">
              <a:avLst>
                <a:gd name="adj" fmla="val 30612"/>
              </a:avLst>
            </a:prstGeom>
            <a:solidFill>
              <a:srgbClr val="D6D6D6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RNN</a:t>
              </a:r>
            </a:p>
          </p:txBody>
        </p:sp>
        <p:grpSp>
          <p:nvGrpSpPr>
            <p:cNvPr id="1167" name="Group"/>
            <p:cNvGrpSpPr/>
            <p:nvPr/>
          </p:nvGrpSpPr>
          <p:grpSpPr>
            <a:xfrm flipV="1">
              <a:off x="5632494" y="7192543"/>
              <a:ext cx="282338" cy="922394"/>
              <a:chOff x="0" y="0"/>
              <a:chExt cx="282336" cy="891050"/>
            </a:xfrm>
          </p:grpSpPr>
          <p:sp>
            <p:nvSpPr>
              <p:cNvPr id="1163" name="Rectangle"/>
              <p:cNvSpPr/>
              <p:nvPr/>
            </p:nvSpPr>
            <p:spPr>
              <a:xfrm>
                <a:off x="8630" y="0"/>
                <a:ext cx="265077" cy="891051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164" name="Circle"/>
              <p:cNvSpPr/>
              <p:nvPr/>
            </p:nvSpPr>
            <p:spPr>
              <a:xfrm>
                <a:off x="0" y="9628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65" name="Circle"/>
              <p:cNvSpPr/>
              <p:nvPr/>
            </p:nvSpPr>
            <p:spPr>
              <a:xfrm>
                <a:off x="0" y="294420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66" name="Circle"/>
              <p:cNvSpPr/>
              <p:nvPr/>
            </p:nvSpPr>
            <p:spPr>
              <a:xfrm>
                <a:off x="0" y="579211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169" name="Line"/>
            <p:cNvSpPr/>
            <p:nvPr/>
          </p:nvSpPr>
          <p:spPr>
            <a:xfrm flipH="1" flipV="1">
              <a:off x="6927326" y="7869160"/>
              <a:ext cx="920062" cy="4411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170" name="Line"/>
            <p:cNvSpPr/>
            <p:nvPr/>
          </p:nvSpPr>
          <p:spPr>
            <a:xfrm flipV="1">
              <a:off x="5953971" y="7654505"/>
              <a:ext cx="191095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171" name="RNN"/>
            <p:cNvSpPr/>
            <p:nvPr/>
          </p:nvSpPr>
          <p:spPr>
            <a:xfrm rot="10800000" flipV="1">
              <a:off x="6364357" y="7368472"/>
              <a:ext cx="1090177" cy="644192"/>
            </a:xfrm>
            <a:prstGeom prst="roundRect">
              <a:avLst>
                <a:gd name="adj" fmla="val 30612"/>
              </a:avLst>
            </a:prstGeom>
            <a:solidFill>
              <a:srgbClr val="D6D6D6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RNN</a:t>
              </a:r>
            </a:p>
          </p:txBody>
        </p:sp>
        <p:grpSp>
          <p:nvGrpSpPr>
            <p:cNvPr id="1176" name="Group"/>
            <p:cNvGrpSpPr/>
            <p:nvPr/>
          </p:nvGrpSpPr>
          <p:grpSpPr>
            <a:xfrm flipV="1">
              <a:off x="7918494" y="7192543"/>
              <a:ext cx="282338" cy="922395"/>
              <a:chOff x="0" y="0"/>
              <a:chExt cx="282336" cy="891050"/>
            </a:xfrm>
          </p:grpSpPr>
          <p:sp>
            <p:nvSpPr>
              <p:cNvPr id="1172" name="Rectangle"/>
              <p:cNvSpPr/>
              <p:nvPr/>
            </p:nvSpPr>
            <p:spPr>
              <a:xfrm>
                <a:off x="8630" y="0"/>
                <a:ext cx="265077" cy="891051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173" name="Circle"/>
              <p:cNvSpPr/>
              <p:nvPr/>
            </p:nvSpPr>
            <p:spPr>
              <a:xfrm>
                <a:off x="0" y="9628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74" name="Circle"/>
              <p:cNvSpPr/>
              <p:nvPr/>
            </p:nvSpPr>
            <p:spPr>
              <a:xfrm>
                <a:off x="0" y="294420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75" name="Circle"/>
              <p:cNvSpPr/>
              <p:nvPr/>
            </p:nvSpPr>
            <p:spPr>
              <a:xfrm>
                <a:off x="0" y="579211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178" name="Line"/>
            <p:cNvSpPr/>
            <p:nvPr/>
          </p:nvSpPr>
          <p:spPr>
            <a:xfrm flipH="1" flipV="1">
              <a:off x="9200626" y="7869159"/>
              <a:ext cx="938714" cy="44099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179" name="Line"/>
            <p:cNvSpPr/>
            <p:nvPr/>
          </p:nvSpPr>
          <p:spPr>
            <a:xfrm flipV="1">
              <a:off x="8227271" y="7654505"/>
              <a:ext cx="191095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180" name="RNN"/>
            <p:cNvSpPr/>
            <p:nvPr/>
          </p:nvSpPr>
          <p:spPr>
            <a:xfrm rot="10800000" flipV="1">
              <a:off x="8637657" y="7368472"/>
              <a:ext cx="1090177" cy="644190"/>
            </a:xfrm>
            <a:prstGeom prst="roundRect">
              <a:avLst>
                <a:gd name="adj" fmla="val 30612"/>
              </a:avLst>
            </a:prstGeom>
            <a:solidFill>
              <a:srgbClr val="D6D6D6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RNN</a:t>
              </a:r>
            </a:p>
          </p:txBody>
        </p:sp>
        <p:grpSp>
          <p:nvGrpSpPr>
            <p:cNvPr id="1185" name="Group"/>
            <p:cNvGrpSpPr/>
            <p:nvPr/>
          </p:nvGrpSpPr>
          <p:grpSpPr>
            <a:xfrm flipV="1">
              <a:off x="10191794" y="7192543"/>
              <a:ext cx="282338" cy="922394"/>
              <a:chOff x="0" y="0"/>
              <a:chExt cx="282336" cy="891050"/>
            </a:xfrm>
          </p:grpSpPr>
          <p:sp>
            <p:nvSpPr>
              <p:cNvPr id="1181" name="Rectangle"/>
              <p:cNvSpPr/>
              <p:nvPr/>
            </p:nvSpPr>
            <p:spPr>
              <a:xfrm>
                <a:off x="8630" y="0"/>
                <a:ext cx="265077" cy="891051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182" name="Circle"/>
              <p:cNvSpPr/>
              <p:nvPr/>
            </p:nvSpPr>
            <p:spPr>
              <a:xfrm>
                <a:off x="0" y="9628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83" name="Circle"/>
              <p:cNvSpPr/>
              <p:nvPr/>
            </p:nvSpPr>
            <p:spPr>
              <a:xfrm>
                <a:off x="0" y="294420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84" name="Circle"/>
              <p:cNvSpPr/>
              <p:nvPr/>
            </p:nvSpPr>
            <p:spPr>
              <a:xfrm>
                <a:off x="0" y="579211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192" name="Group"/>
            <p:cNvGrpSpPr/>
            <p:nvPr/>
          </p:nvGrpSpPr>
          <p:grpSpPr>
            <a:xfrm rot="5400000" flipV="1">
              <a:off x="10016572" y="7881767"/>
              <a:ext cx="292270" cy="1171034"/>
              <a:chOff x="0" y="0"/>
              <a:chExt cx="282336" cy="1171032"/>
            </a:xfrm>
          </p:grpSpPr>
          <p:sp>
            <p:nvSpPr>
              <p:cNvPr id="1187" name="Rectangle"/>
              <p:cNvSpPr/>
              <p:nvPr/>
            </p:nvSpPr>
            <p:spPr>
              <a:xfrm>
                <a:off x="8630" y="0"/>
                <a:ext cx="265077" cy="1171033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188" name="Circle"/>
              <p:cNvSpPr/>
              <p:nvPr/>
            </p:nvSpPr>
            <p:spPr>
              <a:xfrm>
                <a:off x="0" y="9628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89" name="Circle"/>
              <p:cNvSpPr/>
              <p:nvPr/>
            </p:nvSpPr>
            <p:spPr>
              <a:xfrm>
                <a:off x="0" y="294420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90" name="Circle"/>
              <p:cNvSpPr/>
              <p:nvPr/>
            </p:nvSpPr>
            <p:spPr>
              <a:xfrm>
                <a:off x="0" y="579211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91" name="Circle"/>
              <p:cNvSpPr/>
              <p:nvPr/>
            </p:nvSpPr>
            <p:spPr>
              <a:xfrm>
                <a:off x="0" y="864003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193" name="Line"/>
            <p:cNvSpPr/>
            <p:nvPr/>
          </p:nvSpPr>
          <p:spPr>
            <a:xfrm flipV="1">
              <a:off x="10162707" y="8626949"/>
              <a:ext cx="1" cy="4536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grpSp>
          <p:nvGrpSpPr>
            <p:cNvPr id="1200" name="Group"/>
            <p:cNvGrpSpPr/>
            <p:nvPr/>
          </p:nvGrpSpPr>
          <p:grpSpPr>
            <a:xfrm rot="5400000" flipV="1">
              <a:off x="7730572" y="7881767"/>
              <a:ext cx="292270" cy="1171034"/>
              <a:chOff x="0" y="0"/>
              <a:chExt cx="282336" cy="1171032"/>
            </a:xfrm>
          </p:grpSpPr>
          <p:sp>
            <p:nvSpPr>
              <p:cNvPr id="1195" name="Rectangle"/>
              <p:cNvSpPr/>
              <p:nvPr/>
            </p:nvSpPr>
            <p:spPr>
              <a:xfrm>
                <a:off x="8630" y="0"/>
                <a:ext cx="265077" cy="1171033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196" name="Circle"/>
              <p:cNvSpPr/>
              <p:nvPr/>
            </p:nvSpPr>
            <p:spPr>
              <a:xfrm>
                <a:off x="0" y="9628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97" name="Circle"/>
              <p:cNvSpPr/>
              <p:nvPr/>
            </p:nvSpPr>
            <p:spPr>
              <a:xfrm>
                <a:off x="0" y="294420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98" name="Circle"/>
              <p:cNvSpPr/>
              <p:nvPr/>
            </p:nvSpPr>
            <p:spPr>
              <a:xfrm>
                <a:off x="0" y="579211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99" name="Circle"/>
              <p:cNvSpPr/>
              <p:nvPr/>
            </p:nvSpPr>
            <p:spPr>
              <a:xfrm>
                <a:off x="0" y="864003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201" name="Line"/>
            <p:cNvSpPr/>
            <p:nvPr/>
          </p:nvSpPr>
          <p:spPr>
            <a:xfrm flipV="1">
              <a:off x="7876707" y="8626949"/>
              <a:ext cx="1" cy="4536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grpSp>
          <p:nvGrpSpPr>
            <p:cNvPr id="1208" name="Group"/>
            <p:cNvGrpSpPr/>
            <p:nvPr/>
          </p:nvGrpSpPr>
          <p:grpSpPr>
            <a:xfrm rot="5400000" flipV="1">
              <a:off x="5444572" y="7881767"/>
              <a:ext cx="292270" cy="1171034"/>
              <a:chOff x="0" y="0"/>
              <a:chExt cx="282336" cy="1171032"/>
            </a:xfrm>
          </p:grpSpPr>
          <p:sp>
            <p:nvSpPr>
              <p:cNvPr id="1203" name="Rectangle"/>
              <p:cNvSpPr/>
              <p:nvPr/>
            </p:nvSpPr>
            <p:spPr>
              <a:xfrm>
                <a:off x="8630" y="0"/>
                <a:ext cx="265077" cy="1171033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204" name="Circle"/>
              <p:cNvSpPr/>
              <p:nvPr/>
            </p:nvSpPr>
            <p:spPr>
              <a:xfrm>
                <a:off x="0" y="9628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05" name="Circle"/>
              <p:cNvSpPr/>
              <p:nvPr/>
            </p:nvSpPr>
            <p:spPr>
              <a:xfrm>
                <a:off x="0" y="294420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06" name="Circle"/>
              <p:cNvSpPr/>
              <p:nvPr/>
            </p:nvSpPr>
            <p:spPr>
              <a:xfrm>
                <a:off x="0" y="579211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07" name="Circle"/>
              <p:cNvSpPr/>
              <p:nvPr/>
            </p:nvSpPr>
            <p:spPr>
              <a:xfrm>
                <a:off x="0" y="864003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209" name="Line"/>
            <p:cNvSpPr/>
            <p:nvPr/>
          </p:nvSpPr>
          <p:spPr>
            <a:xfrm flipV="1">
              <a:off x="5590707" y="8626949"/>
              <a:ext cx="1" cy="4536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grpSp>
          <p:nvGrpSpPr>
            <p:cNvPr id="1216" name="Group"/>
            <p:cNvGrpSpPr/>
            <p:nvPr/>
          </p:nvGrpSpPr>
          <p:grpSpPr>
            <a:xfrm rot="5400000" flipV="1">
              <a:off x="3285572" y="7881767"/>
              <a:ext cx="292270" cy="1171034"/>
              <a:chOff x="0" y="0"/>
              <a:chExt cx="282336" cy="1171032"/>
            </a:xfrm>
          </p:grpSpPr>
          <p:sp>
            <p:nvSpPr>
              <p:cNvPr id="1211" name="Rectangle"/>
              <p:cNvSpPr/>
              <p:nvPr/>
            </p:nvSpPr>
            <p:spPr>
              <a:xfrm>
                <a:off x="8630" y="0"/>
                <a:ext cx="265077" cy="1171033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212" name="Circle"/>
              <p:cNvSpPr/>
              <p:nvPr/>
            </p:nvSpPr>
            <p:spPr>
              <a:xfrm>
                <a:off x="0" y="9628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13" name="Circle"/>
              <p:cNvSpPr/>
              <p:nvPr/>
            </p:nvSpPr>
            <p:spPr>
              <a:xfrm>
                <a:off x="0" y="294420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14" name="Circle"/>
              <p:cNvSpPr/>
              <p:nvPr/>
            </p:nvSpPr>
            <p:spPr>
              <a:xfrm>
                <a:off x="0" y="579211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15" name="Circle"/>
              <p:cNvSpPr/>
              <p:nvPr/>
            </p:nvSpPr>
            <p:spPr>
              <a:xfrm>
                <a:off x="0" y="864003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217" name="Line"/>
            <p:cNvSpPr/>
            <p:nvPr/>
          </p:nvSpPr>
          <p:spPr>
            <a:xfrm flipV="1">
              <a:off x="3431706" y="8626949"/>
              <a:ext cx="1" cy="4536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219" name="It"/>
            <p:cNvSpPr txBox="1"/>
            <p:nvPr/>
          </p:nvSpPr>
          <p:spPr>
            <a:xfrm rot="10800000" flipV="1">
              <a:off x="3311139" y="5270984"/>
              <a:ext cx="368504" cy="6542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t>It</a:t>
              </a:r>
            </a:p>
          </p:txBody>
        </p:sp>
        <p:sp>
          <p:nvSpPr>
            <p:cNvPr id="1220" name="is"/>
            <p:cNvSpPr txBox="1"/>
            <p:nvPr/>
          </p:nvSpPr>
          <p:spPr>
            <a:xfrm rot="10800000" flipV="1">
              <a:off x="5432192" y="5270984"/>
              <a:ext cx="444399" cy="6542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t>is</a:t>
              </a:r>
            </a:p>
          </p:txBody>
        </p:sp>
        <p:sp>
          <p:nvSpPr>
            <p:cNvPr id="1221" name="so"/>
            <p:cNvSpPr txBox="1"/>
            <p:nvPr/>
          </p:nvSpPr>
          <p:spPr>
            <a:xfrm rot="10800000" flipV="1">
              <a:off x="7641839" y="5270984"/>
              <a:ext cx="597104" cy="6542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t>so</a:t>
              </a:r>
            </a:p>
          </p:txBody>
        </p:sp>
        <p:sp>
          <p:nvSpPr>
            <p:cNvPr id="1222" name="bad"/>
            <p:cNvSpPr txBox="1"/>
            <p:nvPr/>
          </p:nvSpPr>
          <p:spPr>
            <a:xfrm rot="10800000" flipV="1">
              <a:off x="9762790" y="5270984"/>
              <a:ext cx="927203" cy="6542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t>bad</a:t>
              </a:r>
            </a:p>
          </p:txBody>
        </p:sp>
        <p:sp>
          <p:nvSpPr>
            <p:cNvPr id="1223" name="Rectangle"/>
            <p:cNvSpPr/>
            <p:nvPr/>
          </p:nvSpPr>
          <p:spPr>
            <a:xfrm flipV="1">
              <a:off x="1190915" y="3532019"/>
              <a:ext cx="265079" cy="900009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224" name="Circle"/>
            <p:cNvSpPr/>
            <p:nvPr/>
          </p:nvSpPr>
          <p:spPr>
            <a:xfrm flipV="1">
              <a:off x="1182285" y="4137127"/>
              <a:ext cx="282339" cy="285176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5" name="Circle"/>
            <p:cNvSpPr/>
            <p:nvPr/>
          </p:nvSpPr>
          <p:spPr>
            <a:xfrm flipV="1">
              <a:off x="1182285" y="3849472"/>
              <a:ext cx="282339" cy="285176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6" name="Circle"/>
            <p:cNvSpPr/>
            <p:nvPr/>
          </p:nvSpPr>
          <p:spPr>
            <a:xfrm flipV="1">
              <a:off x="1182285" y="3561818"/>
              <a:ext cx="282339" cy="285176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8" name="Line"/>
            <p:cNvSpPr/>
            <p:nvPr/>
          </p:nvSpPr>
          <p:spPr>
            <a:xfrm flipH="1" flipV="1">
              <a:off x="2477118" y="4192213"/>
              <a:ext cx="882295" cy="43144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229" name="Line"/>
            <p:cNvSpPr/>
            <p:nvPr/>
          </p:nvSpPr>
          <p:spPr>
            <a:xfrm flipV="1">
              <a:off x="1503763" y="3982769"/>
              <a:ext cx="191095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230" name="RNN"/>
            <p:cNvSpPr/>
            <p:nvPr/>
          </p:nvSpPr>
          <p:spPr>
            <a:xfrm rot="10800000" flipV="1">
              <a:off x="1914149" y="3703678"/>
              <a:ext cx="1090177" cy="628558"/>
            </a:xfrm>
            <a:prstGeom prst="roundRect">
              <a:avLst>
                <a:gd name="adj" fmla="val 30612"/>
              </a:avLst>
            </a:prstGeom>
            <a:solidFill>
              <a:srgbClr val="D6D6D6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RNN</a:t>
              </a:r>
            </a:p>
          </p:txBody>
        </p:sp>
        <p:grpSp>
          <p:nvGrpSpPr>
            <p:cNvPr id="1235" name="Group"/>
            <p:cNvGrpSpPr/>
            <p:nvPr/>
          </p:nvGrpSpPr>
          <p:grpSpPr>
            <a:xfrm flipV="1">
              <a:off x="3468286" y="3532018"/>
              <a:ext cx="282338" cy="900010"/>
              <a:chOff x="0" y="0"/>
              <a:chExt cx="282336" cy="891050"/>
            </a:xfrm>
          </p:grpSpPr>
          <p:sp>
            <p:nvSpPr>
              <p:cNvPr id="1231" name="Rectangle"/>
              <p:cNvSpPr/>
              <p:nvPr/>
            </p:nvSpPr>
            <p:spPr>
              <a:xfrm>
                <a:off x="8630" y="0"/>
                <a:ext cx="265077" cy="891051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232" name="Circle"/>
              <p:cNvSpPr/>
              <p:nvPr/>
            </p:nvSpPr>
            <p:spPr>
              <a:xfrm>
                <a:off x="0" y="9628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33" name="Circle"/>
              <p:cNvSpPr/>
              <p:nvPr/>
            </p:nvSpPr>
            <p:spPr>
              <a:xfrm>
                <a:off x="0" y="294420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34" name="Circle"/>
              <p:cNvSpPr/>
              <p:nvPr/>
            </p:nvSpPr>
            <p:spPr>
              <a:xfrm>
                <a:off x="0" y="579211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237" name="Line"/>
            <p:cNvSpPr/>
            <p:nvPr/>
          </p:nvSpPr>
          <p:spPr>
            <a:xfrm flipH="1" flipV="1">
              <a:off x="4686918" y="4192216"/>
              <a:ext cx="933089" cy="43242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238" name="Line"/>
            <p:cNvSpPr/>
            <p:nvPr/>
          </p:nvSpPr>
          <p:spPr>
            <a:xfrm flipV="1">
              <a:off x="3713563" y="3982771"/>
              <a:ext cx="191095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239" name="RNN"/>
            <p:cNvSpPr/>
            <p:nvPr/>
          </p:nvSpPr>
          <p:spPr>
            <a:xfrm rot="10800000" flipV="1">
              <a:off x="4123949" y="3703679"/>
              <a:ext cx="1090177" cy="628558"/>
            </a:xfrm>
            <a:prstGeom prst="roundRect">
              <a:avLst>
                <a:gd name="adj" fmla="val 30612"/>
              </a:avLst>
            </a:prstGeom>
            <a:solidFill>
              <a:srgbClr val="D6D6D6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RNN</a:t>
              </a:r>
            </a:p>
          </p:txBody>
        </p:sp>
        <p:grpSp>
          <p:nvGrpSpPr>
            <p:cNvPr id="1244" name="Group"/>
            <p:cNvGrpSpPr/>
            <p:nvPr/>
          </p:nvGrpSpPr>
          <p:grpSpPr>
            <a:xfrm flipV="1">
              <a:off x="5678086" y="3532019"/>
              <a:ext cx="282338" cy="900010"/>
              <a:chOff x="0" y="0"/>
              <a:chExt cx="282336" cy="891050"/>
            </a:xfrm>
          </p:grpSpPr>
          <p:sp>
            <p:nvSpPr>
              <p:cNvPr id="1240" name="Rectangle"/>
              <p:cNvSpPr/>
              <p:nvPr/>
            </p:nvSpPr>
            <p:spPr>
              <a:xfrm>
                <a:off x="8630" y="0"/>
                <a:ext cx="265077" cy="891051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241" name="Circle"/>
              <p:cNvSpPr/>
              <p:nvPr/>
            </p:nvSpPr>
            <p:spPr>
              <a:xfrm>
                <a:off x="0" y="9628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42" name="Circle"/>
              <p:cNvSpPr/>
              <p:nvPr/>
            </p:nvSpPr>
            <p:spPr>
              <a:xfrm>
                <a:off x="0" y="294420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43" name="Circle"/>
              <p:cNvSpPr/>
              <p:nvPr/>
            </p:nvSpPr>
            <p:spPr>
              <a:xfrm>
                <a:off x="0" y="579211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246" name="Line"/>
            <p:cNvSpPr/>
            <p:nvPr/>
          </p:nvSpPr>
          <p:spPr>
            <a:xfrm flipH="1" flipV="1">
              <a:off x="6972918" y="4192215"/>
              <a:ext cx="920062" cy="4304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247" name="Line"/>
            <p:cNvSpPr/>
            <p:nvPr/>
          </p:nvSpPr>
          <p:spPr>
            <a:xfrm flipV="1">
              <a:off x="5999563" y="3982769"/>
              <a:ext cx="191095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248" name="RNN"/>
            <p:cNvSpPr/>
            <p:nvPr/>
          </p:nvSpPr>
          <p:spPr>
            <a:xfrm rot="10800000" flipV="1">
              <a:off x="6409949" y="3703679"/>
              <a:ext cx="1090177" cy="628557"/>
            </a:xfrm>
            <a:prstGeom prst="roundRect">
              <a:avLst>
                <a:gd name="adj" fmla="val 30612"/>
              </a:avLst>
            </a:prstGeom>
            <a:solidFill>
              <a:srgbClr val="D6D6D6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RNN</a:t>
              </a:r>
            </a:p>
          </p:txBody>
        </p:sp>
        <p:grpSp>
          <p:nvGrpSpPr>
            <p:cNvPr id="1253" name="Group"/>
            <p:cNvGrpSpPr/>
            <p:nvPr/>
          </p:nvGrpSpPr>
          <p:grpSpPr>
            <a:xfrm flipV="1">
              <a:off x="7964086" y="3532019"/>
              <a:ext cx="282338" cy="900009"/>
              <a:chOff x="0" y="0"/>
              <a:chExt cx="282336" cy="891050"/>
            </a:xfrm>
          </p:grpSpPr>
          <p:sp>
            <p:nvSpPr>
              <p:cNvPr id="1249" name="Rectangle"/>
              <p:cNvSpPr/>
              <p:nvPr/>
            </p:nvSpPr>
            <p:spPr>
              <a:xfrm>
                <a:off x="8630" y="0"/>
                <a:ext cx="265077" cy="891051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250" name="Circle"/>
              <p:cNvSpPr/>
              <p:nvPr/>
            </p:nvSpPr>
            <p:spPr>
              <a:xfrm>
                <a:off x="0" y="9628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51" name="Circle"/>
              <p:cNvSpPr/>
              <p:nvPr/>
            </p:nvSpPr>
            <p:spPr>
              <a:xfrm>
                <a:off x="0" y="294420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52" name="Circle"/>
              <p:cNvSpPr/>
              <p:nvPr/>
            </p:nvSpPr>
            <p:spPr>
              <a:xfrm>
                <a:off x="0" y="579211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255" name="Line"/>
            <p:cNvSpPr/>
            <p:nvPr/>
          </p:nvSpPr>
          <p:spPr>
            <a:xfrm flipH="1" flipV="1">
              <a:off x="9246218" y="4192216"/>
              <a:ext cx="938714" cy="43029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256" name="Line"/>
            <p:cNvSpPr/>
            <p:nvPr/>
          </p:nvSpPr>
          <p:spPr>
            <a:xfrm flipV="1">
              <a:off x="8272863" y="3982771"/>
              <a:ext cx="191095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257" name="RNN"/>
            <p:cNvSpPr/>
            <p:nvPr/>
          </p:nvSpPr>
          <p:spPr>
            <a:xfrm rot="10800000" flipV="1">
              <a:off x="8683249" y="3703679"/>
              <a:ext cx="1090177" cy="628558"/>
            </a:xfrm>
            <a:prstGeom prst="roundRect">
              <a:avLst>
                <a:gd name="adj" fmla="val 30612"/>
              </a:avLst>
            </a:prstGeom>
            <a:solidFill>
              <a:srgbClr val="D6D6D6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RNN</a:t>
              </a:r>
            </a:p>
          </p:txBody>
        </p:sp>
        <p:grpSp>
          <p:nvGrpSpPr>
            <p:cNvPr id="1262" name="Group"/>
            <p:cNvGrpSpPr/>
            <p:nvPr/>
          </p:nvGrpSpPr>
          <p:grpSpPr>
            <a:xfrm flipV="1">
              <a:off x="10237386" y="3532019"/>
              <a:ext cx="282338" cy="900010"/>
              <a:chOff x="0" y="0"/>
              <a:chExt cx="282336" cy="891050"/>
            </a:xfrm>
          </p:grpSpPr>
          <p:sp>
            <p:nvSpPr>
              <p:cNvPr id="1258" name="Rectangle"/>
              <p:cNvSpPr/>
              <p:nvPr/>
            </p:nvSpPr>
            <p:spPr>
              <a:xfrm>
                <a:off x="8630" y="0"/>
                <a:ext cx="265077" cy="891051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259" name="Circle"/>
              <p:cNvSpPr/>
              <p:nvPr/>
            </p:nvSpPr>
            <p:spPr>
              <a:xfrm>
                <a:off x="0" y="9628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60" name="Circle"/>
              <p:cNvSpPr/>
              <p:nvPr/>
            </p:nvSpPr>
            <p:spPr>
              <a:xfrm>
                <a:off x="0" y="294420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61" name="Circle"/>
              <p:cNvSpPr/>
              <p:nvPr/>
            </p:nvSpPr>
            <p:spPr>
              <a:xfrm>
                <a:off x="0" y="579211"/>
                <a:ext cx="282337" cy="282338"/>
              </a:xfrm>
              <a:prstGeom prst="ellipse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25400" dist="25400" dir="2388334" rotWithShape="0">
                  <a:srgbClr val="000000">
                    <a:alpha val="7931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269" name="Group"/>
            <p:cNvGrpSpPr/>
            <p:nvPr/>
          </p:nvGrpSpPr>
          <p:grpSpPr>
            <a:xfrm rot="5400000" flipV="1">
              <a:off x="10065710" y="4190308"/>
              <a:ext cx="285177" cy="1171034"/>
              <a:chOff x="0" y="0"/>
              <a:chExt cx="282336" cy="1171032"/>
            </a:xfrm>
          </p:grpSpPr>
          <p:sp>
            <p:nvSpPr>
              <p:cNvPr id="1264" name="Rectangle"/>
              <p:cNvSpPr/>
              <p:nvPr/>
            </p:nvSpPr>
            <p:spPr>
              <a:xfrm>
                <a:off x="8630" y="0"/>
                <a:ext cx="265077" cy="1171033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265" name="Circle"/>
              <p:cNvSpPr/>
              <p:nvPr/>
            </p:nvSpPr>
            <p:spPr>
              <a:xfrm>
                <a:off x="0" y="9628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66" name="Circle"/>
              <p:cNvSpPr/>
              <p:nvPr/>
            </p:nvSpPr>
            <p:spPr>
              <a:xfrm>
                <a:off x="0" y="294420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67" name="Circle"/>
              <p:cNvSpPr/>
              <p:nvPr/>
            </p:nvSpPr>
            <p:spPr>
              <a:xfrm>
                <a:off x="0" y="579211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68" name="Circle"/>
              <p:cNvSpPr/>
              <p:nvPr/>
            </p:nvSpPr>
            <p:spPr>
              <a:xfrm>
                <a:off x="0" y="864003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270" name="Line"/>
            <p:cNvSpPr/>
            <p:nvPr/>
          </p:nvSpPr>
          <p:spPr>
            <a:xfrm flipV="1">
              <a:off x="10208299" y="4931614"/>
              <a:ext cx="1" cy="44268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grpSp>
          <p:nvGrpSpPr>
            <p:cNvPr id="1277" name="Group"/>
            <p:cNvGrpSpPr/>
            <p:nvPr/>
          </p:nvGrpSpPr>
          <p:grpSpPr>
            <a:xfrm rot="5400000" flipV="1">
              <a:off x="7779710" y="4190308"/>
              <a:ext cx="285177" cy="1171034"/>
              <a:chOff x="0" y="0"/>
              <a:chExt cx="282336" cy="1171032"/>
            </a:xfrm>
          </p:grpSpPr>
          <p:sp>
            <p:nvSpPr>
              <p:cNvPr id="1272" name="Rectangle"/>
              <p:cNvSpPr/>
              <p:nvPr/>
            </p:nvSpPr>
            <p:spPr>
              <a:xfrm>
                <a:off x="8630" y="0"/>
                <a:ext cx="265077" cy="1171033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273" name="Circle"/>
              <p:cNvSpPr/>
              <p:nvPr/>
            </p:nvSpPr>
            <p:spPr>
              <a:xfrm>
                <a:off x="0" y="9628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74" name="Circle"/>
              <p:cNvSpPr/>
              <p:nvPr/>
            </p:nvSpPr>
            <p:spPr>
              <a:xfrm>
                <a:off x="0" y="294420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75" name="Circle"/>
              <p:cNvSpPr/>
              <p:nvPr/>
            </p:nvSpPr>
            <p:spPr>
              <a:xfrm>
                <a:off x="0" y="579211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76" name="Circle"/>
              <p:cNvSpPr/>
              <p:nvPr/>
            </p:nvSpPr>
            <p:spPr>
              <a:xfrm>
                <a:off x="0" y="864003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278" name="Line"/>
            <p:cNvSpPr/>
            <p:nvPr/>
          </p:nvSpPr>
          <p:spPr>
            <a:xfrm flipV="1">
              <a:off x="7922299" y="4931614"/>
              <a:ext cx="1" cy="44268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grpSp>
          <p:nvGrpSpPr>
            <p:cNvPr id="1285" name="Group"/>
            <p:cNvGrpSpPr/>
            <p:nvPr/>
          </p:nvGrpSpPr>
          <p:grpSpPr>
            <a:xfrm rot="5400000" flipV="1">
              <a:off x="5493710" y="4190308"/>
              <a:ext cx="285177" cy="1171034"/>
              <a:chOff x="0" y="0"/>
              <a:chExt cx="282336" cy="1171032"/>
            </a:xfrm>
          </p:grpSpPr>
          <p:sp>
            <p:nvSpPr>
              <p:cNvPr id="1280" name="Rectangle"/>
              <p:cNvSpPr/>
              <p:nvPr/>
            </p:nvSpPr>
            <p:spPr>
              <a:xfrm>
                <a:off x="8630" y="0"/>
                <a:ext cx="265077" cy="1171033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281" name="Circle"/>
              <p:cNvSpPr/>
              <p:nvPr/>
            </p:nvSpPr>
            <p:spPr>
              <a:xfrm>
                <a:off x="0" y="9628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2" name="Circle"/>
              <p:cNvSpPr/>
              <p:nvPr/>
            </p:nvSpPr>
            <p:spPr>
              <a:xfrm>
                <a:off x="0" y="294420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3" name="Circle"/>
              <p:cNvSpPr/>
              <p:nvPr/>
            </p:nvSpPr>
            <p:spPr>
              <a:xfrm>
                <a:off x="0" y="579211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4" name="Circle"/>
              <p:cNvSpPr/>
              <p:nvPr/>
            </p:nvSpPr>
            <p:spPr>
              <a:xfrm>
                <a:off x="0" y="864003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286" name="Line"/>
            <p:cNvSpPr/>
            <p:nvPr/>
          </p:nvSpPr>
          <p:spPr>
            <a:xfrm flipV="1">
              <a:off x="5636299" y="4931614"/>
              <a:ext cx="1" cy="44268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grpSp>
          <p:nvGrpSpPr>
            <p:cNvPr id="1293" name="Group"/>
            <p:cNvGrpSpPr/>
            <p:nvPr/>
          </p:nvGrpSpPr>
          <p:grpSpPr>
            <a:xfrm rot="5400000" flipV="1">
              <a:off x="3334710" y="4190308"/>
              <a:ext cx="285177" cy="1171034"/>
              <a:chOff x="0" y="0"/>
              <a:chExt cx="282336" cy="1171032"/>
            </a:xfrm>
          </p:grpSpPr>
          <p:sp>
            <p:nvSpPr>
              <p:cNvPr id="1288" name="Rectangle"/>
              <p:cNvSpPr/>
              <p:nvPr/>
            </p:nvSpPr>
            <p:spPr>
              <a:xfrm>
                <a:off x="8630" y="0"/>
                <a:ext cx="265077" cy="1171033"/>
              </a:xfrm>
              <a:prstGeom prst="rect">
                <a:avLst/>
              </a:prstGeom>
              <a:noFill/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1289" name="Circle"/>
              <p:cNvSpPr/>
              <p:nvPr/>
            </p:nvSpPr>
            <p:spPr>
              <a:xfrm>
                <a:off x="0" y="9628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90" name="Circle"/>
              <p:cNvSpPr/>
              <p:nvPr/>
            </p:nvSpPr>
            <p:spPr>
              <a:xfrm>
                <a:off x="0" y="294420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91" name="Circle"/>
              <p:cNvSpPr/>
              <p:nvPr/>
            </p:nvSpPr>
            <p:spPr>
              <a:xfrm>
                <a:off x="0" y="579211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92" name="Circle"/>
              <p:cNvSpPr/>
              <p:nvPr/>
            </p:nvSpPr>
            <p:spPr>
              <a:xfrm>
                <a:off x="0" y="864003"/>
                <a:ext cx="282337" cy="282338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294" name="Line"/>
            <p:cNvSpPr/>
            <p:nvPr/>
          </p:nvSpPr>
          <p:spPr>
            <a:xfrm flipV="1">
              <a:off x="3477298" y="4931614"/>
              <a:ext cx="1" cy="44268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297" name="state only, no backprop"/>
            <p:cNvSpPr txBox="1"/>
            <p:nvPr/>
          </p:nvSpPr>
          <p:spPr>
            <a:xfrm>
              <a:off x="3596459" y="5989223"/>
              <a:ext cx="489204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chemeClr val="accent1"/>
                  </a:solidFill>
                </a:defRPr>
              </a:lvl1pPr>
            </a:lstStyle>
            <a:p>
              <a:r>
                <a:rPr dirty="0"/>
                <a:t>state only, no </a:t>
              </a:r>
              <a:r>
                <a:rPr dirty="0" err="1"/>
                <a:t>backprop</a:t>
              </a:r>
              <a:endParaRPr dirty="0"/>
            </a:p>
          </p:txBody>
        </p:sp>
        <p:sp>
          <p:nvSpPr>
            <p:cNvPr id="1299" name="1st Pass"/>
            <p:cNvSpPr txBox="1"/>
            <p:nvPr/>
          </p:nvSpPr>
          <p:spPr>
            <a:xfrm>
              <a:off x="481577" y="4501126"/>
              <a:ext cx="1969890" cy="6477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b="1" u="sng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1st Pass</a:t>
              </a:r>
            </a:p>
          </p:txBody>
        </p:sp>
        <p:sp>
          <p:nvSpPr>
            <p:cNvPr id="1300" name="2nd Pass"/>
            <p:cNvSpPr txBox="1"/>
            <p:nvPr/>
          </p:nvSpPr>
          <p:spPr>
            <a:xfrm>
              <a:off x="425348" y="8247422"/>
              <a:ext cx="2121918" cy="6477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b="1" u="sng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2nd Pass</a:t>
              </a:r>
            </a:p>
          </p:txBody>
        </p:sp>
      </p:grp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Pre-training/Transfer for RNNs"/>
          <p:cNvSpPr txBox="1">
            <a:spLocks noGrp="1"/>
          </p:cNvSpPr>
          <p:nvPr>
            <p:ph type="title"/>
          </p:nvPr>
        </p:nvSpPr>
        <p:spPr>
          <a:xfrm>
            <a:off x="952500" y="3365500"/>
            <a:ext cx="11099800" cy="2159000"/>
          </a:xfrm>
          <a:prstGeom prst="rect">
            <a:avLst/>
          </a:prstGeom>
        </p:spPr>
        <p:txBody>
          <a:bodyPr/>
          <a:lstStyle/>
          <a:p>
            <a:pPr defTabSz="490727">
              <a:defRPr sz="6719"/>
            </a:pPr>
            <a:r>
              <a:t>Pre-training/Transfer</a:t>
            </a:r>
            <a:br/>
            <a:r>
              <a:t>for RNNs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an be Complicated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Can be Complicated!</a:t>
            </a:r>
          </a:p>
        </p:txBody>
      </p:sp>
      <p:sp>
        <p:nvSpPr>
          <p:cNvPr id="129" name="What is the referent of “it”?"/>
          <p:cNvSpPr txBox="1">
            <a:spLocks noGrp="1"/>
          </p:cNvSpPr>
          <p:nvPr>
            <p:ph type="body" sz="quarter" idx="1"/>
          </p:nvPr>
        </p:nvSpPr>
        <p:spPr>
          <a:xfrm>
            <a:off x="952500" y="2603500"/>
            <a:ext cx="11099800" cy="879220"/>
          </a:xfrm>
          <a:prstGeom prst="rect">
            <a:avLst/>
          </a:prstGeom>
        </p:spPr>
        <p:txBody>
          <a:bodyPr/>
          <a:lstStyle/>
          <a:p>
            <a:r>
              <a:t>What is the referent of “it”?</a:t>
            </a:r>
          </a:p>
        </p:txBody>
      </p:sp>
      <p:sp>
        <p:nvSpPr>
          <p:cNvPr id="130" name="The trophy would not fit in the brown suitcase because it was too big."/>
          <p:cNvSpPr txBox="1"/>
          <p:nvPr/>
        </p:nvSpPr>
        <p:spPr>
          <a:xfrm>
            <a:off x="554702" y="3837406"/>
            <a:ext cx="11895397" cy="55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The trophy would not fit in the brown suitcase because it was too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big</a:t>
            </a:r>
            <a:r>
              <a:t>.</a:t>
            </a:r>
          </a:p>
        </p:txBody>
      </p:sp>
      <p:sp>
        <p:nvSpPr>
          <p:cNvPr id="131" name="The trophy would not fit in the brown suitcase because it was too small."/>
          <p:cNvSpPr txBox="1"/>
          <p:nvPr/>
        </p:nvSpPr>
        <p:spPr>
          <a:xfrm>
            <a:off x="353225" y="5615406"/>
            <a:ext cx="12298350" cy="55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The trophy would not fit in the brown suitcase because it was too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small</a:t>
            </a:r>
            <a:r>
              <a:t>.</a:t>
            </a:r>
          </a:p>
        </p:txBody>
      </p:sp>
      <p:sp>
        <p:nvSpPr>
          <p:cNvPr id="132" name="(from Winograd Schema Challenge:…"/>
          <p:cNvSpPr txBox="1"/>
          <p:nvPr/>
        </p:nvSpPr>
        <p:spPr>
          <a:xfrm>
            <a:off x="1355242" y="8091909"/>
            <a:ext cx="1029431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dirty="0"/>
              <a:t>(from </a:t>
            </a:r>
            <a:r>
              <a:rPr dirty="0" err="1"/>
              <a:t>Winograd</a:t>
            </a:r>
            <a:r>
              <a:rPr dirty="0"/>
              <a:t> Schema Challenge:</a:t>
            </a:r>
          </a:p>
          <a:p>
            <a:pPr algn="l"/>
            <a:r>
              <a:rPr u="sng" dirty="0">
                <a:hlinkClick r:id="rId2"/>
              </a:rPr>
              <a:t>http://commonsensereasoning.org/winograd.html</a:t>
            </a:r>
            <a:r>
              <a:rPr dirty="0"/>
              <a:t>)</a:t>
            </a:r>
          </a:p>
        </p:txBody>
      </p:sp>
      <p:sp>
        <p:nvSpPr>
          <p:cNvPr id="133" name="Trophy"/>
          <p:cNvSpPr txBox="1"/>
          <p:nvPr/>
        </p:nvSpPr>
        <p:spPr>
          <a:xfrm>
            <a:off x="5758992" y="4580359"/>
            <a:ext cx="148681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Trophy</a:t>
            </a:r>
          </a:p>
        </p:txBody>
      </p:sp>
      <p:sp>
        <p:nvSpPr>
          <p:cNvPr id="134" name="Suitcase"/>
          <p:cNvSpPr txBox="1"/>
          <p:nvPr/>
        </p:nvSpPr>
        <p:spPr>
          <a:xfrm>
            <a:off x="5568568" y="6358359"/>
            <a:ext cx="18676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Suitcase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animBg="1" advAuto="0"/>
      <p:bldP spid="130" grpId="2" animBg="1" advAuto="0"/>
      <p:bldP spid="131" grpId="4" animBg="1" advAuto="0"/>
      <p:bldP spid="132" grpId="6" animBg="1" advAuto="0"/>
      <p:bldP spid="133" grpId="3" animBg="1" advAuto="0"/>
      <p:bldP spid="134" grpId="5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RNN Strengths/Weakness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02412">
              <a:defRPr sz="6880"/>
            </a:lvl1pPr>
          </a:lstStyle>
          <a:p>
            <a:r>
              <a:t>RNN Strengths/Weaknesses</a:t>
            </a:r>
          </a:p>
        </p:txBody>
      </p:sp>
      <p:sp>
        <p:nvSpPr>
          <p:cNvPr id="1305" name="RNNs, particularly deep RNNs/LSTMs, are quite powerful and flexibl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RNNs, particularly deep RNNs/LSTMs, are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quite powerful and flexible</a:t>
            </a:r>
          </a:p>
          <a:p>
            <a:r>
              <a:t>But they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require a lot of data</a:t>
            </a:r>
          </a:p>
          <a:p>
            <a:r>
              <a:t>Also have trouble with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weak error signals</a:t>
            </a:r>
            <a:r>
              <a:t> passed back from the end of the sentence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5" grpId="1" build="p" bldLvl="5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Pre-training/Transf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Pre-training/Transfer</a:t>
            </a:r>
          </a:p>
        </p:txBody>
      </p:sp>
      <p:sp>
        <p:nvSpPr>
          <p:cNvPr id="1308" name="Train for one task, solve anothe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Train for one task, solve another</a:t>
            </a:r>
          </a:p>
          <a:p>
            <a:r>
              <a:rPr b="1">
                <a:latin typeface="Helvetica"/>
                <a:ea typeface="Helvetica"/>
                <a:cs typeface="Helvetica"/>
                <a:sym typeface="Helvetica"/>
              </a:rPr>
              <a:t>Pre-training task:</a:t>
            </a:r>
            <a:r>
              <a:t> Big data, easy to learn</a:t>
            </a:r>
          </a:p>
          <a:p>
            <a:r>
              <a:rPr b="1">
                <a:latin typeface="Helvetica"/>
                <a:ea typeface="Helvetica"/>
                <a:cs typeface="Helvetica"/>
                <a:sym typeface="Helvetica"/>
              </a:rPr>
              <a:t>Main task:</a:t>
            </a:r>
            <a:r>
              <a:t> Small data, harder to learn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" grpId="1" build="p" bldLvl="5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Example: LM -&gt; Sentence Classifier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79729">
              <a:defRPr sz="5200"/>
            </a:pPr>
            <a:r>
              <a:rPr dirty="0"/>
              <a:t>Example:</a:t>
            </a:r>
            <a:br>
              <a:rPr dirty="0"/>
            </a:br>
            <a:r>
              <a:rPr dirty="0"/>
              <a:t>LM -&gt; Sentence Classifier</a:t>
            </a:r>
          </a:p>
          <a:p>
            <a:pPr defTabSz="379729">
              <a:defRPr sz="3120"/>
            </a:pPr>
            <a:r>
              <a:rPr lang="en-CA" dirty="0"/>
              <a:t>Dai and Le (2015) </a:t>
            </a:r>
            <a:r>
              <a:rPr lang="en-CA" dirty="0">
                <a:hlinkClick r:id="rId2"/>
              </a:rPr>
              <a:t>https://arxiv.org/pdf/1511.01432.pdf</a:t>
            </a:r>
            <a:br>
              <a:rPr lang="en-CA" dirty="0"/>
            </a:br>
            <a:endParaRPr dirty="0"/>
          </a:p>
        </p:txBody>
      </p:sp>
      <p:sp>
        <p:nvSpPr>
          <p:cNvPr id="1311" name="Train a language model first: lots of data, easy-to-learn objectiv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Train a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language model first</a:t>
            </a:r>
            <a:r>
              <a:rPr dirty="0"/>
              <a:t>: lots of data, easy-to-learn objective</a:t>
            </a:r>
          </a:p>
          <a:p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Sentence classification</a:t>
            </a:r>
            <a:r>
              <a:rPr dirty="0"/>
              <a:t>: little data, hard-to-learn objective</a:t>
            </a:r>
          </a:p>
          <a:p>
            <a:r>
              <a:rPr dirty="0"/>
              <a:t>Results in much better classifications, competitive or better than CNN-based methods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" grpId="1" build="p" bldLvl="5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Why Pre-training?"/>
          <p:cNvSpPr txBox="1">
            <a:spLocks noGrp="1"/>
          </p:cNvSpPr>
          <p:nvPr>
            <p:ph type="title"/>
          </p:nvPr>
        </p:nvSpPr>
        <p:spPr>
          <a:xfrm>
            <a:off x="952500" y="-3175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Why Pre-training?</a:t>
            </a:r>
          </a:p>
        </p:txBody>
      </p:sp>
      <p:sp>
        <p:nvSpPr>
          <p:cNvPr id="1314" name="The model learns consistencies in the data (Karpathy et al. 2015)        _…"/>
          <p:cNvSpPr txBox="1">
            <a:spLocks noGrp="1"/>
          </p:cNvSpPr>
          <p:nvPr>
            <p:ph type="body" idx="1"/>
          </p:nvPr>
        </p:nvSpPr>
        <p:spPr>
          <a:xfrm>
            <a:off x="952500" y="1333500"/>
            <a:ext cx="11099800" cy="815586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model learns consistencies in the data (Karpathy et al. 2015) </a:t>
            </a:r>
            <a:br/>
            <a:br/>
            <a:br/>
            <a:br/>
            <a:br/>
            <a:br/>
            <a:br/>
            <a:r>
              <a:t>_</a:t>
            </a:r>
            <a:br/>
            <a:br/>
            <a:br/>
            <a:br/>
            <a:br/>
            <a:br/>
            <a:br/>
            <a:br/>
            <a:br/>
            <a:br/>
            <a:endParaRPr/>
          </a:p>
          <a:p>
            <a:pPr>
              <a:defRPr sz="2400"/>
            </a:pPr>
            <a:r>
              <a:t>Model learns syntax (Shi et al. 2017) or semantics (Radford et al. 2017)</a:t>
            </a:r>
          </a:p>
        </p:txBody>
      </p:sp>
      <p:pic>
        <p:nvPicPr>
          <p:cNvPr id="1315" name="Screen Shot 2017-09-13 at 8.28.52.png" descr="Screen Shot 2017-09-13 at 8.28.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992" y="2252792"/>
            <a:ext cx="13004801" cy="6410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4" grpId="1" build="p" bldLvl="5" animBg="1" advAuto="0"/>
      <p:bldP spid="1315" grpId="2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5B9C918-ED32-624B-B123-FB3D5E9F41A8}"/>
              </a:ext>
            </a:extLst>
          </p:cNvPr>
          <p:cNvSpPr txBox="1">
            <a:spLocks/>
          </p:cNvSpPr>
          <p:nvPr/>
        </p:nvSpPr>
        <p:spPr>
          <a:xfrm>
            <a:off x="659219" y="3310660"/>
            <a:ext cx="11674547" cy="167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0" tIns="13547" rIns="0" bIns="0" rtlCol="0" anchor="ctr">
            <a:sp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13547" hangingPunct="1">
              <a:spcBef>
                <a:spcPts val="107"/>
              </a:spcBef>
            </a:pPr>
            <a:r>
              <a:rPr lang="en-CA" sz="5400" spc="-5" dirty="0">
                <a:solidFill>
                  <a:schemeClr val="tx1"/>
                </a:solidFill>
                <a:latin typeface="+mj-lt"/>
              </a:rPr>
              <a:t>Recurrent Neural Networks: </a:t>
            </a:r>
          </a:p>
          <a:p>
            <a:pPr marL="13547" hangingPunct="1">
              <a:spcBef>
                <a:spcPts val="107"/>
              </a:spcBef>
            </a:pPr>
            <a:r>
              <a:rPr lang="en-CA" sz="5400" spc="-11" dirty="0">
                <a:solidFill>
                  <a:schemeClr val="tx1"/>
                </a:solidFill>
                <a:latin typeface="+mj-lt"/>
              </a:rPr>
              <a:t>Process</a:t>
            </a:r>
            <a:r>
              <a:rPr lang="en-CA" sz="5400" spc="-85" dirty="0">
                <a:solidFill>
                  <a:schemeClr val="tx1"/>
                </a:solidFill>
                <a:latin typeface="+mj-lt"/>
              </a:rPr>
              <a:t> </a:t>
            </a:r>
            <a:r>
              <a:rPr lang="en-CA" sz="5400" spc="-5" dirty="0">
                <a:solidFill>
                  <a:schemeClr val="tx1"/>
                </a:solidFill>
                <a:latin typeface="+mj-lt"/>
              </a:rPr>
              <a:t>Sequences</a:t>
            </a:r>
            <a:endParaRPr lang="en-CA" sz="5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6211583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860" y="225036"/>
            <a:ext cx="10448545" cy="1244786"/>
          </a:xfrm>
          <a:prstGeom prst="rect">
            <a:avLst/>
          </a:prstGeom>
        </p:spPr>
        <p:txBody>
          <a:bodyPr vert="horz" wrap="square" lIns="0" tIns="13547" rIns="0" bIns="0" rtlCol="0" anchor="ctr">
            <a:spAutoFit/>
          </a:bodyPr>
          <a:lstStyle/>
          <a:p>
            <a:pPr marL="13547">
              <a:spcBef>
                <a:spcPts val="107"/>
              </a:spcBef>
            </a:pPr>
            <a:r>
              <a:rPr sz="4000" spc="-5" dirty="0">
                <a:solidFill>
                  <a:schemeClr val="tx1"/>
                </a:solidFill>
                <a:latin typeface="+mj-lt"/>
              </a:rPr>
              <a:t>Recurrent Neural Networks: </a:t>
            </a:r>
            <a:r>
              <a:rPr sz="4000" spc="-11" dirty="0">
                <a:solidFill>
                  <a:schemeClr val="tx1"/>
                </a:solidFill>
                <a:latin typeface="+mj-lt"/>
              </a:rPr>
              <a:t>Process</a:t>
            </a:r>
            <a:r>
              <a:rPr sz="4000" spc="-85" dirty="0">
                <a:solidFill>
                  <a:schemeClr val="tx1"/>
                </a:solidFill>
                <a:latin typeface="+mj-lt"/>
              </a:rPr>
              <a:t> </a:t>
            </a:r>
            <a:r>
              <a:rPr sz="4000" spc="-5" dirty="0">
                <a:solidFill>
                  <a:schemeClr val="tx1"/>
                </a:solidFill>
                <a:latin typeface="+mj-lt"/>
              </a:rPr>
              <a:t>Sequences</a:t>
            </a:r>
            <a:endParaRPr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8373" y="6205660"/>
            <a:ext cx="4268939" cy="752343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>
              <a:spcBef>
                <a:spcPts val="107"/>
              </a:spcBef>
            </a:pPr>
            <a:r>
              <a:rPr sz="2400" spc="-5" dirty="0">
                <a:latin typeface="Arial"/>
                <a:cs typeface="Arial"/>
              </a:rPr>
              <a:t>e.g. </a:t>
            </a:r>
            <a:r>
              <a:rPr sz="2400" b="1" spc="-5" dirty="0">
                <a:latin typeface="Arial"/>
                <a:cs typeface="Arial"/>
              </a:rPr>
              <a:t>Image</a:t>
            </a:r>
            <a:r>
              <a:rPr sz="2400" b="1" spc="-2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Captioning</a:t>
            </a:r>
            <a:endParaRPr sz="2400" dirty="0">
              <a:latin typeface="Arial"/>
              <a:cs typeface="Arial"/>
            </a:endParaRPr>
          </a:p>
          <a:p>
            <a:pPr marL="13547">
              <a:spcBef>
                <a:spcPts val="16"/>
              </a:spcBef>
            </a:pPr>
            <a:r>
              <a:rPr sz="2400" spc="-5" dirty="0">
                <a:latin typeface="Arial"/>
                <a:cs typeface="Arial"/>
              </a:rPr>
              <a:t>image </a:t>
            </a:r>
            <a:r>
              <a:rPr sz="2400" dirty="0">
                <a:latin typeface="Arial"/>
                <a:cs typeface="Arial"/>
              </a:rPr>
              <a:t>-&gt; sequence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07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words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1871" y="2479801"/>
            <a:ext cx="11102658" cy="3264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4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F0312A-6A7E-234B-8867-C9CF3B6395B7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3444949" y="5744546"/>
            <a:ext cx="813424" cy="83728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2462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860" y="225036"/>
            <a:ext cx="10448545" cy="1244786"/>
          </a:xfrm>
          <a:prstGeom prst="rect">
            <a:avLst/>
          </a:prstGeom>
        </p:spPr>
        <p:txBody>
          <a:bodyPr vert="horz" wrap="square" lIns="0" tIns="13547" rIns="0" bIns="0" rtlCol="0" anchor="ctr">
            <a:spAutoFit/>
          </a:bodyPr>
          <a:lstStyle/>
          <a:p>
            <a:pPr marL="13547">
              <a:spcBef>
                <a:spcPts val="107"/>
              </a:spcBef>
            </a:pPr>
            <a:r>
              <a:rPr sz="4000" spc="-5" dirty="0">
                <a:solidFill>
                  <a:schemeClr val="tx1"/>
                </a:solidFill>
                <a:latin typeface="+mj-lt"/>
              </a:rPr>
              <a:t>Recurrent Neural Networks: </a:t>
            </a:r>
            <a:r>
              <a:rPr sz="4000" spc="-11" dirty="0">
                <a:solidFill>
                  <a:schemeClr val="tx1"/>
                </a:solidFill>
                <a:latin typeface="+mj-lt"/>
              </a:rPr>
              <a:t>Process</a:t>
            </a:r>
            <a:r>
              <a:rPr sz="4000" spc="-85" dirty="0">
                <a:solidFill>
                  <a:schemeClr val="tx1"/>
                </a:solidFill>
                <a:latin typeface="+mj-lt"/>
              </a:rPr>
              <a:t> </a:t>
            </a:r>
            <a:r>
              <a:rPr sz="4000" spc="-5" dirty="0">
                <a:solidFill>
                  <a:schemeClr val="tx1"/>
                </a:solidFill>
                <a:latin typeface="+mj-lt"/>
              </a:rPr>
              <a:t>Sequences</a:t>
            </a:r>
            <a:endParaRPr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3862" y="6205658"/>
            <a:ext cx="5119543" cy="752343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>
              <a:spcBef>
                <a:spcPts val="107"/>
              </a:spcBef>
            </a:pPr>
            <a:r>
              <a:rPr lang="en-CA" sz="2400" spc="-5" dirty="0">
                <a:latin typeface="Arial"/>
                <a:cs typeface="Arial"/>
              </a:rPr>
              <a:t>e.g. </a:t>
            </a:r>
            <a:r>
              <a:rPr lang="en-CA" sz="2400" b="1" spc="-5" dirty="0">
                <a:latin typeface="Arial"/>
                <a:cs typeface="Arial"/>
              </a:rPr>
              <a:t>Sentiment</a:t>
            </a:r>
            <a:r>
              <a:rPr lang="en-CA" sz="2400" b="1" spc="-48" dirty="0">
                <a:latin typeface="Arial"/>
                <a:cs typeface="Arial"/>
              </a:rPr>
              <a:t> </a:t>
            </a:r>
            <a:r>
              <a:rPr lang="en-CA" sz="2400" b="1" spc="-5" dirty="0">
                <a:latin typeface="Arial"/>
                <a:cs typeface="Arial"/>
              </a:rPr>
              <a:t>Classification</a:t>
            </a:r>
            <a:endParaRPr lang="en-CA" sz="2400" dirty="0">
              <a:latin typeface="Arial"/>
              <a:cs typeface="Arial"/>
            </a:endParaRPr>
          </a:p>
          <a:p>
            <a:pPr marL="13547">
              <a:spcBef>
                <a:spcPts val="16"/>
              </a:spcBef>
            </a:pPr>
            <a:r>
              <a:rPr lang="en-CA" sz="2400" dirty="0">
                <a:latin typeface="Arial"/>
                <a:cs typeface="Arial"/>
              </a:rPr>
              <a:t>sequence </a:t>
            </a:r>
            <a:r>
              <a:rPr lang="en-CA" sz="2400" spc="-5" dirty="0">
                <a:latin typeface="Arial"/>
                <a:cs typeface="Arial"/>
              </a:rPr>
              <a:t>of words </a:t>
            </a:r>
            <a:r>
              <a:rPr lang="en-CA" sz="2400" dirty="0">
                <a:latin typeface="Arial"/>
                <a:cs typeface="Arial"/>
              </a:rPr>
              <a:t>-&gt;</a:t>
            </a:r>
            <a:r>
              <a:rPr lang="en-CA" sz="2400" spc="-101" dirty="0">
                <a:latin typeface="Arial"/>
                <a:cs typeface="Arial"/>
              </a:rPr>
              <a:t> </a:t>
            </a:r>
            <a:r>
              <a:rPr lang="en-CA" sz="2400" dirty="0">
                <a:latin typeface="Arial"/>
                <a:cs typeface="Arial"/>
              </a:rPr>
              <a:t>sentiment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1871" y="2479801"/>
            <a:ext cx="11102658" cy="3264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4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F0312A-6A7E-234B-8867-C9CF3B6395B7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5890438" y="5744546"/>
            <a:ext cx="813424" cy="83728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747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860" y="225036"/>
            <a:ext cx="10448545" cy="1244786"/>
          </a:xfrm>
          <a:prstGeom prst="rect">
            <a:avLst/>
          </a:prstGeom>
        </p:spPr>
        <p:txBody>
          <a:bodyPr vert="horz" wrap="square" lIns="0" tIns="13547" rIns="0" bIns="0" rtlCol="0" anchor="ctr">
            <a:spAutoFit/>
          </a:bodyPr>
          <a:lstStyle/>
          <a:p>
            <a:pPr marL="13547">
              <a:spcBef>
                <a:spcPts val="107"/>
              </a:spcBef>
            </a:pPr>
            <a:r>
              <a:rPr sz="4000" spc="-5" dirty="0">
                <a:solidFill>
                  <a:schemeClr val="tx1"/>
                </a:solidFill>
                <a:latin typeface="+mj-lt"/>
              </a:rPr>
              <a:t>Recurrent Neural Networks: </a:t>
            </a:r>
            <a:r>
              <a:rPr sz="4000" spc="-11" dirty="0">
                <a:solidFill>
                  <a:schemeClr val="tx1"/>
                </a:solidFill>
                <a:latin typeface="+mj-lt"/>
              </a:rPr>
              <a:t>Process</a:t>
            </a:r>
            <a:r>
              <a:rPr sz="4000" spc="-85" dirty="0">
                <a:solidFill>
                  <a:schemeClr val="tx1"/>
                </a:solidFill>
                <a:latin typeface="+mj-lt"/>
              </a:rPr>
              <a:t> </a:t>
            </a:r>
            <a:r>
              <a:rPr sz="4000" spc="-5" dirty="0">
                <a:solidFill>
                  <a:schemeClr val="tx1"/>
                </a:solidFill>
                <a:latin typeface="+mj-lt"/>
              </a:rPr>
              <a:t>Sequences</a:t>
            </a:r>
            <a:endParaRPr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35861" y="6205659"/>
            <a:ext cx="4268939" cy="1121675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>
              <a:spcBef>
                <a:spcPts val="107"/>
              </a:spcBef>
            </a:pPr>
            <a:r>
              <a:rPr lang="en-CA" sz="2400" spc="-5" dirty="0">
                <a:latin typeface="Arial"/>
                <a:cs typeface="Arial"/>
              </a:rPr>
              <a:t>e.g. </a:t>
            </a:r>
            <a:r>
              <a:rPr lang="en-CA" sz="2400" b="1" dirty="0">
                <a:latin typeface="Arial"/>
                <a:cs typeface="Arial"/>
              </a:rPr>
              <a:t>Machine</a:t>
            </a:r>
            <a:r>
              <a:rPr lang="en-CA" sz="2400" b="1" spc="-32" dirty="0">
                <a:latin typeface="Arial"/>
                <a:cs typeface="Arial"/>
              </a:rPr>
              <a:t> </a:t>
            </a:r>
            <a:r>
              <a:rPr lang="en-CA" sz="2400" b="1" spc="-5" dirty="0">
                <a:latin typeface="Arial"/>
                <a:cs typeface="Arial"/>
              </a:rPr>
              <a:t>Translation</a:t>
            </a:r>
            <a:endParaRPr lang="en-CA" sz="2400" dirty="0">
              <a:latin typeface="Arial"/>
              <a:cs typeface="Arial"/>
            </a:endParaRPr>
          </a:p>
          <a:p>
            <a:pPr marL="13547">
              <a:spcBef>
                <a:spcPts val="16"/>
              </a:spcBef>
            </a:pPr>
            <a:r>
              <a:rPr lang="en-CA" sz="2400" dirty="0" err="1">
                <a:latin typeface="Arial"/>
                <a:cs typeface="Arial"/>
              </a:rPr>
              <a:t>seq</a:t>
            </a:r>
            <a:r>
              <a:rPr lang="en-CA" sz="2400" dirty="0">
                <a:latin typeface="Arial"/>
                <a:cs typeface="Arial"/>
              </a:rPr>
              <a:t> </a:t>
            </a:r>
            <a:r>
              <a:rPr lang="en-CA" sz="2400" spc="-5" dirty="0">
                <a:latin typeface="Arial"/>
                <a:cs typeface="Arial"/>
              </a:rPr>
              <a:t>of words </a:t>
            </a:r>
            <a:r>
              <a:rPr lang="en-CA" sz="2400" dirty="0">
                <a:latin typeface="Arial"/>
                <a:cs typeface="Arial"/>
              </a:rPr>
              <a:t>-&gt; </a:t>
            </a:r>
            <a:r>
              <a:rPr lang="en-CA" sz="2400" dirty="0" err="1">
                <a:latin typeface="Arial"/>
                <a:cs typeface="Arial"/>
              </a:rPr>
              <a:t>seq</a:t>
            </a:r>
            <a:r>
              <a:rPr lang="en-CA" sz="2400" dirty="0">
                <a:latin typeface="Arial"/>
                <a:cs typeface="Arial"/>
              </a:rPr>
              <a:t> </a:t>
            </a:r>
            <a:r>
              <a:rPr lang="en-CA" sz="2400" spc="-5" dirty="0">
                <a:latin typeface="Arial"/>
                <a:cs typeface="Arial"/>
              </a:rPr>
              <a:t>of</a:t>
            </a:r>
            <a:r>
              <a:rPr lang="en-CA" sz="2400" spc="-112" dirty="0">
                <a:latin typeface="Arial"/>
                <a:cs typeface="Arial"/>
              </a:rPr>
              <a:t> </a:t>
            </a:r>
            <a:r>
              <a:rPr lang="en-CA" sz="2400" spc="-5" dirty="0">
                <a:latin typeface="Arial"/>
                <a:cs typeface="Arial"/>
              </a:rPr>
              <a:t>words</a:t>
            </a:r>
            <a:endParaRPr lang="en-CA" sz="2400" dirty="0">
              <a:latin typeface="Arial"/>
              <a:cs typeface="Arial"/>
            </a:endParaRPr>
          </a:p>
          <a:p>
            <a:pPr marL="13547">
              <a:spcBef>
                <a:spcPts val="16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1871" y="2479801"/>
            <a:ext cx="11102658" cy="3264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4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F0312A-6A7E-234B-8867-C9CF3B6395B7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7922437" y="5744546"/>
            <a:ext cx="813424" cy="102195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26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860" y="225036"/>
            <a:ext cx="10448545" cy="1244786"/>
          </a:xfrm>
          <a:prstGeom prst="rect">
            <a:avLst/>
          </a:prstGeom>
        </p:spPr>
        <p:txBody>
          <a:bodyPr vert="horz" wrap="square" lIns="0" tIns="13547" rIns="0" bIns="0" rtlCol="0" anchor="ctr">
            <a:spAutoFit/>
          </a:bodyPr>
          <a:lstStyle/>
          <a:p>
            <a:pPr marL="13547">
              <a:spcBef>
                <a:spcPts val="107"/>
              </a:spcBef>
            </a:pPr>
            <a:r>
              <a:rPr sz="4000" spc="-5" dirty="0">
                <a:solidFill>
                  <a:schemeClr val="tx1"/>
                </a:solidFill>
                <a:latin typeface="+mj-lt"/>
              </a:rPr>
              <a:t>Recurrent Neural Networks: </a:t>
            </a:r>
            <a:r>
              <a:rPr sz="4000" spc="-11" dirty="0">
                <a:solidFill>
                  <a:schemeClr val="tx1"/>
                </a:solidFill>
                <a:latin typeface="+mj-lt"/>
              </a:rPr>
              <a:t>Process</a:t>
            </a:r>
            <a:r>
              <a:rPr sz="4000" spc="-85" dirty="0">
                <a:solidFill>
                  <a:schemeClr val="tx1"/>
                </a:solidFill>
                <a:latin typeface="+mj-lt"/>
              </a:rPr>
              <a:t> </a:t>
            </a:r>
            <a:r>
              <a:rPr sz="4000" spc="-5" dirty="0">
                <a:solidFill>
                  <a:schemeClr val="tx1"/>
                </a:solidFill>
                <a:latin typeface="+mj-lt"/>
              </a:rPr>
              <a:t>Sequences</a:t>
            </a:r>
            <a:endParaRPr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71396" y="6528945"/>
            <a:ext cx="4268939" cy="752343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>
              <a:spcBef>
                <a:spcPts val="107"/>
              </a:spcBef>
            </a:pPr>
            <a:r>
              <a:rPr lang="en-CA" sz="2400" spc="-5" dirty="0">
                <a:latin typeface="Arial"/>
                <a:cs typeface="Arial"/>
              </a:rPr>
              <a:t>e.g. </a:t>
            </a:r>
            <a:r>
              <a:rPr lang="en-CA" sz="2400" b="1" spc="-5" dirty="0">
                <a:latin typeface="Arial"/>
                <a:cs typeface="Arial"/>
              </a:rPr>
              <a:t>Tagging, e.g. Named Entity (NE) or POS tagging</a:t>
            </a:r>
            <a:endParaRPr lang="en-CA"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1871" y="2479801"/>
            <a:ext cx="11102658" cy="3264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4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F0312A-6A7E-234B-8867-C9CF3B6395B7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10240335" y="5744546"/>
            <a:ext cx="796260" cy="116057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3932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Credi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Credits</a:t>
            </a:r>
          </a:p>
        </p:txBody>
      </p:sp>
      <p:sp>
        <p:nvSpPr>
          <p:cNvPr id="1318" name="These slides were adapted from the course by Graham Neubig: https://phontron.com/class/nn4nlp2017/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r>
              <a:rPr dirty="0"/>
              <a:t>These slides were adapted from </a:t>
            </a:r>
            <a:endParaRPr lang="en-CA" dirty="0"/>
          </a:p>
          <a:p>
            <a:pPr lvl="1"/>
            <a:r>
              <a:rPr dirty="0"/>
              <a:t>the course by Graham </a:t>
            </a:r>
            <a:r>
              <a:rPr dirty="0" err="1"/>
              <a:t>Neubig</a:t>
            </a:r>
            <a:r>
              <a:rPr dirty="0"/>
              <a:t>: </a:t>
            </a:r>
            <a:r>
              <a:rPr u="sng" dirty="0">
                <a:hlinkClick r:id="rId2"/>
              </a:rPr>
              <a:t>https://phontron.com/class/nn4nlp2017/</a:t>
            </a:r>
            <a:endParaRPr lang="en-CA" u="sng" dirty="0">
              <a:hlinkClick r:id="rId2"/>
            </a:endParaRPr>
          </a:p>
          <a:p>
            <a:pPr lvl="1"/>
            <a:r>
              <a:rPr lang="en-CA" dirty="0"/>
              <a:t>and Christopher </a:t>
            </a:r>
            <a:r>
              <a:rPr lang="en-CA" dirty="0" err="1"/>
              <a:t>Olah’s</a:t>
            </a:r>
            <a:r>
              <a:rPr lang="en-CA" dirty="0"/>
              <a:t> blog: </a:t>
            </a:r>
            <a:r>
              <a:rPr lang="en-CA" spc="-5" dirty="0">
                <a:hlinkClick r:id="rId3"/>
              </a:rPr>
              <a:t>http://colah.github.io/posts/2015-08-Understanding-LSTMs/</a:t>
            </a:r>
            <a:endParaRPr lang="en-CA" spc="-5" dirty="0"/>
          </a:p>
          <a:p>
            <a:pPr lvl="1"/>
            <a:r>
              <a:rPr lang="en-CA" dirty="0"/>
              <a:t>Stanford’s CS231n course: </a:t>
            </a:r>
            <a:r>
              <a:rPr lang="en-CA" dirty="0">
                <a:hlinkClick r:id="rId4"/>
              </a:rPr>
              <a:t>http://cs231n.stanford.edu/slides/2017/cs231n_2017_lecture10.pdf</a:t>
            </a:r>
            <a:endParaRPr lang="en-CA" dirty="0"/>
          </a:p>
          <a:p>
            <a:pPr marL="444500" lvl="1" indent="0">
              <a:buNone/>
            </a:pPr>
            <a:endParaRPr dirty="0">
              <a:solidFill>
                <a:schemeClr val="tx1"/>
              </a:solidFill>
              <a:hlinkClick r:id="rId2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urrent Neural Network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19937">
              <a:defRPr sz="7119"/>
            </a:pPr>
            <a:r>
              <a:t>Recurrent Neural Networks</a:t>
            </a:r>
          </a:p>
          <a:p>
            <a:pPr defTabSz="519937">
              <a:defRPr sz="4272"/>
            </a:pPr>
            <a:r>
              <a:t>(Elman 1990)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ED6599-9A4B-4A47-9647-4A96ADA82604}"/>
              </a:ext>
            </a:extLst>
          </p:cNvPr>
          <p:cNvGrpSpPr/>
          <p:nvPr/>
        </p:nvGrpSpPr>
        <p:grpSpPr>
          <a:xfrm>
            <a:off x="1875218" y="3644900"/>
            <a:ext cx="3637027" cy="5598335"/>
            <a:chOff x="1875218" y="3644900"/>
            <a:chExt cx="3637027" cy="5598335"/>
          </a:xfrm>
        </p:grpSpPr>
        <p:sp>
          <p:nvSpPr>
            <p:cNvPr id="137" name="Feed-forward NN"/>
            <p:cNvSpPr txBox="1"/>
            <p:nvPr/>
          </p:nvSpPr>
          <p:spPr>
            <a:xfrm>
              <a:off x="1875218" y="3644900"/>
              <a:ext cx="3637027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normAutofit lnSpcReduction="10000"/>
            </a:bodyPr>
            <a:lstStyle/>
            <a:p>
              <a:r>
                <a:t>Feed-forward NN</a:t>
              </a:r>
            </a:p>
          </p:txBody>
        </p:sp>
        <p:sp>
          <p:nvSpPr>
            <p:cNvPr id="138" name="Rectangle"/>
            <p:cNvSpPr/>
            <p:nvPr/>
          </p:nvSpPr>
          <p:spPr>
            <a:xfrm flipV="1">
              <a:off x="3151269" y="7373176"/>
              <a:ext cx="1119401" cy="36619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39" name="Circle"/>
            <p:cNvSpPr/>
            <p:nvPr/>
          </p:nvSpPr>
          <p:spPr>
            <a:xfrm flipV="1">
              <a:off x="3142743" y="7428836"/>
              <a:ext cx="278943" cy="300291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" name="Circle"/>
            <p:cNvSpPr/>
            <p:nvPr/>
          </p:nvSpPr>
          <p:spPr>
            <a:xfrm flipV="1">
              <a:off x="3422143" y="7426717"/>
              <a:ext cx="278943" cy="300291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" name="Circle"/>
            <p:cNvSpPr/>
            <p:nvPr/>
          </p:nvSpPr>
          <p:spPr>
            <a:xfrm flipV="1">
              <a:off x="3688843" y="7424598"/>
              <a:ext cx="278943" cy="300291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" name="Circle"/>
            <p:cNvSpPr/>
            <p:nvPr/>
          </p:nvSpPr>
          <p:spPr>
            <a:xfrm flipV="1">
              <a:off x="3968244" y="7422480"/>
              <a:ext cx="278943" cy="300291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" name="Line"/>
            <p:cNvSpPr/>
            <p:nvPr/>
          </p:nvSpPr>
          <p:spPr>
            <a:xfrm flipV="1">
              <a:off x="3681333" y="7707931"/>
              <a:ext cx="1" cy="10452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45" name="lookup"/>
            <p:cNvSpPr/>
            <p:nvPr/>
          </p:nvSpPr>
          <p:spPr>
            <a:xfrm rot="10800000" flipV="1">
              <a:off x="2991347" y="7968511"/>
              <a:ext cx="1394025" cy="661436"/>
            </a:xfrm>
            <a:prstGeom prst="roundRect">
              <a:avLst>
                <a:gd name="adj" fmla="val 30612"/>
              </a:avLst>
            </a:prstGeom>
            <a:solidFill>
              <a:srgbClr val="D6D6D6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lookup</a:t>
              </a:r>
            </a:p>
          </p:txBody>
        </p:sp>
        <p:sp>
          <p:nvSpPr>
            <p:cNvPr id="146" name="Line"/>
            <p:cNvSpPr/>
            <p:nvPr/>
          </p:nvSpPr>
          <p:spPr>
            <a:xfrm flipV="1">
              <a:off x="3681333" y="6340744"/>
              <a:ext cx="1" cy="10322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47" name="transform"/>
            <p:cNvSpPr/>
            <p:nvPr/>
          </p:nvSpPr>
          <p:spPr>
            <a:xfrm rot="10800000" flipV="1">
              <a:off x="2991347" y="6560308"/>
              <a:ext cx="1394025" cy="661436"/>
            </a:xfrm>
            <a:prstGeom prst="roundRect">
              <a:avLst>
                <a:gd name="adj" fmla="val 30612"/>
              </a:avLst>
            </a:prstGeom>
            <a:solidFill>
              <a:srgbClr val="D6D6D6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/>
              </a:lvl1pPr>
            </a:lstStyle>
            <a:p>
              <a:r>
                <a:t>transform</a:t>
              </a:r>
            </a:p>
          </p:txBody>
        </p:sp>
        <p:sp>
          <p:nvSpPr>
            <p:cNvPr id="148" name="Rectangle"/>
            <p:cNvSpPr/>
            <p:nvPr/>
          </p:nvSpPr>
          <p:spPr>
            <a:xfrm flipV="1">
              <a:off x="3278269" y="5964973"/>
              <a:ext cx="847882" cy="36619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49" name="Circle"/>
            <p:cNvSpPr/>
            <p:nvPr/>
          </p:nvSpPr>
          <p:spPr>
            <a:xfrm flipV="1">
              <a:off x="3269743" y="6020633"/>
              <a:ext cx="278943" cy="300291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" name="Circle"/>
            <p:cNvSpPr/>
            <p:nvPr/>
          </p:nvSpPr>
          <p:spPr>
            <a:xfrm flipV="1">
              <a:off x="3549143" y="6018514"/>
              <a:ext cx="278943" cy="300291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" name="Circle"/>
            <p:cNvSpPr/>
            <p:nvPr/>
          </p:nvSpPr>
          <p:spPr>
            <a:xfrm flipV="1">
              <a:off x="3815844" y="6016395"/>
              <a:ext cx="278943" cy="300291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3" name="Line"/>
            <p:cNvSpPr/>
            <p:nvPr/>
          </p:nvSpPr>
          <p:spPr>
            <a:xfrm flipV="1">
              <a:off x="3681333" y="4905815"/>
              <a:ext cx="1" cy="10452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54" name="predict"/>
            <p:cNvSpPr/>
            <p:nvPr/>
          </p:nvSpPr>
          <p:spPr>
            <a:xfrm rot="10800000" flipV="1">
              <a:off x="2991347" y="5138434"/>
              <a:ext cx="1394025" cy="661436"/>
            </a:xfrm>
            <a:prstGeom prst="roundRect">
              <a:avLst>
                <a:gd name="adj" fmla="val 30612"/>
              </a:avLst>
            </a:prstGeom>
            <a:solidFill>
              <a:srgbClr val="D6D6D6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predict</a:t>
              </a:r>
            </a:p>
          </p:txBody>
        </p:sp>
        <p:sp>
          <p:nvSpPr>
            <p:cNvPr id="155" name="context"/>
            <p:cNvSpPr txBox="1"/>
            <p:nvPr/>
          </p:nvSpPr>
          <p:spPr>
            <a:xfrm rot="10800000" flipV="1">
              <a:off x="3147293" y="8737375"/>
              <a:ext cx="1114045" cy="505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rPr dirty="0"/>
                <a:t>context</a:t>
              </a:r>
            </a:p>
          </p:txBody>
        </p:sp>
        <p:sp>
          <p:nvSpPr>
            <p:cNvPr id="156" name="label"/>
            <p:cNvSpPr txBox="1"/>
            <p:nvPr/>
          </p:nvSpPr>
          <p:spPr>
            <a:xfrm rot="10800000" flipV="1">
              <a:off x="3316914" y="4444408"/>
              <a:ext cx="774803" cy="505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t>label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4638A15-7373-E040-97BC-6C3AA62A33E7}"/>
              </a:ext>
            </a:extLst>
          </p:cNvPr>
          <p:cNvGrpSpPr/>
          <p:nvPr/>
        </p:nvGrpSpPr>
        <p:grpSpPr>
          <a:xfrm>
            <a:off x="7704263" y="3644900"/>
            <a:ext cx="2900937" cy="5598335"/>
            <a:chOff x="7704263" y="3644900"/>
            <a:chExt cx="2900937" cy="5598335"/>
          </a:xfrm>
        </p:grpSpPr>
        <p:sp>
          <p:nvSpPr>
            <p:cNvPr id="158" name="Recurrent NN"/>
            <p:cNvSpPr txBox="1"/>
            <p:nvPr/>
          </p:nvSpPr>
          <p:spPr>
            <a:xfrm>
              <a:off x="7704263" y="3644900"/>
              <a:ext cx="2900937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normAutofit lnSpcReduction="10000"/>
            </a:bodyPr>
            <a:lstStyle/>
            <a:p>
              <a:r>
                <a:rPr dirty="0"/>
                <a:t>Recurrent NN</a:t>
              </a:r>
            </a:p>
          </p:txBody>
        </p:sp>
        <p:sp>
          <p:nvSpPr>
            <p:cNvPr id="159" name="Rectangle"/>
            <p:cNvSpPr/>
            <p:nvPr/>
          </p:nvSpPr>
          <p:spPr>
            <a:xfrm flipV="1">
              <a:off x="8612269" y="7373176"/>
              <a:ext cx="1119403" cy="36619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60" name="Circle"/>
            <p:cNvSpPr/>
            <p:nvPr/>
          </p:nvSpPr>
          <p:spPr>
            <a:xfrm flipV="1">
              <a:off x="8603743" y="7428836"/>
              <a:ext cx="278944" cy="300291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" name="Circle"/>
            <p:cNvSpPr/>
            <p:nvPr/>
          </p:nvSpPr>
          <p:spPr>
            <a:xfrm flipV="1">
              <a:off x="8883144" y="7426717"/>
              <a:ext cx="278944" cy="300291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" name="Circle"/>
            <p:cNvSpPr/>
            <p:nvPr/>
          </p:nvSpPr>
          <p:spPr>
            <a:xfrm flipV="1">
              <a:off x="9149844" y="7424598"/>
              <a:ext cx="278944" cy="300291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" name="Circle"/>
            <p:cNvSpPr/>
            <p:nvPr/>
          </p:nvSpPr>
          <p:spPr>
            <a:xfrm flipV="1">
              <a:off x="9429245" y="7422480"/>
              <a:ext cx="278944" cy="300291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" name="Line"/>
            <p:cNvSpPr/>
            <p:nvPr/>
          </p:nvSpPr>
          <p:spPr>
            <a:xfrm flipH="1" flipV="1">
              <a:off x="9142333" y="7707931"/>
              <a:ext cx="1" cy="10452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66" name="lookup"/>
            <p:cNvSpPr/>
            <p:nvPr/>
          </p:nvSpPr>
          <p:spPr>
            <a:xfrm rot="10800000" flipV="1">
              <a:off x="8452346" y="7968511"/>
              <a:ext cx="1394026" cy="661436"/>
            </a:xfrm>
            <a:prstGeom prst="roundRect">
              <a:avLst>
                <a:gd name="adj" fmla="val 30612"/>
              </a:avLst>
            </a:prstGeom>
            <a:solidFill>
              <a:srgbClr val="D6D6D6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lookup</a:t>
              </a:r>
            </a:p>
          </p:txBody>
        </p:sp>
        <p:sp>
          <p:nvSpPr>
            <p:cNvPr id="167" name="Line"/>
            <p:cNvSpPr/>
            <p:nvPr/>
          </p:nvSpPr>
          <p:spPr>
            <a:xfrm flipH="1" flipV="1">
              <a:off x="9142333" y="6340744"/>
              <a:ext cx="1" cy="10322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68" name="transform"/>
            <p:cNvSpPr/>
            <p:nvPr/>
          </p:nvSpPr>
          <p:spPr>
            <a:xfrm rot="10800000" flipV="1">
              <a:off x="8452346" y="6560308"/>
              <a:ext cx="1394026" cy="661436"/>
            </a:xfrm>
            <a:prstGeom prst="roundRect">
              <a:avLst>
                <a:gd name="adj" fmla="val 30612"/>
              </a:avLst>
            </a:prstGeom>
            <a:solidFill>
              <a:srgbClr val="D6D6D6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/>
              </a:lvl1pPr>
            </a:lstStyle>
            <a:p>
              <a:r>
                <a:t>transform</a:t>
              </a:r>
            </a:p>
          </p:txBody>
        </p:sp>
        <p:sp>
          <p:nvSpPr>
            <p:cNvPr id="169" name="Rectangle"/>
            <p:cNvSpPr/>
            <p:nvPr/>
          </p:nvSpPr>
          <p:spPr>
            <a:xfrm flipV="1">
              <a:off x="8739269" y="5964973"/>
              <a:ext cx="847883" cy="36619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70" name="Circle"/>
            <p:cNvSpPr/>
            <p:nvPr/>
          </p:nvSpPr>
          <p:spPr>
            <a:xfrm flipV="1">
              <a:off x="8730743" y="6020633"/>
              <a:ext cx="278944" cy="300291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" name="Circle"/>
            <p:cNvSpPr/>
            <p:nvPr/>
          </p:nvSpPr>
          <p:spPr>
            <a:xfrm flipV="1">
              <a:off x="9010144" y="6018514"/>
              <a:ext cx="278944" cy="300291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" name="Circle"/>
            <p:cNvSpPr/>
            <p:nvPr/>
          </p:nvSpPr>
          <p:spPr>
            <a:xfrm flipV="1">
              <a:off x="9276844" y="6016395"/>
              <a:ext cx="278944" cy="300291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4" name="Line"/>
            <p:cNvSpPr/>
            <p:nvPr/>
          </p:nvSpPr>
          <p:spPr>
            <a:xfrm flipH="1" flipV="1">
              <a:off x="9142333" y="4905815"/>
              <a:ext cx="1" cy="10452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75" name="predict"/>
            <p:cNvSpPr/>
            <p:nvPr/>
          </p:nvSpPr>
          <p:spPr>
            <a:xfrm rot="10800000" flipV="1">
              <a:off x="8452346" y="5138434"/>
              <a:ext cx="1394026" cy="661436"/>
            </a:xfrm>
            <a:prstGeom prst="roundRect">
              <a:avLst>
                <a:gd name="adj" fmla="val 30612"/>
              </a:avLst>
            </a:prstGeom>
            <a:solidFill>
              <a:srgbClr val="D6D6D6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/>
              </a:lvl1pPr>
            </a:lstStyle>
            <a:p>
              <a:r>
                <a:t>predict</a:t>
              </a:r>
            </a:p>
          </p:txBody>
        </p:sp>
        <p:sp>
          <p:nvSpPr>
            <p:cNvPr id="176" name="context"/>
            <p:cNvSpPr txBox="1"/>
            <p:nvPr/>
          </p:nvSpPr>
          <p:spPr>
            <a:xfrm rot="10800000" flipV="1">
              <a:off x="8608293" y="8737375"/>
              <a:ext cx="1114046" cy="505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t>context</a:t>
              </a:r>
            </a:p>
          </p:txBody>
        </p:sp>
        <p:sp>
          <p:nvSpPr>
            <p:cNvPr id="177" name="label"/>
            <p:cNvSpPr txBox="1"/>
            <p:nvPr/>
          </p:nvSpPr>
          <p:spPr>
            <a:xfrm rot="10800000" flipV="1">
              <a:off x="8777915" y="4444408"/>
              <a:ext cx="774803" cy="505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t>label</a:t>
              </a:r>
            </a:p>
          </p:txBody>
        </p:sp>
        <p:sp>
          <p:nvSpPr>
            <p:cNvPr id="178" name="Line"/>
            <p:cNvSpPr/>
            <p:nvPr/>
          </p:nvSpPr>
          <p:spPr>
            <a:xfrm rot="4176215" flipV="1">
              <a:off x="9491960" y="6293694"/>
              <a:ext cx="739196" cy="303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45" extrusionOk="0">
                  <a:moveTo>
                    <a:pt x="0" y="0"/>
                  </a:moveTo>
                  <a:cubicBezTo>
                    <a:pt x="551" y="10632"/>
                    <a:pt x="4493" y="19027"/>
                    <a:pt x="9487" y="20202"/>
                  </a:cubicBezTo>
                  <a:cubicBezTo>
                    <a:pt x="15433" y="21600"/>
                    <a:pt x="20814" y="12626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180" name="Tools to “remember” information"/>
          <p:cNvSpPr txBox="1">
            <a:spLocks noGrp="1"/>
          </p:cNvSpPr>
          <p:nvPr>
            <p:ph type="body" sz="quarter" idx="1"/>
          </p:nvPr>
        </p:nvSpPr>
        <p:spPr>
          <a:xfrm>
            <a:off x="952500" y="2603500"/>
            <a:ext cx="11099800" cy="735269"/>
          </a:xfrm>
          <a:prstGeom prst="rect">
            <a:avLst/>
          </a:prstGeom>
        </p:spPr>
        <p:txBody>
          <a:bodyPr/>
          <a:lstStyle/>
          <a:p>
            <a:r>
              <a:t>Tools to “remember” information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606362"/>
            <a:ext cx="13004800" cy="1124535"/>
          </a:xfrm>
          <a:prstGeom prst="rect">
            <a:avLst/>
          </a:prstGeom>
        </p:spPr>
        <p:txBody>
          <a:bodyPr vert="horz" wrap="square" lIns="0" tIns="16379" rIns="0" bIns="0" rtlCol="0" anchor="ctr">
            <a:spAutoFit/>
          </a:bodyPr>
          <a:lstStyle/>
          <a:p>
            <a:pPr marL="16379">
              <a:spcBef>
                <a:spcPts val="129"/>
              </a:spcBef>
            </a:pPr>
            <a:r>
              <a:rPr sz="7200" spc="-6" dirty="0">
                <a:solidFill>
                  <a:schemeClr val="tx1"/>
                </a:solidFill>
                <a:latin typeface="+mj-lt"/>
              </a:rPr>
              <a:t>Recurrent Neural</a:t>
            </a:r>
            <a:r>
              <a:rPr sz="7200" spc="-97" dirty="0">
                <a:solidFill>
                  <a:schemeClr val="tx1"/>
                </a:solidFill>
                <a:latin typeface="+mj-lt"/>
              </a:rPr>
              <a:t> </a:t>
            </a:r>
            <a:r>
              <a:rPr sz="7200" spc="-6" dirty="0">
                <a:solidFill>
                  <a:schemeClr val="tx1"/>
                </a:solidFill>
                <a:latin typeface="+mj-lt"/>
              </a:rPr>
              <a:t>Networks</a:t>
            </a:r>
          </a:p>
        </p:txBody>
      </p:sp>
      <p:sp>
        <p:nvSpPr>
          <p:cNvPr id="3" name="object 3"/>
          <p:cNvSpPr/>
          <p:nvPr/>
        </p:nvSpPr>
        <p:spPr>
          <a:xfrm>
            <a:off x="4677797" y="2285667"/>
            <a:ext cx="3641016" cy="5653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643"/>
          </a:p>
        </p:txBody>
      </p:sp>
    </p:spTree>
    <p:extLst>
      <p:ext uri="{BB962C8B-B14F-4D97-AF65-F5344CB8AC3E}">
        <p14:creationId xmlns:p14="http://schemas.microsoft.com/office/powerpoint/2010/main" val="209516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2364"/>
            <a:ext cx="12334087" cy="2232530"/>
          </a:xfrm>
          <a:prstGeom prst="rect">
            <a:avLst/>
          </a:prstGeom>
        </p:spPr>
        <p:txBody>
          <a:bodyPr vert="horz" wrap="square" lIns="0" tIns="16379" rIns="0" bIns="0" rtlCol="0" anchor="ctr">
            <a:spAutoFit/>
          </a:bodyPr>
          <a:lstStyle/>
          <a:p>
            <a:pPr marL="16379">
              <a:spcBef>
                <a:spcPts val="129"/>
              </a:spcBef>
            </a:pPr>
            <a:r>
              <a:rPr sz="7200" dirty="0">
                <a:solidFill>
                  <a:schemeClr val="tx1"/>
                </a:solidFill>
                <a:latin typeface="+mj-lt"/>
              </a:rPr>
              <a:t>An </a:t>
            </a:r>
            <a:r>
              <a:rPr sz="7200" spc="-6" dirty="0">
                <a:solidFill>
                  <a:schemeClr val="tx1"/>
                </a:solidFill>
                <a:latin typeface="+mj-lt"/>
              </a:rPr>
              <a:t>unrolled recurrent neural</a:t>
            </a:r>
            <a:r>
              <a:rPr sz="7200" spc="-103" dirty="0">
                <a:solidFill>
                  <a:schemeClr val="tx1"/>
                </a:solidFill>
                <a:latin typeface="+mj-lt"/>
              </a:rPr>
              <a:t> </a:t>
            </a:r>
            <a:r>
              <a:rPr sz="7200" spc="-6" dirty="0">
                <a:solidFill>
                  <a:schemeClr val="tx1"/>
                </a:solidFill>
                <a:latin typeface="+mj-lt"/>
              </a:rPr>
              <a:t>network</a:t>
            </a:r>
          </a:p>
        </p:txBody>
      </p:sp>
      <p:sp>
        <p:nvSpPr>
          <p:cNvPr id="3" name="object 3"/>
          <p:cNvSpPr/>
          <p:nvPr/>
        </p:nvSpPr>
        <p:spPr>
          <a:xfrm>
            <a:off x="650240" y="3576321"/>
            <a:ext cx="11699406" cy="3072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643"/>
          </a:p>
        </p:txBody>
      </p:sp>
    </p:spTree>
    <p:extLst>
      <p:ext uri="{BB962C8B-B14F-4D97-AF65-F5344CB8AC3E}">
        <p14:creationId xmlns:p14="http://schemas.microsoft.com/office/powerpoint/2010/main" val="3799894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3135" y="606362"/>
            <a:ext cx="10951535" cy="1124535"/>
          </a:xfrm>
          <a:prstGeom prst="rect">
            <a:avLst/>
          </a:prstGeom>
        </p:spPr>
        <p:txBody>
          <a:bodyPr vert="horz" wrap="square" lIns="0" tIns="16379" rIns="0" bIns="0" rtlCol="0" anchor="ctr">
            <a:spAutoFit/>
          </a:bodyPr>
          <a:lstStyle/>
          <a:p>
            <a:pPr marL="16379">
              <a:spcBef>
                <a:spcPts val="129"/>
              </a:spcBef>
            </a:pPr>
            <a:r>
              <a:rPr sz="7200" spc="-6" dirty="0">
                <a:solidFill>
                  <a:srgbClr val="000000"/>
                </a:solidFill>
                <a:latin typeface="+mj-lt"/>
              </a:rPr>
              <a:t>Standard</a:t>
            </a:r>
            <a:r>
              <a:rPr sz="7200" spc="-110" dirty="0">
                <a:solidFill>
                  <a:srgbClr val="000000"/>
                </a:solidFill>
                <a:latin typeface="+mj-lt"/>
              </a:rPr>
              <a:t> </a:t>
            </a:r>
            <a:r>
              <a:rPr sz="7200" spc="-6" dirty="0">
                <a:solidFill>
                  <a:srgbClr val="000000"/>
                </a:solidFill>
                <a:latin typeface="+mj-lt"/>
              </a:rPr>
              <a:t>RNN</a:t>
            </a:r>
          </a:p>
        </p:txBody>
      </p:sp>
      <p:sp>
        <p:nvSpPr>
          <p:cNvPr id="3" name="object 3"/>
          <p:cNvSpPr/>
          <p:nvPr/>
        </p:nvSpPr>
        <p:spPr>
          <a:xfrm>
            <a:off x="650240" y="2922803"/>
            <a:ext cx="11699406" cy="4378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643"/>
          </a:p>
        </p:txBody>
      </p:sp>
    </p:spTree>
    <p:extLst>
      <p:ext uri="{BB962C8B-B14F-4D97-AF65-F5344CB8AC3E}">
        <p14:creationId xmlns:p14="http://schemas.microsoft.com/office/powerpoint/2010/main" val="54068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Unrolling in Ti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Unrolling in Time</a:t>
            </a:r>
          </a:p>
        </p:txBody>
      </p:sp>
      <p:sp>
        <p:nvSpPr>
          <p:cNvPr id="183" name="What does processing a sequence look like?"/>
          <p:cNvSpPr txBox="1">
            <a:spLocks noGrp="1"/>
          </p:cNvSpPr>
          <p:nvPr>
            <p:ph type="body" sz="quarter" idx="1"/>
          </p:nvPr>
        </p:nvSpPr>
        <p:spPr>
          <a:xfrm>
            <a:off x="952500" y="2603500"/>
            <a:ext cx="11099800" cy="746475"/>
          </a:xfrm>
          <a:prstGeom prst="rect">
            <a:avLst/>
          </a:prstGeom>
        </p:spPr>
        <p:txBody>
          <a:bodyPr/>
          <a:lstStyle/>
          <a:p>
            <a:r>
              <a:t>What does processing a sequence look like?</a:t>
            </a:r>
          </a:p>
        </p:txBody>
      </p:sp>
      <p:sp>
        <p:nvSpPr>
          <p:cNvPr id="184" name="I"/>
          <p:cNvSpPr txBox="1"/>
          <p:nvPr/>
        </p:nvSpPr>
        <p:spPr>
          <a:xfrm rot="10800000" flipV="1">
            <a:off x="3395956" y="7009736"/>
            <a:ext cx="241402" cy="666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</a:t>
            </a:r>
          </a:p>
        </p:txBody>
      </p:sp>
      <p:sp>
        <p:nvSpPr>
          <p:cNvPr id="185" name="hate"/>
          <p:cNvSpPr txBox="1"/>
          <p:nvPr/>
        </p:nvSpPr>
        <p:spPr>
          <a:xfrm rot="10800000" flipV="1">
            <a:off x="5173651" y="7009736"/>
            <a:ext cx="1004012" cy="666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hate</a:t>
            </a:r>
          </a:p>
        </p:txBody>
      </p:sp>
      <p:sp>
        <p:nvSpPr>
          <p:cNvPr id="186" name="this"/>
          <p:cNvSpPr txBox="1"/>
          <p:nvPr/>
        </p:nvSpPr>
        <p:spPr>
          <a:xfrm rot="10800000" flipV="1">
            <a:off x="7548805" y="7009736"/>
            <a:ext cx="825704" cy="666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this</a:t>
            </a:r>
          </a:p>
        </p:txBody>
      </p:sp>
      <p:sp>
        <p:nvSpPr>
          <p:cNvPr id="187" name="movie"/>
          <p:cNvSpPr txBox="1"/>
          <p:nvPr/>
        </p:nvSpPr>
        <p:spPr>
          <a:xfrm rot="10800000" flipV="1">
            <a:off x="9580831" y="7009736"/>
            <a:ext cx="1333653" cy="666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movie</a:t>
            </a:r>
          </a:p>
        </p:txBody>
      </p:sp>
      <p:sp>
        <p:nvSpPr>
          <p:cNvPr id="188" name="Rectangle"/>
          <p:cNvSpPr/>
          <p:nvPr/>
        </p:nvSpPr>
        <p:spPr>
          <a:xfrm flipV="1">
            <a:off x="1212181" y="5236859"/>
            <a:ext cx="265079" cy="917561"/>
          </a:xfrm>
          <a:prstGeom prst="rect">
            <a:avLst/>
          </a:prstGeom>
          <a:noFill/>
          <a:ln w="25400" cap="flat">
            <a:solidFill>
              <a:srgbClr val="85888D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189" name="Circle"/>
          <p:cNvSpPr/>
          <p:nvPr/>
        </p:nvSpPr>
        <p:spPr>
          <a:xfrm flipV="1">
            <a:off x="1203551" y="5853768"/>
            <a:ext cx="282339" cy="290738"/>
          </a:xfrm>
          <a:prstGeom prst="ellipse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" name="Circle"/>
          <p:cNvSpPr/>
          <p:nvPr/>
        </p:nvSpPr>
        <p:spPr>
          <a:xfrm flipV="1">
            <a:off x="1203551" y="5560503"/>
            <a:ext cx="282339" cy="290738"/>
          </a:xfrm>
          <a:prstGeom prst="ellipse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" name="Circle"/>
          <p:cNvSpPr/>
          <p:nvPr/>
        </p:nvSpPr>
        <p:spPr>
          <a:xfrm flipV="1">
            <a:off x="1203551" y="5267239"/>
            <a:ext cx="282339" cy="290738"/>
          </a:xfrm>
          <a:prstGeom prst="ellipse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" name="Line"/>
          <p:cNvSpPr/>
          <p:nvPr/>
        </p:nvSpPr>
        <p:spPr>
          <a:xfrm flipH="1" flipV="1">
            <a:off x="2498384" y="5909929"/>
            <a:ext cx="882295" cy="43985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194" name="Line"/>
          <p:cNvSpPr/>
          <p:nvPr/>
        </p:nvSpPr>
        <p:spPr>
          <a:xfrm flipV="1">
            <a:off x="1525029" y="5696400"/>
            <a:ext cx="1910950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195" name="RNN"/>
          <p:cNvSpPr/>
          <p:nvPr/>
        </p:nvSpPr>
        <p:spPr>
          <a:xfrm rot="10800000" flipV="1">
            <a:off x="1935415" y="5411866"/>
            <a:ext cx="1090177" cy="640815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200" name="Group"/>
          <p:cNvGrpSpPr/>
          <p:nvPr/>
        </p:nvGrpSpPr>
        <p:grpSpPr>
          <a:xfrm flipV="1">
            <a:off x="3489552" y="5236859"/>
            <a:ext cx="282338" cy="917561"/>
            <a:chOff x="0" y="0"/>
            <a:chExt cx="282336" cy="891050"/>
          </a:xfrm>
        </p:grpSpPr>
        <p:sp>
          <p:nvSpPr>
            <p:cNvPr id="196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97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8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9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02" name="Line"/>
          <p:cNvSpPr/>
          <p:nvPr/>
        </p:nvSpPr>
        <p:spPr>
          <a:xfrm flipH="1" flipV="1">
            <a:off x="4708184" y="5909930"/>
            <a:ext cx="933089" cy="44085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203" name="Line"/>
          <p:cNvSpPr/>
          <p:nvPr/>
        </p:nvSpPr>
        <p:spPr>
          <a:xfrm flipV="1">
            <a:off x="3734829" y="5696401"/>
            <a:ext cx="1910950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204" name="RNN"/>
          <p:cNvSpPr/>
          <p:nvPr/>
        </p:nvSpPr>
        <p:spPr>
          <a:xfrm rot="10800000" flipV="1">
            <a:off x="4145215" y="5411866"/>
            <a:ext cx="1090177" cy="640815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209" name="Group"/>
          <p:cNvGrpSpPr/>
          <p:nvPr/>
        </p:nvGrpSpPr>
        <p:grpSpPr>
          <a:xfrm flipV="1">
            <a:off x="5699352" y="5236859"/>
            <a:ext cx="282338" cy="917561"/>
            <a:chOff x="0" y="0"/>
            <a:chExt cx="282336" cy="891050"/>
          </a:xfrm>
        </p:grpSpPr>
        <p:sp>
          <p:nvSpPr>
            <p:cNvPr id="205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06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7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11" name="Line"/>
          <p:cNvSpPr/>
          <p:nvPr/>
        </p:nvSpPr>
        <p:spPr>
          <a:xfrm flipH="1" flipV="1">
            <a:off x="6994184" y="5909930"/>
            <a:ext cx="920062" cy="43879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212" name="Line"/>
          <p:cNvSpPr/>
          <p:nvPr/>
        </p:nvSpPr>
        <p:spPr>
          <a:xfrm flipV="1">
            <a:off x="6020829" y="5696400"/>
            <a:ext cx="1910950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213" name="RNN"/>
          <p:cNvSpPr/>
          <p:nvPr/>
        </p:nvSpPr>
        <p:spPr>
          <a:xfrm rot="10800000" flipV="1">
            <a:off x="6431215" y="5411866"/>
            <a:ext cx="1090177" cy="640815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218" name="Group"/>
          <p:cNvGrpSpPr/>
          <p:nvPr/>
        </p:nvGrpSpPr>
        <p:grpSpPr>
          <a:xfrm flipV="1">
            <a:off x="7985352" y="5236859"/>
            <a:ext cx="282338" cy="917561"/>
            <a:chOff x="0" y="0"/>
            <a:chExt cx="282336" cy="891050"/>
          </a:xfrm>
        </p:grpSpPr>
        <p:sp>
          <p:nvSpPr>
            <p:cNvPr id="214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15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6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7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20" name="Line"/>
          <p:cNvSpPr/>
          <p:nvPr/>
        </p:nvSpPr>
        <p:spPr>
          <a:xfrm flipH="1" flipV="1">
            <a:off x="9267484" y="5909930"/>
            <a:ext cx="938714" cy="43868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221" name="Line"/>
          <p:cNvSpPr/>
          <p:nvPr/>
        </p:nvSpPr>
        <p:spPr>
          <a:xfrm flipV="1">
            <a:off x="8294129" y="5696401"/>
            <a:ext cx="1910950" cy="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222" name="RNN"/>
          <p:cNvSpPr/>
          <p:nvPr/>
        </p:nvSpPr>
        <p:spPr>
          <a:xfrm rot="10800000" flipV="1">
            <a:off x="8704515" y="5411866"/>
            <a:ext cx="1090177" cy="640815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RNN</a:t>
            </a:r>
          </a:p>
        </p:txBody>
      </p:sp>
      <p:grpSp>
        <p:nvGrpSpPr>
          <p:cNvPr id="227" name="Group"/>
          <p:cNvGrpSpPr/>
          <p:nvPr/>
        </p:nvGrpSpPr>
        <p:grpSpPr>
          <a:xfrm flipV="1">
            <a:off x="10258652" y="5236859"/>
            <a:ext cx="282338" cy="917561"/>
            <a:chOff x="0" y="0"/>
            <a:chExt cx="282336" cy="891050"/>
          </a:xfrm>
        </p:grpSpPr>
        <p:sp>
          <p:nvSpPr>
            <p:cNvPr id="223" name="Rectangle"/>
            <p:cNvSpPr/>
            <p:nvPr/>
          </p:nvSpPr>
          <p:spPr>
            <a:xfrm>
              <a:off x="8630" y="0"/>
              <a:ext cx="265077" cy="891051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24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5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6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34" name="Group"/>
          <p:cNvGrpSpPr/>
          <p:nvPr/>
        </p:nvGrpSpPr>
        <p:grpSpPr>
          <a:xfrm rot="5400000" flipV="1">
            <a:off x="10084195" y="5919404"/>
            <a:ext cx="290738" cy="1171034"/>
            <a:chOff x="0" y="0"/>
            <a:chExt cx="282336" cy="1171032"/>
          </a:xfrm>
        </p:grpSpPr>
        <p:sp>
          <p:nvSpPr>
            <p:cNvPr id="229" name="Rectangle"/>
            <p:cNvSpPr/>
            <p:nvPr/>
          </p:nvSpPr>
          <p:spPr>
            <a:xfrm>
              <a:off x="8630" y="0"/>
              <a:ext cx="265077" cy="117103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30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1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2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3" name="Circle"/>
            <p:cNvSpPr/>
            <p:nvPr/>
          </p:nvSpPr>
          <p:spPr>
            <a:xfrm>
              <a:off x="0" y="864003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35" name="Line"/>
          <p:cNvSpPr/>
          <p:nvPr/>
        </p:nvSpPr>
        <p:spPr>
          <a:xfrm flipV="1">
            <a:off x="10229565" y="6663748"/>
            <a:ext cx="1" cy="45131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grpSp>
        <p:nvGrpSpPr>
          <p:cNvPr id="242" name="Group"/>
          <p:cNvGrpSpPr/>
          <p:nvPr/>
        </p:nvGrpSpPr>
        <p:grpSpPr>
          <a:xfrm rot="5400000" flipV="1">
            <a:off x="7798195" y="5919404"/>
            <a:ext cx="290738" cy="1171034"/>
            <a:chOff x="0" y="0"/>
            <a:chExt cx="282336" cy="1171032"/>
          </a:xfrm>
        </p:grpSpPr>
        <p:sp>
          <p:nvSpPr>
            <p:cNvPr id="237" name="Rectangle"/>
            <p:cNvSpPr/>
            <p:nvPr/>
          </p:nvSpPr>
          <p:spPr>
            <a:xfrm>
              <a:off x="8630" y="0"/>
              <a:ext cx="265077" cy="117103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38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9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0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1" name="Circle"/>
            <p:cNvSpPr/>
            <p:nvPr/>
          </p:nvSpPr>
          <p:spPr>
            <a:xfrm>
              <a:off x="0" y="864003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43" name="Line"/>
          <p:cNvSpPr/>
          <p:nvPr/>
        </p:nvSpPr>
        <p:spPr>
          <a:xfrm flipV="1">
            <a:off x="7943565" y="6663748"/>
            <a:ext cx="1" cy="45131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grpSp>
        <p:nvGrpSpPr>
          <p:cNvPr id="250" name="Group"/>
          <p:cNvGrpSpPr/>
          <p:nvPr/>
        </p:nvGrpSpPr>
        <p:grpSpPr>
          <a:xfrm rot="5400000" flipV="1">
            <a:off x="5512195" y="5919404"/>
            <a:ext cx="290738" cy="1171034"/>
            <a:chOff x="0" y="0"/>
            <a:chExt cx="282336" cy="1171032"/>
          </a:xfrm>
        </p:grpSpPr>
        <p:sp>
          <p:nvSpPr>
            <p:cNvPr id="245" name="Rectangle"/>
            <p:cNvSpPr/>
            <p:nvPr/>
          </p:nvSpPr>
          <p:spPr>
            <a:xfrm>
              <a:off x="8630" y="0"/>
              <a:ext cx="265077" cy="117103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46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7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8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9" name="Circle"/>
            <p:cNvSpPr/>
            <p:nvPr/>
          </p:nvSpPr>
          <p:spPr>
            <a:xfrm>
              <a:off x="0" y="864003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51" name="Line"/>
          <p:cNvSpPr/>
          <p:nvPr/>
        </p:nvSpPr>
        <p:spPr>
          <a:xfrm flipV="1">
            <a:off x="5657565" y="6663748"/>
            <a:ext cx="1" cy="45131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grpSp>
        <p:nvGrpSpPr>
          <p:cNvPr id="258" name="Group"/>
          <p:cNvGrpSpPr/>
          <p:nvPr/>
        </p:nvGrpSpPr>
        <p:grpSpPr>
          <a:xfrm rot="5400000" flipV="1">
            <a:off x="3353195" y="5919404"/>
            <a:ext cx="290738" cy="1171034"/>
            <a:chOff x="0" y="0"/>
            <a:chExt cx="282336" cy="1171032"/>
          </a:xfrm>
        </p:grpSpPr>
        <p:sp>
          <p:nvSpPr>
            <p:cNvPr id="253" name="Rectangle"/>
            <p:cNvSpPr/>
            <p:nvPr/>
          </p:nvSpPr>
          <p:spPr>
            <a:xfrm>
              <a:off x="8630" y="0"/>
              <a:ext cx="265077" cy="1171033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54" name="Circle"/>
            <p:cNvSpPr/>
            <p:nvPr/>
          </p:nvSpPr>
          <p:spPr>
            <a:xfrm>
              <a:off x="0" y="9628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5" name="Circle"/>
            <p:cNvSpPr/>
            <p:nvPr/>
          </p:nvSpPr>
          <p:spPr>
            <a:xfrm>
              <a:off x="0" y="294420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6" name="Circle"/>
            <p:cNvSpPr/>
            <p:nvPr/>
          </p:nvSpPr>
          <p:spPr>
            <a:xfrm>
              <a:off x="0" y="579211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7" name="Circle"/>
            <p:cNvSpPr/>
            <p:nvPr/>
          </p:nvSpPr>
          <p:spPr>
            <a:xfrm>
              <a:off x="0" y="864003"/>
              <a:ext cx="282337" cy="282338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59" name="Line"/>
          <p:cNvSpPr/>
          <p:nvPr/>
        </p:nvSpPr>
        <p:spPr>
          <a:xfrm flipV="1">
            <a:off x="3498564" y="6663748"/>
            <a:ext cx="1" cy="45131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261" name="Line"/>
          <p:cNvSpPr/>
          <p:nvPr/>
        </p:nvSpPr>
        <p:spPr>
          <a:xfrm flipH="1" flipV="1">
            <a:off x="3617783" y="4247813"/>
            <a:ext cx="1" cy="99984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262" name="predict"/>
          <p:cNvSpPr/>
          <p:nvPr/>
        </p:nvSpPr>
        <p:spPr>
          <a:xfrm rot="10800000" flipV="1">
            <a:off x="2927797" y="4470324"/>
            <a:ext cx="1394026" cy="632698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predict</a:t>
            </a:r>
          </a:p>
        </p:txBody>
      </p:sp>
      <p:sp>
        <p:nvSpPr>
          <p:cNvPr id="263" name="label"/>
          <p:cNvSpPr txBox="1"/>
          <p:nvPr/>
        </p:nvSpPr>
        <p:spPr>
          <a:xfrm rot="10800000" flipV="1">
            <a:off x="3253364" y="3806453"/>
            <a:ext cx="774804" cy="4838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/>
            </a:lvl1pPr>
          </a:lstStyle>
          <a:p>
            <a:r>
              <a:t>label</a:t>
            </a:r>
          </a:p>
        </p:txBody>
      </p:sp>
      <p:sp>
        <p:nvSpPr>
          <p:cNvPr id="265" name="Line"/>
          <p:cNvSpPr/>
          <p:nvPr/>
        </p:nvSpPr>
        <p:spPr>
          <a:xfrm flipH="1" flipV="1">
            <a:off x="5840283" y="4247813"/>
            <a:ext cx="1" cy="99984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266" name="predict"/>
          <p:cNvSpPr/>
          <p:nvPr/>
        </p:nvSpPr>
        <p:spPr>
          <a:xfrm rot="10800000" flipV="1">
            <a:off x="5150297" y="4470324"/>
            <a:ext cx="1394026" cy="632698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predict</a:t>
            </a:r>
          </a:p>
        </p:txBody>
      </p:sp>
      <p:sp>
        <p:nvSpPr>
          <p:cNvPr id="267" name="label"/>
          <p:cNvSpPr txBox="1"/>
          <p:nvPr/>
        </p:nvSpPr>
        <p:spPr>
          <a:xfrm rot="10800000" flipV="1">
            <a:off x="5475864" y="3806453"/>
            <a:ext cx="774804" cy="4838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/>
            </a:lvl1pPr>
          </a:lstStyle>
          <a:p>
            <a:r>
              <a:t>label</a:t>
            </a:r>
          </a:p>
        </p:txBody>
      </p:sp>
      <p:sp>
        <p:nvSpPr>
          <p:cNvPr id="269" name="Line"/>
          <p:cNvSpPr/>
          <p:nvPr/>
        </p:nvSpPr>
        <p:spPr>
          <a:xfrm flipH="1" flipV="1">
            <a:off x="8126283" y="4247813"/>
            <a:ext cx="1" cy="99984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270" name="predict"/>
          <p:cNvSpPr/>
          <p:nvPr/>
        </p:nvSpPr>
        <p:spPr>
          <a:xfrm rot="10800000" flipV="1">
            <a:off x="7436297" y="4470324"/>
            <a:ext cx="1394026" cy="632698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predict</a:t>
            </a:r>
          </a:p>
        </p:txBody>
      </p:sp>
      <p:sp>
        <p:nvSpPr>
          <p:cNvPr id="271" name="label"/>
          <p:cNvSpPr txBox="1"/>
          <p:nvPr/>
        </p:nvSpPr>
        <p:spPr>
          <a:xfrm rot="10800000" flipV="1">
            <a:off x="7761865" y="3806453"/>
            <a:ext cx="774803" cy="4838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/>
            </a:lvl1pPr>
          </a:lstStyle>
          <a:p>
            <a:r>
              <a:t>label</a:t>
            </a:r>
          </a:p>
        </p:txBody>
      </p:sp>
      <p:sp>
        <p:nvSpPr>
          <p:cNvPr id="273" name="Line"/>
          <p:cNvSpPr/>
          <p:nvPr/>
        </p:nvSpPr>
        <p:spPr>
          <a:xfrm flipH="1" flipV="1">
            <a:off x="10412283" y="4247813"/>
            <a:ext cx="1" cy="99984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274" name="predict"/>
          <p:cNvSpPr/>
          <p:nvPr/>
        </p:nvSpPr>
        <p:spPr>
          <a:xfrm rot="10800000" flipV="1">
            <a:off x="9722297" y="4470324"/>
            <a:ext cx="1394026" cy="632698"/>
          </a:xfrm>
          <a:prstGeom prst="roundRect">
            <a:avLst>
              <a:gd name="adj" fmla="val 30612"/>
            </a:avLst>
          </a:prstGeom>
          <a:solidFill>
            <a:srgbClr val="D6D6D6"/>
          </a:solidFill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 sz="2400"/>
            </a:lvl1pPr>
          </a:lstStyle>
          <a:p>
            <a:r>
              <a:t>predict</a:t>
            </a:r>
          </a:p>
        </p:txBody>
      </p:sp>
      <p:sp>
        <p:nvSpPr>
          <p:cNvPr id="275" name="label"/>
          <p:cNvSpPr txBox="1"/>
          <p:nvPr/>
        </p:nvSpPr>
        <p:spPr>
          <a:xfrm rot="10800000" flipV="1">
            <a:off x="10047865" y="3806453"/>
            <a:ext cx="774803" cy="4838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/>
            </a:lvl1pPr>
          </a:lstStyle>
          <a:p>
            <a:r>
              <a:t>label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5865</TotalTime>
  <Words>1109</Words>
  <Application>Microsoft Macintosh PowerPoint</Application>
  <PresentationFormat>Custom</PresentationFormat>
  <Paragraphs>323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Helvetica</vt:lpstr>
      <vt:lpstr>Helvetica Light</vt:lpstr>
      <vt:lpstr>Helvetica Neue</vt:lpstr>
      <vt:lpstr>Liberation Sans</vt:lpstr>
      <vt:lpstr>White</vt:lpstr>
      <vt:lpstr>PowerPoint Presentation</vt:lpstr>
      <vt:lpstr>NLP and Sequential Data</vt:lpstr>
      <vt:lpstr>Long-distance Dependencies in Language</vt:lpstr>
      <vt:lpstr>Can be Complicated!</vt:lpstr>
      <vt:lpstr>Recurrent Neural Networks (Elman 1990)</vt:lpstr>
      <vt:lpstr>Recurrent Neural Networks</vt:lpstr>
      <vt:lpstr>An unrolled recurrent neural network</vt:lpstr>
      <vt:lpstr>Standard RNN</vt:lpstr>
      <vt:lpstr>Unrolling in Time</vt:lpstr>
      <vt:lpstr>Training RNNs</vt:lpstr>
      <vt:lpstr>RNN Training</vt:lpstr>
      <vt:lpstr>Parameter Tying</vt:lpstr>
      <vt:lpstr>Applications of RNNs</vt:lpstr>
      <vt:lpstr>What Can RNNs Do?</vt:lpstr>
      <vt:lpstr>Representing Sentences</vt:lpstr>
      <vt:lpstr>Representing Contexts</vt:lpstr>
      <vt:lpstr>e.g. Language Modeling</vt:lpstr>
      <vt:lpstr>Bi-RNNs</vt:lpstr>
      <vt:lpstr>Vanishing Gradient</vt:lpstr>
      <vt:lpstr>A Solution: Long Short-term Memory (Hochreiter and Schmidhuber 1997)</vt:lpstr>
      <vt:lpstr>Reminder: Standard RNN</vt:lpstr>
      <vt:lpstr>LSTM with four interacting layers</vt:lpstr>
      <vt:lpstr>The cell state</vt:lpstr>
      <vt:lpstr>Gates</vt:lpstr>
      <vt:lpstr>Step-by-Step LSTM Walk Through</vt:lpstr>
      <vt:lpstr>Forget gate layer</vt:lpstr>
      <vt:lpstr>Input gate layer</vt:lpstr>
      <vt:lpstr>The current state</vt:lpstr>
      <vt:lpstr>Output layer</vt:lpstr>
      <vt:lpstr>Other Alternatives</vt:lpstr>
      <vt:lpstr>Stacked LSTM  (Graves et al. 2013)</vt:lpstr>
      <vt:lpstr>Why adding layers?</vt:lpstr>
      <vt:lpstr>Efficiency/Memory Tricks</vt:lpstr>
      <vt:lpstr>Handling Mini-batching</vt:lpstr>
      <vt:lpstr>Mini-batching Method</vt:lpstr>
      <vt:lpstr>Bucketing/Sorting</vt:lpstr>
      <vt:lpstr>Handling Long Sequences</vt:lpstr>
      <vt:lpstr>Truncated BPTT</vt:lpstr>
      <vt:lpstr>Pre-training/Transfer for RNNs</vt:lpstr>
      <vt:lpstr>RNN Strengths/Weaknesses</vt:lpstr>
      <vt:lpstr>Pre-training/Transfer</vt:lpstr>
      <vt:lpstr>Example: LM -&gt; Sentence Classifier Dai and Le (2015) https://arxiv.org/pdf/1511.01432.pdf </vt:lpstr>
      <vt:lpstr>Why Pre-training?</vt:lpstr>
      <vt:lpstr>PowerPoint Presentation</vt:lpstr>
      <vt:lpstr>Recurrent Neural Networks: Process Sequences</vt:lpstr>
      <vt:lpstr>Recurrent Neural Networks: Process Sequences</vt:lpstr>
      <vt:lpstr>Recurrent Neural Networks: Process Sequences</vt:lpstr>
      <vt:lpstr>Recurrent Neural Networks: Process Sequences</vt:lpstr>
      <vt:lpstr>Credits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NLP and Sequential Data</dc:title>
  <cp:lastModifiedBy>Microsoft Office User</cp:lastModifiedBy>
  <cp:revision>17</cp:revision>
  <dcterms:modified xsi:type="dcterms:W3CDTF">2018-06-18T23:22:48Z</dcterms:modified>
</cp:coreProperties>
</file>