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24" r:id="rId3"/>
    <p:sldId id="303" r:id="rId4"/>
    <p:sldId id="304" r:id="rId5"/>
    <p:sldId id="305" r:id="rId6"/>
    <p:sldId id="306" r:id="rId7"/>
    <p:sldId id="307" r:id="rId8"/>
    <p:sldId id="308" r:id="rId9"/>
    <p:sldId id="266" r:id="rId10"/>
    <p:sldId id="309" r:id="rId11"/>
    <p:sldId id="302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323" r:id="rId25"/>
    <p:sldId id="326" r:id="rId26"/>
    <p:sldId id="327" r:id="rId27"/>
    <p:sldId id="325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6" r:id="rId54"/>
    <p:sldId id="285" r:id="rId55"/>
    <p:sldId id="287" r:id="rId56"/>
    <p:sldId id="288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289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8"/>
    <p:restoredTop sz="94624"/>
  </p:normalViewPr>
  <p:slideViewPr>
    <p:cSldViewPr snapToGrid="0" snapToObjects="1">
      <p:cViewPr varScale="1">
        <p:scale>
          <a:sx n="89" d="100"/>
          <a:sy n="89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1B35-AAE7-6943-98A1-D2A4850156C0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AFF8-0BF0-7E41-AE96-A692FD6F3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2A33-F9F6-AE47-AFE4-B22B1F79D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D6795-4AB7-C24C-BDC7-7FF56BAC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05814-F346-3C49-9C27-10FFF61A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FF7E-77B3-0841-A89A-2EDCD4FC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BB60-FB7F-8C42-A8C3-EBB1FDF5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3A22-0616-0C4B-9119-0C745A91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55E78-B35F-0A48-A59F-B0A329031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EF94-3F7E-3340-8E08-2371F0EF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3FC9-07D7-1E4D-9A3F-118CE924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427FC-519C-C947-ABB5-9B71191C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E0C2C-9CE4-7C40-903E-D2F836453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ACE93-DA54-8C4F-8CF4-A46242D4A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AA44-7D25-0640-9B80-5AC5FFF6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C441D-0C98-F44A-BA21-E1F37932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A894-C7C9-8943-ACAC-51AAD2FF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0327" y="580235"/>
            <a:ext cx="4711344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3FE4-A307-D04E-A01E-7776187E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0637-58F1-6E45-83AC-5993752F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53D1-2E45-474B-B31E-CB40BA64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A90F-AAF9-A340-BBE5-A7BB5734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4036-F503-6D47-B94E-5711C8A0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4787-AF14-9243-9EB9-7FBA0638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6E7D-4435-974B-A44D-CA38C6CD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26092-E000-CC42-900A-10FF3812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6292-8DFA-A242-9FE0-BB7ECAAE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051E-285A-FF46-8735-4633FCA6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44D9-A4C6-5044-8CC4-9E0B6BA2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79D3-563E-9B43-A9C4-BACF8375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5E0B3-87D9-6849-A0E1-A5065BFE9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B5A74-B678-5349-ABCF-92BC6957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EDFE8-CB9D-E046-9716-6BCB6FDD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C26B-8179-0F45-B607-B7A55E76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7D6A-01D3-0E43-BBC5-D1A17069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694E5-E955-F349-B77E-1935B11A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A47DE-33F6-3C42-9226-9F18DBA85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4AD16-DCBB-174E-994E-581ADCDB6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8BDA2-EEDD-1142-83E2-AD74AF1D3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7CCDA-62DF-A244-BCEB-1A0B783B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6CE88-4061-C243-BE6C-E5465464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90F50-A896-294E-9920-A84C3E37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8184-0FC1-D145-962D-46C8973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88972-4A7B-7F41-992B-FC50D2DA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26142-0332-0D4C-8A95-090ADE65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43B2-9903-FF4A-A23A-1823E2C6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02E6D-64E4-F842-A8ED-269ECBF2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03FFF-D4A0-1B4A-A757-44070501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A59BA-2AE5-BC4E-A8DB-FB7F013A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B31D-1534-DA4B-8662-EA2653A6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DC57-70A3-D84D-81BB-978BA65C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8213D-BABE-9E4C-A28D-261396D17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F4A86-DD0E-FA4F-B207-FF2F64A9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983DB-F78D-A94E-9175-269E10A6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B31DA-B84A-9240-8E71-A746BF28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5EA7-2913-934F-BB45-73A1F7AC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BF854-EEB5-FC44-8131-5E84134E4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C79C1-B117-7D40-97C8-CFD43058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BCF37-4399-ED4F-B1A7-CB69E9BD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878D7-7E28-FE49-8E80-B514FEBA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E1648-6B83-B341-BD08-7314D70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09474-498E-E44B-B121-EE3BC315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17479-A3DB-044D-B3A1-50A438C7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042AD-2B4D-5C48-A07C-1FB739EC1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8F4F-CC26-9245-BBB9-8764347C7686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29DE-3955-6A44-B2FE-847E87B94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C4A4-7F8E-8049-8AA4-EF55ED57F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D7AD-9CA0-D147-94DF-83D17582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Relationship Id="rId9" Type="http://schemas.openxmlformats.org/officeDocument/2006/relationships/image" Target="../media/image8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80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5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" TargetMode="External"/><Relationship Id="rId2" Type="http://schemas.openxmlformats.org/officeDocument/2006/relationships/hyperlink" Target="http://www.cs.ucr.edu/~vagelis/classes/CS242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265" y="3967974"/>
            <a:ext cx="9398027" cy="1983449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R="6773" indent="15875" algn="ctr">
              <a:lnSpc>
                <a:spcPct val="100299"/>
              </a:lnSpc>
              <a:spcBef>
                <a:spcPts val="107"/>
              </a:spcBef>
            </a:pPr>
            <a:r>
              <a:rPr lang="en-CA" sz="6400" spc="-47" dirty="0"/>
              <a:t>Neural Networks Introduction</a:t>
            </a:r>
            <a:endParaRPr sz="6400" dirty="0"/>
          </a:p>
        </p:txBody>
      </p:sp>
      <p:sp>
        <p:nvSpPr>
          <p:cNvPr id="4" name="object 4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1</a:t>
            </a:fld>
            <a:endParaRPr sz="2667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2E274-45E1-ED4C-BFFC-9CBE696F9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29041-B33B-3C49-BE47-7A358A2C2A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r>
              <a:rPr lang="en-CA" sz="4000" spc="-9" baseline="1388"/>
              <a:t>Lecture </a:t>
            </a:r>
            <a:r>
              <a:rPr lang="en-CA" sz="4000" baseline="1388"/>
              <a:t>2 -</a:t>
            </a:r>
            <a:r>
              <a:rPr lang="en-CA" sz="4000" spc="-369" baseline="1388"/>
              <a:t> </a:t>
            </a:r>
            <a:fld id="{81D60167-4931-47E6-BA6A-407CBD079E47}" type="slidenum">
              <a:rPr sz="2667"/>
              <a:pPr marL="16933">
                <a:lnSpc>
                  <a:spcPts val="3173"/>
                </a:lnSpc>
              </a:pPr>
              <a:t>1</a:t>
            </a:fld>
            <a:endParaRPr sz="2667"/>
          </a:p>
        </p:txBody>
      </p:sp>
    </p:spTree>
    <p:extLst>
      <p:ext uri="{BB962C8B-B14F-4D97-AF65-F5344CB8AC3E}">
        <p14:creationId xmlns:p14="http://schemas.microsoft.com/office/powerpoint/2010/main" val="279989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233" y="157919"/>
            <a:ext cx="196172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b="1" spc="-7" dirty="0">
                <a:latin typeface="Arial"/>
                <a:cs typeface="Arial"/>
              </a:rPr>
              <a:t>So</a:t>
            </a:r>
            <a:r>
              <a:rPr sz="4800" b="1" spc="-147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far: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5051" y="1130593"/>
            <a:ext cx="4187149" cy="492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88966" y="1064341"/>
            <a:ext cx="68546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We defined </a:t>
            </a:r>
            <a:r>
              <a:rPr sz="3200" dirty="0">
                <a:latin typeface="Arial"/>
                <a:cs typeface="Arial"/>
              </a:rPr>
              <a:t>a (linear) </a:t>
            </a:r>
            <a:r>
              <a:rPr sz="3200" b="1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score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0B842-46D0-134A-B285-804DBEBFD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1" y="1554920"/>
            <a:ext cx="11938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200" y="155777"/>
            <a:ext cx="277791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-7" dirty="0">
                <a:cs typeface="Arial"/>
              </a:rPr>
              <a:t>Bias</a:t>
            </a:r>
            <a:r>
              <a:rPr b="1" spc="-127" dirty="0">
                <a:cs typeface="Arial"/>
              </a:rPr>
              <a:t> </a:t>
            </a:r>
            <a:r>
              <a:rPr b="1" dirty="0">
                <a:cs typeface="Arial"/>
              </a:rPr>
              <a:t>trick</a:t>
            </a:r>
          </a:p>
        </p:txBody>
      </p:sp>
      <p:sp>
        <p:nvSpPr>
          <p:cNvPr id="3" name="object 3"/>
          <p:cNvSpPr/>
          <p:nvPr/>
        </p:nvSpPr>
        <p:spPr>
          <a:xfrm>
            <a:off x="357848" y="1302140"/>
            <a:ext cx="4855336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160387" y="1537347"/>
            <a:ext cx="102616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4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173685" y="1482694"/>
            <a:ext cx="140699" cy="109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511250" y="1219831"/>
            <a:ext cx="2819393" cy="622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12633" y="2083462"/>
            <a:ext cx="10869572" cy="3893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4EA489-AE23-9C45-9B26-A3DEE234C9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19937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199" y="394380"/>
            <a:ext cx="10084645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2. Define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200" b="1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6FEE-7265-D848-8016-E42F6FF0DB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36716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64" y="1353574"/>
            <a:ext cx="55109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456342" algn="l"/>
                <a:tab pos="4657397" algn="l"/>
              </a:tabLst>
            </a:pPr>
            <a:r>
              <a:rPr sz="3200" dirty="0">
                <a:latin typeface="Arial"/>
                <a:cs typeface="Arial"/>
              </a:rPr>
              <a:t>	scores,</a:t>
            </a:r>
            <a:r>
              <a:rPr sz="3200" spc="-7" dirty="0">
                <a:latin typeface="Arial"/>
                <a:cs typeface="Arial"/>
              </a:rPr>
              <a:t> labe</a:t>
            </a:r>
            <a:r>
              <a:rPr sz="3200" dirty="0">
                <a:latin typeface="Arial"/>
                <a:cs typeface="Arial"/>
              </a:rPr>
              <a:t>l	</a:t>
            </a:r>
            <a:r>
              <a:rPr sz="3200" i="1" spc="-7" dirty="0">
                <a:latin typeface="Arial"/>
                <a:cs typeface="Arial"/>
              </a:rPr>
              <a:t>los</a:t>
            </a:r>
            <a:r>
              <a:rPr sz="3200" i="1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727226" y="1683763"/>
            <a:ext cx="954193" cy="0"/>
          </a:xfrm>
          <a:custGeom>
            <a:avLst/>
            <a:gdLst/>
            <a:ahLst/>
            <a:cxnLst/>
            <a:rect l="l" t="t" r="r" b="b"/>
            <a:pathLst>
              <a:path w="715645">
                <a:moveTo>
                  <a:pt x="0" y="0"/>
                </a:moveTo>
                <a:lnTo>
                  <a:pt x="7151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668124" y="1629110"/>
            <a:ext cx="140665" cy="10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93131" y="1923830"/>
            <a:ext cx="1435096" cy="48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94760" y="1936529"/>
            <a:ext cx="419099" cy="41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377423" y="1873029"/>
            <a:ext cx="5333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ACCF269-1EB6-754F-8FE5-D4254E2A0A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40709F3-FDAF-2842-BAD1-261D3FC72B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199" y="394380"/>
            <a:ext cx="10084645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2. Define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200" b="1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sz="3200" spc="-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44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99" y="388376"/>
            <a:ext cx="10084645" cy="15047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2. Define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(or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cost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spc="-7" dirty="0">
                <a:latin typeface="Arial"/>
                <a:cs typeface="Arial"/>
              </a:rPr>
              <a:t>, or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r>
              <a:rPr sz="3200" spc="-7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67" dirty="0">
              <a:latin typeface="Times New Roman"/>
              <a:cs typeface="Times New Roman"/>
            </a:endParaRPr>
          </a:p>
          <a:p>
            <a:pPr marL="186262">
              <a:tabLst>
                <a:tab pos="625671" algn="l"/>
                <a:tab pos="4826726" algn="l"/>
              </a:tabLst>
            </a:pPr>
            <a:r>
              <a:rPr sz="3200" dirty="0">
                <a:latin typeface="Arial"/>
                <a:cs typeface="Arial"/>
              </a:rPr>
              <a:t>	scores,</a:t>
            </a:r>
            <a:r>
              <a:rPr sz="3200" spc="-7" dirty="0">
                <a:latin typeface="Arial"/>
                <a:cs typeface="Arial"/>
              </a:rPr>
              <a:t> label	</a:t>
            </a:r>
            <a:r>
              <a:rPr sz="3200" i="1" spc="-7" dirty="0">
                <a:latin typeface="Arial"/>
                <a:cs typeface="Arial"/>
              </a:rPr>
              <a:t>loss</a:t>
            </a:r>
            <a:r>
              <a:rPr sz="3200" spc="-7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27226" y="1683763"/>
            <a:ext cx="954193" cy="0"/>
          </a:xfrm>
          <a:custGeom>
            <a:avLst/>
            <a:gdLst/>
            <a:ahLst/>
            <a:cxnLst/>
            <a:rect l="l" t="t" r="r" b="b"/>
            <a:pathLst>
              <a:path w="715645">
                <a:moveTo>
                  <a:pt x="0" y="0"/>
                </a:moveTo>
                <a:lnTo>
                  <a:pt x="7151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668124" y="1629110"/>
            <a:ext cx="140665" cy="10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93131" y="1923830"/>
            <a:ext cx="1435096" cy="48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894760" y="1936529"/>
            <a:ext cx="419099" cy="41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77423" y="1873029"/>
            <a:ext cx="5333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58100" y="2888227"/>
            <a:ext cx="11688233" cy="0"/>
          </a:xfrm>
          <a:custGeom>
            <a:avLst/>
            <a:gdLst/>
            <a:ahLst/>
            <a:cxnLst/>
            <a:rect l="l" t="t" r="r" b="b"/>
            <a:pathLst>
              <a:path w="8766175">
                <a:moveTo>
                  <a:pt x="0" y="0"/>
                </a:moveTo>
                <a:lnTo>
                  <a:pt x="8765982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67032" y="4112358"/>
            <a:ext cx="4876789" cy="60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64400" y="3276602"/>
            <a:ext cx="18381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7" dirty="0"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632" y="4848923"/>
            <a:ext cx="1333496" cy="571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122928" y="5019523"/>
            <a:ext cx="1242059" cy="143085"/>
          </a:xfrm>
          <a:custGeom>
            <a:avLst/>
            <a:gdLst/>
            <a:ahLst/>
            <a:cxnLst/>
            <a:rect l="l" t="t" r="r" b="b"/>
            <a:pathLst>
              <a:path w="931544" h="107314">
                <a:moveTo>
                  <a:pt x="0" y="106799"/>
                </a:moveTo>
                <a:lnTo>
                  <a:pt x="930998" y="106799"/>
                </a:lnTo>
                <a:lnTo>
                  <a:pt x="930998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309610" y="4891556"/>
            <a:ext cx="109316" cy="140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153673" y="4120525"/>
            <a:ext cx="533400" cy="572345"/>
          </a:xfrm>
          <a:custGeom>
            <a:avLst/>
            <a:gdLst/>
            <a:ahLst/>
            <a:cxnLst/>
            <a:rect l="l" t="t" r="r" b="b"/>
            <a:pathLst>
              <a:path w="400050" h="429260">
                <a:moveTo>
                  <a:pt x="0" y="0"/>
                </a:moveTo>
                <a:lnTo>
                  <a:pt x="399889" y="0"/>
                </a:lnTo>
                <a:lnTo>
                  <a:pt x="399889" y="428699"/>
                </a:lnTo>
                <a:lnTo>
                  <a:pt x="0" y="4286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ACD118A-84C5-3642-B7C4-8D4D8E04B3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249202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99" y="388376"/>
            <a:ext cx="10084645" cy="15047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2. Define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(or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cost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spc="-7" dirty="0">
                <a:latin typeface="Arial"/>
                <a:cs typeface="Arial"/>
              </a:rPr>
              <a:t>, or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r>
              <a:rPr sz="3200" spc="-7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67">
              <a:latin typeface="Times New Roman"/>
              <a:cs typeface="Times New Roman"/>
            </a:endParaRPr>
          </a:p>
          <a:p>
            <a:pPr marL="186262">
              <a:tabLst>
                <a:tab pos="625671" algn="l"/>
                <a:tab pos="4826726" algn="l"/>
              </a:tabLst>
            </a:pPr>
            <a:r>
              <a:rPr sz="3200" dirty="0">
                <a:latin typeface="Arial"/>
                <a:cs typeface="Arial"/>
              </a:rPr>
              <a:t>-	scores,</a:t>
            </a:r>
            <a:r>
              <a:rPr sz="3200" spc="-7" dirty="0">
                <a:latin typeface="Arial"/>
                <a:cs typeface="Arial"/>
              </a:rPr>
              <a:t> label	</a:t>
            </a:r>
            <a:r>
              <a:rPr sz="3200" i="1" spc="-7" dirty="0">
                <a:latin typeface="Arial"/>
                <a:cs typeface="Arial"/>
              </a:rPr>
              <a:t>loss</a:t>
            </a:r>
            <a:r>
              <a:rPr sz="3200" spc="-7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27226" y="1683763"/>
            <a:ext cx="954193" cy="0"/>
          </a:xfrm>
          <a:custGeom>
            <a:avLst/>
            <a:gdLst/>
            <a:ahLst/>
            <a:cxnLst/>
            <a:rect l="l" t="t" r="r" b="b"/>
            <a:pathLst>
              <a:path w="715645">
                <a:moveTo>
                  <a:pt x="0" y="0"/>
                </a:moveTo>
                <a:lnTo>
                  <a:pt x="7151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668124" y="1629110"/>
            <a:ext cx="140665" cy="10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93131" y="1923830"/>
            <a:ext cx="1435096" cy="48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894760" y="1936529"/>
            <a:ext cx="419099" cy="41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77423" y="1873029"/>
            <a:ext cx="5333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58100" y="2888227"/>
            <a:ext cx="11688233" cy="0"/>
          </a:xfrm>
          <a:custGeom>
            <a:avLst/>
            <a:gdLst/>
            <a:ahLst/>
            <a:cxnLst/>
            <a:rect l="l" t="t" r="r" b="b"/>
            <a:pathLst>
              <a:path w="8766175">
                <a:moveTo>
                  <a:pt x="0" y="0"/>
                </a:moveTo>
                <a:lnTo>
                  <a:pt x="8765982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67032" y="4112358"/>
            <a:ext cx="4876789" cy="60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64400" y="3276602"/>
            <a:ext cx="18381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7" dirty="0"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632" y="4848923"/>
            <a:ext cx="1333496" cy="571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7056990" y="3192439"/>
            <a:ext cx="4456853" cy="2474180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b="1" spc="-7" dirty="0">
                <a:latin typeface="Arial"/>
                <a:cs typeface="Arial"/>
              </a:rPr>
              <a:t>Question: </a:t>
            </a:r>
            <a:r>
              <a:rPr sz="3200" spc="-7" dirty="0">
                <a:latin typeface="Arial"/>
                <a:cs typeface="Arial"/>
              </a:rPr>
              <a:t>if </a:t>
            </a:r>
            <a:r>
              <a:rPr sz="3200" dirty="0">
                <a:latin typeface="Arial"/>
                <a:cs typeface="Arial"/>
              </a:rPr>
              <a:t>you </a:t>
            </a:r>
            <a:r>
              <a:rPr sz="3200" spc="-7" dirty="0">
                <a:latin typeface="Arial"/>
                <a:cs typeface="Arial"/>
              </a:rPr>
              <a:t>were</a:t>
            </a:r>
            <a:r>
              <a:rPr sz="3200" spc="-10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to  assign </a:t>
            </a:r>
            <a:r>
              <a:rPr sz="3200" dirty="0">
                <a:latin typeface="Arial"/>
                <a:cs typeface="Arial"/>
              </a:rPr>
              <a:t>a single </a:t>
            </a:r>
            <a:r>
              <a:rPr sz="3200" spc="-7" dirty="0">
                <a:latin typeface="Arial"/>
                <a:cs typeface="Arial"/>
              </a:rPr>
              <a:t>number  to how </a:t>
            </a:r>
            <a:r>
              <a:rPr sz="3200" dirty="0">
                <a:latin typeface="Arial"/>
                <a:cs typeface="Arial"/>
              </a:rPr>
              <a:t>“unhappy” you  </a:t>
            </a:r>
            <a:r>
              <a:rPr sz="3200" spc="-7" dirty="0">
                <a:latin typeface="Arial"/>
                <a:cs typeface="Arial"/>
              </a:rPr>
              <a:t>are with these </a:t>
            </a:r>
            <a:r>
              <a:rPr sz="3200" dirty="0">
                <a:latin typeface="Arial"/>
                <a:cs typeface="Arial"/>
              </a:rPr>
              <a:t>scores,  </a:t>
            </a:r>
            <a:r>
              <a:rPr sz="3200" spc="-7" dirty="0">
                <a:latin typeface="Arial"/>
                <a:cs typeface="Arial"/>
              </a:rPr>
              <a:t>what would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47" dirty="0">
                <a:latin typeface="Arial"/>
                <a:cs typeface="Arial"/>
              </a:rPr>
              <a:t> </a:t>
            </a:r>
            <a:r>
              <a:rPr sz="3200" spc="-7" dirty="0">
                <a:latin typeface="Arial"/>
                <a:cs typeface="Arial"/>
              </a:rPr>
              <a:t>do?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53673" y="4120525"/>
            <a:ext cx="533400" cy="572345"/>
          </a:xfrm>
          <a:custGeom>
            <a:avLst/>
            <a:gdLst/>
            <a:ahLst/>
            <a:cxnLst/>
            <a:rect l="l" t="t" r="r" b="b"/>
            <a:pathLst>
              <a:path w="400050" h="429260">
                <a:moveTo>
                  <a:pt x="0" y="0"/>
                </a:moveTo>
                <a:lnTo>
                  <a:pt x="399889" y="0"/>
                </a:lnTo>
                <a:lnTo>
                  <a:pt x="399889" y="428699"/>
                </a:lnTo>
                <a:lnTo>
                  <a:pt x="0" y="4286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122928" y="5019490"/>
            <a:ext cx="1244600" cy="143085"/>
          </a:xfrm>
          <a:custGeom>
            <a:avLst/>
            <a:gdLst/>
            <a:ahLst/>
            <a:cxnLst/>
            <a:rect l="l" t="t" r="r" b="b"/>
            <a:pathLst>
              <a:path w="933450" h="107314">
                <a:moveTo>
                  <a:pt x="0" y="106824"/>
                </a:moveTo>
                <a:lnTo>
                  <a:pt x="933448" y="106824"/>
                </a:lnTo>
                <a:lnTo>
                  <a:pt x="933448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312883" y="4891556"/>
            <a:ext cx="109276" cy="141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2CD32DD-4273-E147-A1B7-9B7347AD86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19418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2564" y="2280729"/>
            <a:ext cx="9563080" cy="137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640806-F466-5141-80BD-FCEF214312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A02398D-6911-5C4A-8F3D-1843CFDB9F9F}"/>
              </a:ext>
            </a:extLst>
          </p:cNvPr>
          <p:cNvSpPr txBox="1">
            <a:spLocks/>
          </p:cNvSpPr>
          <p:nvPr/>
        </p:nvSpPr>
        <p:spPr>
          <a:xfrm>
            <a:off x="429199" y="354352"/>
            <a:ext cx="10084645" cy="156117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2. Define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3200" b="1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CA" sz="32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CA" sz="3200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lang="en-CA"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/>
              <a:t>One </a:t>
            </a:r>
            <a:r>
              <a:rPr lang="en-CA" sz="3200" dirty="0"/>
              <a:t>(of many </a:t>
            </a:r>
            <a:r>
              <a:rPr lang="en-CA" sz="3200" spc="-7" dirty="0"/>
              <a:t>ways) to do it: </a:t>
            </a:r>
            <a:r>
              <a:rPr lang="en-CA" sz="3200" b="1" dirty="0">
                <a:latin typeface="Arial"/>
                <a:cs typeface="Arial"/>
              </a:rPr>
              <a:t>Multiclass </a:t>
            </a:r>
            <a:r>
              <a:rPr lang="en-CA" sz="3200" b="1" spc="-13" dirty="0">
                <a:latin typeface="Arial"/>
                <a:cs typeface="Arial"/>
              </a:rPr>
              <a:t>SVM</a:t>
            </a:r>
            <a:r>
              <a:rPr lang="en-CA" sz="3200" b="1" spc="-80" dirty="0">
                <a:latin typeface="Arial"/>
                <a:cs typeface="Arial"/>
              </a:rPr>
              <a:t> </a:t>
            </a:r>
            <a:r>
              <a:rPr lang="en-CA" sz="3200" b="1" spc="-7" dirty="0">
                <a:latin typeface="Arial"/>
                <a:cs typeface="Arial"/>
              </a:rPr>
              <a:t>Loss</a:t>
            </a: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2564" y="2280729"/>
            <a:ext cx="9563080" cy="137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943361" y="5222323"/>
            <a:ext cx="5638788" cy="419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43099" y="4505363"/>
            <a:ext cx="1119886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Arial"/>
                <a:cs typeface="Arial"/>
              </a:rPr>
              <a:t>(One </a:t>
            </a:r>
            <a:r>
              <a:rPr sz="2400" spc="-7" dirty="0">
                <a:latin typeface="Arial"/>
                <a:cs typeface="Arial"/>
              </a:rPr>
              <a:t>possible generalization of Binary Support Vector </a:t>
            </a:r>
            <a:r>
              <a:rPr sz="2400" dirty="0">
                <a:latin typeface="Arial"/>
                <a:cs typeface="Arial"/>
              </a:rPr>
              <a:t>Machine </a:t>
            </a:r>
            <a:r>
              <a:rPr sz="2400" spc="-7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multiple</a:t>
            </a:r>
            <a:r>
              <a:rPr sz="2400" spc="-1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classes)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28BE45-E0EB-A447-9AE8-CF3397C83B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5C4C783-5F82-E644-AEA3-F24D4D394D39}"/>
              </a:ext>
            </a:extLst>
          </p:cNvPr>
          <p:cNvSpPr txBox="1">
            <a:spLocks/>
          </p:cNvSpPr>
          <p:nvPr/>
        </p:nvSpPr>
        <p:spPr>
          <a:xfrm>
            <a:off x="429199" y="354352"/>
            <a:ext cx="10084645" cy="156117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2. Define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3200" b="1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CA" sz="32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CA" sz="3200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lang="en-CA"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/>
              <a:t>One </a:t>
            </a:r>
            <a:r>
              <a:rPr lang="en-CA" sz="3200" dirty="0"/>
              <a:t>(of many </a:t>
            </a:r>
            <a:r>
              <a:rPr lang="en-CA" sz="3200" spc="-7" dirty="0"/>
              <a:t>ways) to do it: </a:t>
            </a:r>
            <a:r>
              <a:rPr lang="en-CA" sz="3200" b="1" dirty="0">
                <a:latin typeface="Arial"/>
                <a:cs typeface="Arial"/>
              </a:rPr>
              <a:t>Multiclass </a:t>
            </a:r>
            <a:r>
              <a:rPr lang="en-CA" sz="3200" b="1" spc="-13" dirty="0">
                <a:latin typeface="Arial"/>
                <a:cs typeface="Arial"/>
              </a:rPr>
              <a:t>SVM</a:t>
            </a:r>
            <a:r>
              <a:rPr lang="en-CA" sz="3200" b="1" spc="-80" dirty="0">
                <a:latin typeface="Arial"/>
                <a:cs typeface="Arial"/>
              </a:rPr>
              <a:t> </a:t>
            </a:r>
            <a:r>
              <a:rPr lang="en-CA" sz="3200" b="1" spc="-7" dirty="0">
                <a:latin typeface="Arial"/>
                <a:cs typeface="Arial"/>
              </a:rPr>
              <a:t>Loss</a:t>
            </a: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1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08131" y="2268862"/>
            <a:ext cx="9563080" cy="137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80465" y="3721572"/>
            <a:ext cx="1996440" cy="1012242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spc="-7" dirty="0">
                <a:solidFill>
                  <a:srgbClr val="FF0000"/>
                </a:solidFill>
                <a:latin typeface="Arial"/>
                <a:cs typeface="Arial"/>
              </a:rPr>
              <a:t>loss due</a:t>
            </a:r>
            <a:r>
              <a:rPr sz="3200" spc="-1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FF0000"/>
                </a:solidFill>
                <a:latin typeface="Arial"/>
                <a:cs typeface="Arial"/>
              </a:rPr>
              <a:t>to  example</a:t>
            </a:r>
            <a:r>
              <a:rPr sz="3200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3697" y="2346928"/>
            <a:ext cx="584200" cy="772160"/>
          </a:xfrm>
          <a:custGeom>
            <a:avLst/>
            <a:gdLst/>
            <a:ahLst/>
            <a:cxnLst/>
            <a:rect l="l" t="t" r="r" b="b"/>
            <a:pathLst>
              <a:path w="438150" h="579119">
                <a:moveTo>
                  <a:pt x="0" y="0"/>
                </a:moveTo>
                <a:lnTo>
                  <a:pt x="437999" y="0"/>
                </a:lnTo>
                <a:lnTo>
                  <a:pt x="437999" y="578998"/>
                </a:lnTo>
                <a:lnTo>
                  <a:pt x="0" y="578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247762" y="2346928"/>
            <a:ext cx="915247" cy="1352125"/>
          </a:xfrm>
          <a:custGeom>
            <a:avLst/>
            <a:gdLst/>
            <a:ahLst/>
            <a:cxnLst/>
            <a:rect l="l" t="t" r="r" b="b"/>
            <a:pathLst>
              <a:path w="686435" h="1014094">
                <a:moveTo>
                  <a:pt x="0" y="0"/>
                </a:moveTo>
                <a:lnTo>
                  <a:pt x="686398" y="0"/>
                </a:lnTo>
                <a:lnTo>
                  <a:pt x="686398" y="1013997"/>
                </a:lnTo>
                <a:lnTo>
                  <a:pt x="0" y="101399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246799" y="4191774"/>
            <a:ext cx="222334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sum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over</a:t>
            </a:r>
            <a:r>
              <a:rPr sz="3200" spc="-133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all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5696" y="3372860"/>
            <a:ext cx="0" cy="369993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2768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411044" y="3244894"/>
            <a:ext cx="109305" cy="140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890834" y="3908525"/>
            <a:ext cx="292100" cy="358987"/>
          </a:xfrm>
          <a:custGeom>
            <a:avLst/>
            <a:gdLst/>
            <a:ahLst/>
            <a:cxnLst/>
            <a:rect l="l" t="t" r="r" b="b"/>
            <a:pathLst>
              <a:path w="219075" h="269239">
                <a:moveTo>
                  <a:pt x="218819" y="268674"/>
                </a:moveTo>
                <a:lnTo>
                  <a:pt x="0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05345" y="3806460"/>
            <a:ext cx="130719" cy="141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5218250" y="4031197"/>
            <a:ext cx="65345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1154CC"/>
                </a:solidFill>
                <a:latin typeface="Arial"/>
                <a:cs typeface="Arial"/>
              </a:rPr>
              <a:t>difference between the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correct</a:t>
            </a:r>
            <a:r>
              <a:rPr sz="3200" spc="-12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6800" y="4513795"/>
            <a:ext cx="86046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2987812" algn="l"/>
              </a:tabLst>
            </a:pPr>
            <a:r>
              <a:rPr sz="4800" spc="-9" baseline="-21990" dirty="0">
                <a:solidFill>
                  <a:srgbClr val="38751C"/>
                </a:solidFill>
                <a:latin typeface="Arial"/>
                <a:cs typeface="Arial"/>
              </a:rPr>
              <a:t>incorrect labels	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 </a:t>
            </a:r>
            <a:r>
              <a:rPr sz="3200" spc="-7" dirty="0">
                <a:solidFill>
                  <a:srgbClr val="1154CC"/>
                </a:solidFill>
                <a:latin typeface="Arial"/>
                <a:cs typeface="Arial"/>
              </a:rPr>
              <a:t>and incorrect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r>
              <a:rPr sz="3200" spc="-127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46152" y="3488893"/>
            <a:ext cx="0" cy="461433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5899"/>
                </a:moveTo>
                <a:lnTo>
                  <a:pt x="0" y="0"/>
                </a:lnTo>
              </a:path>
            </a:pathLst>
          </a:custGeom>
          <a:ln w="19049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891486" y="3360926"/>
            <a:ext cx="109332" cy="140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4744857" y="2406462"/>
            <a:ext cx="4919980" cy="860213"/>
          </a:xfrm>
          <a:custGeom>
            <a:avLst/>
            <a:gdLst/>
            <a:ahLst/>
            <a:cxnLst/>
            <a:rect l="l" t="t" r="r" b="b"/>
            <a:pathLst>
              <a:path w="3689984" h="645160">
                <a:moveTo>
                  <a:pt x="0" y="0"/>
                </a:moveTo>
                <a:lnTo>
                  <a:pt x="3689692" y="0"/>
                </a:lnTo>
                <a:lnTo>
                  <a:pt x="3689692" y="644698"/>
                </a:lnTo>
                <a:lnTo>
                  <a:pt x="0" y="6446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9DB5AB7-F7B4-6A4D-98A8-DFA80EF163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4AD41E4F-5A47-E742-95DA-7A494517092C}"/>
              </a:ext>
            </a:extLst>
          </p:cNvPr>
          <p:cNvSpPr txBox="1">
            <a:spLocks/>
          </p:cNvSpPr>
          <p:nvPr/>
        </p:nvSpPr>
        <p:spPr>
          <a:xfrm>
            <a:off x="429199" y="354352"/>
            <a:ext cx="10084645" cy="156117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2. Define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3200" b="1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CA" sz="32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CA" sz="3200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lang="en-CA" sz="3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u="heavy" spc="-7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CA" sz="3200" spc="-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CA" sz="3200" spc="-7" dirty="0"/>
              <a:t>One </a:t>
            </a:r>
            <a:r>
              <a:rPr lang="en-CA" sz="3200" dirty="0"/>
              <a:t>(of many </a:t>
            </a:r>
            <a:r>
              <a:rPr lang="en-CA" sz="3200" spc="-7" dirty="0"/>
              <a:t>ways) to do it: </a:t>
            </a:r>
            <a:r>
              <a:rPr lang="en-CA" sz="3200" b="1" dirty="0">
                <a:latin typeface="Arial"/>
                <a:cs typeface="Arial"/>
              </a:rPr>
              <a:t>Multiclass </a:t>
            </a:r>
            <a:r>
              <a:rPr lang="en-CA" sz="3200" b="1" spc="-13" dirty="0">
                <a:latin typeface="Arial"/>
                <a:cs typeface="Arial"/>
              </a:rPr>
              <a:t>SVM</a:t>
            </a:r>
            <a:r>
              <a:rPr lang="en-CA" sz="3200" b="1" spc="-80" dirty="0">
                <a:latin typeface="Arial"/>
                <a:cs typeface="Arial"/>
              </a:rPr>
              <a:t> </a:t>
            </a:r>
            <a:r>
              <a:rPr lang="en-CA" sz="3200" b="1" spc="-7" dirty="0">
                <a:latin typeface="Arial"/>
                <a:cs typeface="Arial"/>
              </a:rPr>
              <a:t>Loss</a:t>
            </a:r>
            <a:endParaRPr lang="en-CA" sz="3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131" y="338466"/>
            <a:ext cx="9563080" cy="137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465" y="1787127"/>
            <a:ext cx="1996440" cy="1012242"/>
          </a:xfrm>
          <a:prstGeom prst="rect">
            <a:avLst/>
          </a:prstGeom>
        </p:spPr>
        <p:txBody>
          <a:bodyPr vert="horz" wrap="square" lIns="0" tIns="37252" rIns="0" bIns="0" rtlCol="0" anchor="ctr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spc="-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due</a:t>
            </a:r>
            <a:r>
              <a:rPr sz="3200" spc="-12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example</a:t>
            </a:r>
            <a:r>
              <a:rPr sz="3200" spc="-5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1173697" y="416532"/>
            <a:ext cx="584200" cy="772160"/>
          </a:xfrm>
          <a:custGeom>
            <a:avLst/>
            <a:gdLst/>
            <a:ahLst/>
            <a:cxnLst/>
            <a:rect l="l" t="t" r="r" b="b"/>
            <a:pathLst>
              <a:path w="438150" h="579119">
                <a:moveTo>
                  <a:pt x="0" y="0"/>
                </a:moveTo>
                <a:lnTo>
                  <a:pt x="437999" y="0"/>
                </a:lnTo>
                <a:lnTo>
                  <a:pt x="437999" y="578998"/>
                </a:lnTo>
                <a:lnTo>
                  <a:pt x="0" y="578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247762" y="416532"/>
            <a:ext cx="915247" cy="1352125"/>
          </a:xfrm>
          <a:custGeom>
            <a:avLst/>
            <a:gdLst/>
            <a:ahLst/>
            <a:cxnLst/>
            <a:rect l="l" t="t" r="r" b="b"/>
            <a:pathLst>
              <a:path w="686435" h="1014094">
                <a:moveTo>
                  <a:pt x="0" y="0"/>
                </a:moveTo>
                <a:lnTo>
                  <a:pt x="686398" y="0"/>
                </a:lnTo>
                <a:lnTo>
                  <a:pt x="686398" y="1013997"/>
                </a:lnTo>
                <a:lnTo>
                  <a:pt x="0" y="101399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46799" y="2261378"/>
            <a:ext cx="222334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sum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over</a:t>
            </a:r>
            <a:r>
              <a:rPr sz="3200" spc="-133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all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5696" y="1442464"/>
            <a:ext cx="0" cy="369993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2768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411044" y="1314498"/>
            <a:ext cx="109305" cy="140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890834" y="1978129"/>
            <a:ext cx="292100" cy="358987"/>
          </a:xfrm>
          <a:custGeom>
            <a:avLst/>
            <a:gdLst/>
            <a:ahLst/>
            <a:cxnLst/>
            <a:rect l="l" t="t" r="r" b="b"/>
            <a:pathLst>
              <a:path w="219075" h="269239">
                <a:moveTo>
                  <a:pt x="218819" y="268674"/>
                </a:moveTo>
                <a:lnTo>
                  <a:pt x="0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805345" y="1876052"/>
            <a:ext cx="130719" cy="141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218250" y="2100801"/>
            <a:ext cx="65345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1154CC"/>
                </a:solidFill>
                <a:latin typeface="Arial"/>
                <a:cs typeface="Arial"/>
              </a:rPr>
              <a:t>difference between the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correct</a:t>
            </a:r>
            <a:r>
              <a:rPr sz="3200" spc="-12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6800" y="2583399"/>
            <a:ext cx="86046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2987812" algn="l"/>
              </a:tabLst>
            </a:pPr>
            <a:r>
              <a:rPr sz="4800" spc="-9" baseline="-21990" dirty="0">
                <a:solidFill>
                  <a:srgbClr val="38751C"/>
                </a:solidFill>
                <a:latin typeface="Arial"/>
                <a:cs typeface="Arial"/>
              </a:rPr>
              <a:t>incorrect labels	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 </a:t>
            </a:r>
            <a:r>
              <a:rPr sz="3200" spc="-7" dirty="0">
                <a:solidFill>
                  <a:srgbClr val="1154CC"/>
                </a:solidFill>
                <a:latin typeface="Arial"/>
                <a:cs typeface="Arial"/>
              </a:rPr>
              <a:t>and incorrect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r>
              <a:rPr sz="3200" spc="-127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6152" y="1558497"/>
            <a:ext cx="0" cy="461433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5899"/>
                </a:moveTo>
                <a:lnTo>
                  <a:pt x="0" y="0"/>
                </a:lnTo>
              </a:path>
            </a:pathLst>
          </a:custGeom>
          <a:ln w="19049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891486" y="1430530"/>
            <a:ext cx="109332" cy="140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4744857" y="476066"/>
            <a:ext cx="4919980" cy="860213"/>
          </a:xfrm>
          <a:custGeom>
            <a:avLst/>
            <a:gdLst/>
            <a:ahLst/>
            <a:cxnLst/>
            <a:rect l="l" t="t" r="r" b="b"/>
            <a:pathLst>
              <a:path w="3689984" h="645160">
                <a:moveTo>
                  <a:pt x="0" y="0"/>
                </a:moveTo>
                <a:lnTo>
                  <a:pt x="3689692" y="0"/>
                </a:lnTo>
                <a:lnTo>
                  <a:pt x="3689692" y="644698"/>
                </a:lnTo>
                <a:lnTo>
                  <a:pt x="0" y="6446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62977" y="4048758"/>
            <a:ext cx="9934668" cy="1212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2E5CC5C-B078-3D4E-A12F-CEC83A63DE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122827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4496-1443-5A45-88C3-DFB07FF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97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Linear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1484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0" y="260586"/>
            <a:ext cx="2147993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spc="-7" dirty="0"/>
              <a:t>Example: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837425" y="163633"/>
            <a:ext cx="8729935" cy="1252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803827" y="1745897"/>
            <a:ext cx="487678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837427" y="2489061"/>
            <a:ext cx="1333496" cy="57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78199" y="3325060"/>
            <a:ext cx="11836400" cy="0"/>
          </a:xfrm>
          <a:custGeom>
            <a:avLst/>
            <a:gdLst/>
            <a:ahLst/>
            <a:cxnLst/>
            <a:rect l="l" t="t" r="r" b="b"/>
            <a:pathLst>
              <a:path w="8877300">
                <a:moveTo>
                  <a:pt x="0" y="0"/>
                </a:moveTo>
                <a:lnTo>
                  <a:pt x="887668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0473740" y="1698770"/>
            <a:ext cx="127592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0000FF"/>
                </a:solidFill>
                <a:latin typeface="Arial"/>
                <a:cs typeface="Arial"/>
              </a:rPr>
              <a:t>e.g.</a:t>
            </a:r>
            <a:r>
              <a:rPr sz="3200" spc="-1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89844" y="1082764"/>
            <a:ext cx="0" cy="560493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4199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1135178" y="954798"/>
            <a:ext cx="109332" cy="140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24966" y="3633802"/>
            <a:ext cx="14444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latin typeface="Arial"/>
                <a:cs typeface="Arial"/>
              </a:rPr>
              <a:t>loss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E4FD0BF-2208-7640-A106-B17349E7C9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112516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300" y="255179"/>
            <a:ext cx="2147993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spc="-7" dirty="0">
                <a:latin typeface="Arial"/>
                <a:cs typeface="Arial"/>
              </a:rPr>
              <a:t>Example: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37425" y="163633"/>
            <a:ext cx="8729935" cy="1252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803827" y="1745897"/>
            <a:ext cx="487678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837427" y="2489061"/>
            <a:ext cx="1333496" cy="57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78199" y="3285492"/>
            <a:ext cx="11836400" cy="0"/>
          </a:xfrm>
          <a:custGeom>
            <a:avLst/>
            <a:gdLst/>
            <a:ahLst/>
            <a:cxnLst/>
            <a:rect l="l" t="t" r="r" b="b"/>
            <a:pathLst>
              <a:path w="8877300">
                <a:moveTo>
                  <a:pt x="0" y="0"/>
                </a:moveTo>
                <a:lnTo>
                  <a:pt x="887668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40629" y="4268491"/>
            <a:ext cx="9206515" cy="747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473740" y="1698770"/>
            <a:ext cx="127592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0000FF"/>
                </a:solidFill>
                <a:latin typeface="Arial"/>
                <a:cs typeface="Arial"/>
              </a:rPr>
              <a:t>e.g.</a:t>
            </a:r>
            <a:r>
              <a:rPr sz="3200" spc="-1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9844" y="1082764"/>
            <a:ext cx="0" cy="560493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4199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1135178" y="954798"/>
            <a:ext cx="109332" cy="140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42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333" y="349653"/>
            <a:ext cx="781558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spc="-7" dirty="0"/>
              <a:t>There is </a:t>
            </a:r>
            <a:r>
              <a:rPr sz="4000" dirty="0"/>
              <a:t>a </a:t>
            </a:r>
            <a:r>
              <a:rPr sz="4000" spc="-7" dirty="0"/>
              <a:t>bug with the</a:t>
            </a:r>
            <a:r>
              <a:rPr sz="4000" spc="-127" dirty="0"/>
              <a:t> </a:t>
            </a:r>
            <a:r>
              <a:rPr sz="4000" spc="-7" dirty="0"/>
              <a:t>objective…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21531" y="1906663"/>
            <a:ext cx="9306880" cy="134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687980" y="267213"/>
            <a:ext cx="2343224" cy="226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C134A-65B0-6647-A06C-71464A7EFE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48363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731" y="2214595"/>
            <a:ext cx="3365492" cy="838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89133" y="3231394"/>
            <a:ext cx="10375879" cy="1193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5232" y="236675"/>
            <a:ext cx="6356773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400" spc="-7" dirty="0"/>
              <a:t>L2</a:t>
            </a:r>
            <a:r>
              <a:rPr sz="6400" spc="-127" dirty="0"/>
              <a:t> </a:t>
            </a:r>
            <a:r>
              <a:rPr sz="6400" spc="-7" dirty="0"/>
              <a:t>Regularization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9511814" y="3373092"/>
            <a:ext cx="1504527" cy="911013"/>
          </a:xfrm>
          <a:custGeom>
            <a:avLst/>
            <a:gdLst/>
            <a:ahLst/>
            <a:cxnLst/>
            <a:rect l="l" t="t" r="r" b="b"/>
            <a:pathLst>
              <a:path w="1128395" h="683260">
                <a:moveTo>
                  <a:pt x="0" y="0"/>
                </a:moveTo>
                <a:lnTo>
                  <a:pt x="1127997" y="0"/>
                </a:lnTo>
                <a:lnTo>
                  <a:pt x="1127997" y="682798"/>
                </a:lnTo>
                <a:lnTo>
                  <a:pt x="0" y="6827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512817" y="4991047"/>
            <a:ext cx="421132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0000FF"/>
                </a:solidFill>
                <a:latin typeface="Arial"/>
                <a:cs typeface="Arial"/>
              </a:rPr>
              <a:t>Regularization</a:t>
            </a:r>
            <a:r>
              <a:rPr sz="3200" spc="-1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strength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08147" y="4150158"/>
            <a:ext cx="0" cy="748453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56129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9653481" y="4022192"/>
            <a:ext cx="109332" cy="140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D0BD5F2-22E1-004A-B075-2B8EEF6D5B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12972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333" y="349653"/>
            <a:ext cx="6386407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spc="-7" dirty="0"/>
              <a:t>L2 </a:t>
            </a:r>
            <a:r>
              <a:rPr sz="4000" dirty="0"/>
              <a:t>regularization:</a:t>
            </a:r>
            <a:r>
              <a:rPr sz="4000" spc="-127" dirty="0"/>
              <a:t> </a:t>
            </a:r>
            <a:r>
              <a:rPr sz="4000" dirty="0"/>
              <a:t>motivation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38633" y="1499563"/>
            <a:ext cx="3666159" cy="75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37033" y="2622257"/>
            <a:ext cx="3418759" cy="56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55797" y="3241393"/>
            <a:ext cx="6024387" cy="751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979858" y="4796756"/>
            <a:ext cx="4232257" cy="860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C4C1D0-4A96-E248-AE42-EAC55F8DCC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91614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01" y="535413"/>
            <a:ext cx="4001347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5463">
              <a:spcBef>
                <a:spcPts val="133"/>
              </a:spcBef>
            </a:pPr>
            <a:r>
              <a:rPr sz="4000" spc="-7" dirty="0">
                <a:latin typeface="Arial"/>
                <a:cs typeface="Arial"/>
              </a:rPr>
              <a:t>So</a:t>
            </a:r>
            <a:r>
              <a:rPr sz="4000" spc="-27" dirty="0">
                <a:latin typeface="Arial"/>
                <a:cs typeface="Arial"/>
              </a:rPr>
              <a:t> </a:t>
            </a:r>
            <a:r>
              <a:rPr sz="4000" spc="-7" dirty="0">
                <a:latin typeface="Arial"/>
                <a:cs typeface="Arial"/>
              </a:rPr>
              <a:t>far…</a:t>
            </a:r>
            <a:endParaRPr sz="4000">
              <a:latin typeface="Arial"/>
              <a:cs typeface="Arial"/>
            </a:endParaRPr>
          </a:p>
          <a:p>
            <a:pPr marL="16933">
              <a:tabLst>
                <a:tab pos="745048" algn="l"/>
              </a:tabLst>
            </a:pPr>
            <a:r>
              <a:rPr sz="4000" spc="-7" dirty="0">
                <a:solidFill>
                  <a:srgbClr val="FF0000"/>
                </a:solidFill>
                <a:latin typeface="Arial"/>
                <a:cs typeface="Arial"/>
              </a:rPr>
              <a:t>1.	</a:t>
            </a:r>
            <a:r>
              <a:rPr sz="4000" spc="-13" dirty="0">
                <a:solidFill>
                  <a:srgbClr val="FF0000"/>
                </a:solidFill>
                <a:latin typeface="Arial"/>
                <a:cs typeface="Arial"/>
              </a:rPr>
              <a:t>Score</a:t>
            </a:r>
            <a:r>
              <a:rPr sz="40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7" dirty="0">
                <a:solidFill>
                  <a:srgbClr val="FF0000"/>
                </a:solidFill>
                <a:latin typeface="Arial"/>
                <a:cs typeface="Arial"/>
              </a:rPr>
              <a:t>function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402" y="3583406"/>
            <a:ext cx="375158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745048" algn="l"/>
              </a:tabLst>
            </a:pPr>
            <a:r>
              <a:rPr sz="4000" spc="-7" dirty="0">
                <a:solidFill>
                  <a:srgbClr val="0000FF"/>
                </a:solidFill>
                <a:latin typeface="Arial"/>
                <a:cs typeface="Arial"/>
              </a:rPr>
              <a:t>2.	Loss</a:t>
            </a:r>
            <a:r>
              <a:rPr sz="4000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spc="-7" dirty="0">
                <a:solidFill>
                  <a:srgbClr val="0000FF"/>
                </a:solidFill>
                <a:latin typeface="Arial"/>
                <a:cs typeface="Arial"/>
              </a:rPr>
              <a:t>function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2131" y="2105887"/>
            <a:ext cx="4750780" cy="55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71098" y="4465525"/>
            <a:ext cx="11140433" cy="128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 dirty="0"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30DED1-A734-6444-BE63-D879955E78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69258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263" y="1073098"/>
            <a:ext cx="9199448" cy="384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884D5-BDA5-1B45-B5D3-9B6A2D44A5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237261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4496-1443-5A45-88C3-DFB07FF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97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94186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4887-7D5A-1245-8EED-A501EE12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unit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76DD-BA04-B840-BF76-137D55FD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8165"/>
          </a:xfrm>
        </p:spPr>
        <p:txBody>
          <a:bodyPr>
            <a:normAutofit/>
          </a:bodyPr>
          <a:lstStyle/>
          <a:p>
            <a:r>
              <a:rPr lang="en-CA" dirty="0"/>
              <a:t>Weighted sum of inputs plus a bias term: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Or in vector notation:</a:t>
            </a:r>
          </a:p>
          <a:p>
            <a:endParaRPr lang="en-CA" dirty="0"/>
          </a:p>
          <a:p>
            <a:r>
              <a:rPr lang="en-CA" dirty="0"/>
              <a:t>Apply non-linear function: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Output of this function is the activation value </a:t>
            </a:r>
            <a:r>
              <a:rPr lang="en-CA" i="1" dirty="0"/>
              <a:t>a </a:t>
            </a:r>
            <a:r>
              <a:rPr lang="en-CA" dirty="0"/>
              <a:t>for this unit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13302-D547-204D-B7FF-B3C41849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16" y="2464446"/>
            <a:ext cx="2692400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ED529-DBF1-704A-95AA-382DF532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16" y="3941467"/>
            <a:ext cx="19050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4EF9D-08E6-D940-949A-F171B287D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76" y="5125526"/>
            <a:ext cx="1841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0ED2-6B65-2E45-9EFA-5A68645F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Activation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59F5-AD49-D64E-A319-F3C9748CE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Sigmoid function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3CA0C-ED6B-9A4C-A368-2F45F07F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193" y="2434203"/>
            <a:ext cx="28448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ADDB7-E142-214B-8111-12AEF79D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877" y="201462"/>
            <a:ext cx="4738822" cy="311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4D330-1848-4E4A-9E4E-C8C34F28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150" y="4476427"/>
            <a:ext cx="5867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5" y="77793"/>
            <a:ext cx="54864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7" dirty="0"/>
              <a:t>Linear</a:t>
            </a:r>
            <a:r>
              <a:rPr sz="4800" spc="-120" dirty="0"/>
              <a:t> </a:t>
            </a:r>
            <a:r>
              <a:rPr sz="4800" spc="-7" dirty="0"/>
              <a:t>Classification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95867" y="1167609"/>
            <a:ext cx="503597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660383" algn="l"/>
              </a:tabLst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1.	define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z="3200" b="1" spc="-7" dirty="0">
                <a:solidFill>
                  <a:srgbClr val="38751C"/>
                </a:solidFill>
                <a:latin typeface="Arial"/>
                <a:cs typeface="Arial"/>
              </a:rPr>
              <a:t>score</a:t>
            </a:r>
            <a:r>
              <a:rPr sz="3200" b="1" spc="-1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8751C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9425" y="3510725"/>
            <a:ext cx="3167380" cy="0"/>
          </a:xfrm>
          <a:custGeom>
            <a:avLst/>
            <a:gdLst/>
            <a:ahLst/>
            <a:cxnLst/>
            <a:rect l="l" t="t" r="r" b="b"/>
            <a:pathLst>
              <a:path w="2375535">
                <a:moveTo>
                  <a:pt x="0" y="0"/>
                </a:moveTo>
                <a:lnTo>
                  <a:pt x="2375395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333920" y="3456059"/>
            <a:ext cx="140665" cy="10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3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3ABFE-6CFB-3A43-A1B6-30E13E8EDFA1}"/>
              </a:ext>
            </a:extLst>
          </p:cNvPr>
          <p:cNvSpPr txBox="1"/>
          <p:nvPr/>
        </p:nvSpPr>
        <p:spPr>
          <a:xfrm>
            <a:off x="552311" y="3250976"/>
            <a:ext cx="2453620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I loved this movie.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1B14BF-826D-5A4C-9BBF-12D9ADF9E197}"/>
              </a:ext>
            </a:extLst>
          </p:cNvPr>
          <p:cNvSpPr/>
          <p:nvPr/>
        </p:nvSpPr>
        <p:spPr>
          <a:xfrm>
            <a:off x="8768179" y="2878073"/>
            <a:ext cx="2033955" cy="160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2400" dirty="0">
                <a:latin typeface="Arial"/>
                <a:cs typeface="Arial"/>
              </a:rPr>
              <a:t>Class</a:t>
            </a:r>
            <a:r>
              <a:rPr lang="en-CA" sz="2400" spc="-127" dirty="0">
                <a:latin typeface="Arial"/>
                <a:cs typeface="Arial"/>
              </a:rPr>
              <a:t> </a:t>
            </a:r>
            <a:r>
              <a:rPr lang="en-CA" sz="2400" dirty="0">
                <a:latin typeface="Arial"/>
                <a:cs typeface="Arial"/>
              </a:rPr>
              <a:t>scores:</a:t>
            </a:r>
          </a:p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</a:p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rgbClr val="92D050"/>
                </a:solidFill>
                <a:latin typeface="Arial"/>
                <a:cs typeface="Arial"/>
              </a:rPr>
              <a:t>positive</a:t>
            </a:r>
          </a:p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15139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61AA-CDD3-4B43-B05D-CE4C828C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unit with sigmoid activation function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3F9A4-B343-3341-87B5-5E6D8617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43" y="1943894"/>
            <a:ext cx="538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CB4B-1BBE-F944-AFDC-8CDAEB1D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432E-1C41-BC40-8D1E-07125706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w</a:t>
            </a:r>
            <a:r>
              <a:rPr lang="en-CA" dirty="0"/>
              <a:t> = [0.2, 0.3, 0.9]    </a:t>
            </a:r>
            <a:r>
              <a:rPr lang="en-CA" i="1" dirty="0"/>
              <a:t>b</a:t>
            </a:r>
            <a:r>
              <a:rPr lang="en-CA" dirty="0"/>
              <a:t> = 0.5</a:t>
            </a:r>
          </a:p>
          <a:p>
            <a:r>
              <a:rPr lang="en-CA" dirty="0"/>
              <a:t>Input vector </a:t>
            </a:r>
            <a:r>
              <a:rPr lang="en-CA" i="1" dirty="0"/>
              <a:t>x</a:t>
            </a:r>
            <a:r>
              <a:rPr lang="en-CA" dirty="0"/>
              <a:t> = [0.5, 0.6, 0.1]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ABCD1-6545-6F49-8653-5AB93C9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003550"/>
            <a:ext cx="1032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4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356D-DABF-D04A-B949-6C3C031D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non-linear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2571-416F-0F44-89C4-B25A5C5B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/>
              <a:t>tanh</a:t>
            </a:r>
            <a:r>
              <a:rPr lang="en-CA" dirty="0"/>
              <a:t> function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Rectified linear units (</a:t>
            </a:r>
            <a:r>
              <a:rPr lang="en-CA" b="1" dirty="0" err="1"/>
              <a:t>ReLU</a:t>
            </a:r>
            <a:r>
              <a:rPr lang="en-CA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CC188-672B-E94D-9E60-B7EE6B08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55" y="2311588"/>
            <a:ext cx="2057400" cy="10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E88B6-5B51-6E4A-A181-41E83A92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55" y="4829551"/>
            <a:ext cx="21209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B2F09-662F-5E43-9A40-4C4DA33F7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328" y="1291377"/>
            <a:ext cx="4177138" cy="2948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CE60D-85E7-9C44-808B-5A2FCDE90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049" y="4038169"/>
            <a:ext cx="4092417" cy="28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799C-BD6F-7743-9C20-B11AF8BB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Feed-Forward 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D536-435E-C44B-B814-993FB4F3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Multilayer fully-connected network with no cycles</a:t>
            </a:r>
          </a:p>
          <a:p>
            <a:r>
              <a:rPr lang="en-CA" dirty="0"/>
              <a:t>Three kinds of nodes: </a:t>
            </a:r>
            <a:r>
              <a:rPr lang="en-CA" b="1" dirty="0"/>
              <a:t>input</a:t>
            </a:r>
            <a:r>
              <a:rPr lang="en-CA" dirty="0"/>
              <a:t> units, </a:t>
            </a:r>
            <a:r>
              <a:rPr lang="en-CA" b="1" dirty="0"/>
              <a:t>hidden</a:t>
            </a:r>
            <a:r>
              <a:rPr lang="en-CA" dirty="0"/>
              <a:t> units and </a:t>
            </a:r>
            <a:r>
              <a:rPr lang="en-CA" b="1" dirty="0"/>
              <a:t>output</a:t>
            </a:r>
            <a:r>
              <a:rPr lang="en-CA" dirty="0"/>
              <a:t> units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1B2B-FFFC-BE47-8F64-3F2301B9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06" y="2961961"/>
            <a:ext cx="6105148" cy="37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3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B404-5A4C-AE48-8F60-1A3890B2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Computation as matrix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2710-256B-4545-8668-80F218E9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b="1" dirty="0"/>
              <a:t>x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in</a:t>
            </a:r>
            <a:endParaRPr lang="en-US" sz="1800" i="1" baseline="30000" dirty="0"/>
          </a:p>
          <a:p>
            <a:pPr marL="0" indent="0">
              <a:buNone/>
            </a:pPr>
            <a:r>
              <a:rPr lang="en-CA" b="1" dirty="0"/>
              <a:t>h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h</a:t>
            </a:r>
            <a:endParaRPr lang="en-US" sz="1800" i="1" baseline="30000" dirty="0"/>
          </a:p>
          <a:p>
            <a:pPr marL="0" indent="0">
              <a:buNone/>
            </a:pPr>
            <a:r>
              <a:rPr lang="en-CA" b="1" dirty="0"/>
              <a:t>b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h</a:t>
            </a:r>
            <a:endParaRPr lang="en-US" sz="1800" i="1" baseline="30000" dirty="0"/>
          </a:p>
          <a:p>
            <a:pPr marL="0" indent="0">
              <a:buNone/>
            </a:pPr>
            <a:r>
              <a:rPr lang="en-CA" b="1" dirty="0"/>
              <a:t>W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in</a:t>
            </a:r>
            <a:r>
              <a:rPr lang="en-US" sz="1800" i="1" baseline="30000" dirty="0"/>
              <a:t> </a:t>
            </a:r>
            <a:r>
              <a:rPr lang="en-US" sz="3200" i="1" baseline="30000" dirty="0"/>
              <a:t>x d</a:t>
            </a:r>
            <a:r>
              <a:rPr lang="en-US" sz="1800" i="1" baseline="30000" dirty="0"/>
              <a:t>h</a:t>
            </a:r>
          </a:p>
          <a:p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D059A-779A-3245-ABD4-0E220240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690688"/>
            <a:ext cx="9791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4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8CBE-2D66-7749-9226-A6BD74FD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Output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828A-F97D-4146-BE47-E3B0A4C5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006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Binary classification</a:t>
            </a:r>
          </a:p>
          <a:p>
            <a:pPr lvl="1"/>
            <a:r>
              <a:rPr lang="en-CA" dirty="0"/>
              <a:t>Single output unit (e.g. positive-negative sentiment). </a:t>
            </a:r>
          </a:p>
          <a:p>
            <a:pPr lvl="1"/>
            <a:r>
              <a:rPr lang="en-CA" dirty="0"/>
              <a:t>Output value: probability of positive or negative sentiment</a:t>
            </a:r>
          </a:p>
          <a:p>
            <a:r>
              <a:rPr lang="en-CA" dirty="0"/>
              <a:t>Multinomial classification: </a:t>
            </a:r>
          </a:p>
          <a:p>
            <a:pPr lvl="1"/>
            <a:r>
              <a:rPr lang="en-CA" dirty="0"/>
              <a:t>One node for each class</a:t>
            </a:r>
          </a:p>
          <a:p>
            <a:pPr lvl="1"/>
            <a:r>
              <a:rPr lang="en-CA" dirty="0"/>
              <a:t>Output: probability distribution</a:t>
            </a:r>
          </a:p>
          <a:p>
            <a:r>
              <a:rPr lang="en-CA" b="1" i="1" dirty="0"/>
              <a:t>U</a:t>
            </a:r>
            <a:r>
              <a:rPr lang="en-CA" dirty="0"/>
              <a:t> – weight matrix</a:t>
            </a:r>
          </a:p>
          <a:p>
            <a:endParaRPr lang="en-CA" dirty="0"/>
          </a:p>
          <a:p>
            <a:endParaRPr lang="en-CA" dirty="0"/>
          </a:p>
          <a:p>
            <a:r>
              <a:rPr lang="en-CA" b="1" i="1" dirty="0" err="1"/>
              <a:t>d</a:t>
            </a:r>
            <a:r>
              <a:rPr lang="en-CA" i="1" baseline="30000" dirty="0" err="1"/>
              <a:t>out</a:t>
            </a:r>
            <a:r>
              <a:rPr lang="en-CA" i="1" dirty="0"/>
              <a:t> nodes, </a:t>
            </a:r>
            <a:r>
              <a:rPr lang="en-CA" b="1" i="1" dirty="0"/>
              <a:t>z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ou</a:t>
            </a:r>
            <a:r>
              <a:rPr lang="en-US" sz="1600" i="1" baseline="30000" dirty="0" err="1"/>
              <a:t>t</a:t>
            </a:r>
            <a:r>
              <a:rPr lang="en-CA" i="1" dirty="0"/>
              <a:t>, </a:t>
            </a:r>
            <a:r>
              <a:rPr lang="en-CA" b="1" i="1" dirty="0"/>
              <a:t>U</a:t>
            </a:r>
            <a:r>
              <a:rPr lang="en-CA" dirty="0"/>
              <a:t> </a:t>
            </a:r>
            <a:r>
              <a:rPr lang="en-US" dirty="0"/>
              <a:t>∈ </a:t>
            </a:r>
            <a:r>
              <a:rPr lang="en-US" dirty="0" err="1"/>
              <a:t>ℝ</a:t>
            </a:r>
            <a:r>
              <a:rPr lang="en-US" sz="3200" i="1" baseline="30000" dirty="0" err="1"/>
              <a:t>d</a:t>
            </a:r>
            <a:r>
              <a:rPr lang="en-US" sz="1800" i="1" baseline="30000" dirty="0" err="1"/>
              <a:t>out</a:t>
            </a:r>
            <a:r>
              <a:rPr lang="en-US" sz="1800" i="1" baseline="30000" dirty="0"/>
              <a:t> </a:t>
            </a:r>
            <a:r>
              <a:rPr lang="en-US" sz="3200" i="1" baseline="30000" dirty="0"/>
              <a:t>x d</a:t>
            </a:r>
            <a:r>
              <a:rPr lang="en-US" sz="1800" i="1" baseline="30000" dirty="0"/>
              <a:t>h</a:t>
            </a:r>
          </a:p>
          <a:p>
            <a:r>
              <a:rPr lang="en-CA" b="1" i="1" dirty="0"/>
              <a:t>z</a:t>
            </a:r>
            <a:r>
              <a:rPr lang="en-CA" i="1" dirty="0"/>
              <a:t> can’t be the output of the classifier. Why?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4A63F-EA7A-9949-827D-308D058A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67" y="4541412"/>
            <a:ext cx="1586147" cy="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1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8122-A469-704F-921B-D174EA5A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Softmax</a:t>
            </a:r>
            <a:r>
              <a:rPr lang="en-CA" dirty="0"/>
              <a:t>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1EE0-9F44-C748-98AE-DA964005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Function for normalizing a vector of real values</a:t>
            </a:r>
          </a:p>
          <a:p>
            <a:r>
              <a:rPr lang="en-CA" dirty="0"/>
              <a:t>Outputs a vector encoding a probability distribution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Used in multinomial logistic regression: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0614B-8758-0643-84F5-84B6CCC0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0" b="11498"/>
          <a:stretch/>
        </p:blipFill>
        <p:spPr>
          <a:xfrm>
            <a:off x="3232879" y="2879127"/>
            <a:ext cx="5486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D18EB-11C6-CC4E-8C2C-CC8916495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5" t="8532" r="8668" b="20380"/>
          <a:stretch/>
        </p:blipFill>
        <p:spPr>
          <a:xfrm>
            <a:off x="3232879" y="4324662"/>
            <a:ext cx="5096656" cy="23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9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DD34-AA16-1B4D-8880-01DCA596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Summing it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CBDFB-E805-2B42-A2C7-1A224ABA1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D0AE4-2831-7C45-9A19-01C6A738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2635562"/>
            <a:ext cx="2489200" cy="200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D2F44-538E-4947-BE96-31FD03975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26" y="1825625"/>
            <a:ext cx="6105148" cy="37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F544-4EDF-244D-934A-DE5929A0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Training 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D910-3FBA-174C-8D6F-59E0B8BA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optimization methods, e.g. stochastic gradient descent</a:t>
            </a:r>
          </a:p>
          <a:p>
            <a:r>
              <a:rPr lang="en-CA" dirty="0"/>
              <a:t>𝜽 – all the parameters we need to learn (</a:t>
            </a:r>
            <a:r>
              <a:rPr lang="en-CA" b="1" i="1" dirty="0"/>
              <a:t>W</a:t>
            </a:r>
            <a:r>
              <a:rPr lang="en-CA" dirty="0"/>
              <a:t> and </a:t>
            </a:r>
            <a:r>
              <a:rPr lang="en-CA" b="1" i="1" dirty="0"/>
              <a:t>b</a:t>
            </a:r>
            <a:r>
              <a:rPr lang="en-CA" dirty="0"/>
              <a:t> for each layer)</a:t>
            </a:r>
          </a:p>
          <a:p>
            <a:r>
              <a:rPr lang="en-CA" dirty="0"/>
              <a:t>Intuition: </a:t>
            </a:r>
          </a:p>
          <a:p>
            <a:pPr lvl="1"/>
            <a:r>
              <a:rPr lang="en-CA" dirty="0"/>
              <a:t>start with some initial values of 𝜽 (e.g. random)</a:t>
            </a:r>
          </a:p>
          <a:p>
            <a:pPr lvl="1"/>
            <a:r>
              <a:rPr lang="en-CA" dirty="0"/>
              <a:t>then nudge the weights in a direction that improves our system</a:t>
            </a:r>
          </a:p>
          <a:p>
            <a:r>
              <a:rPr lang="en-CA" b="1" dirty="0"/>
              <a:t>Loss function </a:t>
            </a:r>
            <a:r>
              <a:rPr lang="en-CA" dirty="0"/>
              <a:t>measures the distance between the system output and the gold (true) data.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/>
              <a:t>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71799-61C0-5049-B214-27068DC9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7" y="5142771"/>
            <a:ext cx="61341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48F3B-0061-AF44-8A9B-542E892B9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57" y="5975350"/>
            <a:ext cx="7277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6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9CB0-4372-9F45-8A28-7C723C07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Mean Squared Error (MSE)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2545F-8B06-AE40-9A67-5EC5150EE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MSE between the true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the system’s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averaged over </a:t>
                </a:r>
                <a:r>
                  <a:rPr lang="en-US" i="1" dirty="0"/>
                  <a:t>m</a:t>
                </a:r>
                <a:r>
                  <a:rPr lang="en-US" dirty="0"/>
                  <a:t> observations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2545F-8B06-AE40-9A67-5EC5150EE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A1C439-B155-6548-B5D3-B5925890432A}"/>
                  </a:ext>
                </a:extLst>
              </p:cNvPr>
              <p:cNvSpPr/>
              <p:nvPr/>
            </p:nvSpPr>
            <p:spPr>
              <a:xfrm>
                <a:off x="3162924" y="2732742"/>
                <a:ext cx="5156616" cy="1268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8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A1C439-B155-6548-B5D3-B59258904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24" y="2732742"/>
                <a:ext cx="5156616" cy="1268552"/>
              </a:xfrm>
              <a:prstGeom prst="rect">
                <a:avLst/>
              </a:prstGeom>
              <a:blipFill>
                <a:blip r:embed="rId3"/>
                <a:stretch>
                  <a:fillRect t="-10594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5" y="77793"/>
            <a:ext cx="54864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7" dirty="0"/>
              <a:t>Linear</a:t>
            </a:r>
            <a:r>
              <a:rPr sz="4800" spc="-120" dirty="0"/>
              <a:t> </a:t>
            </a:r>
            <a:r>
              <a:rPr sz="4800" spc="-7" dirty="0"/>
              <a:t>Classification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601126" y="3084636"/>
            <a:ext cx="4855319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95867" y="1167609"/>
            <a:ext cx="5035972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660383" algn="l"/>
              </a:tabLst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1.	define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z="3200" b="1" spc="-7" dirty="0">
                <a:solidFill>
                  <a:srgbClr val="38751C"/>
                </a:solidFill>
                <a:latin typeface="Arial"/>
                <a:cs typeface="Arial"/>
              </a:rPr>
              <a:t>score</a:t>
            </a:r>
            <a:r>
              <a:rPr sz="3200" b="1" spc="-1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8751C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6087" y="4382731"/>
            <a:ext cx="16831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“weights”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1676" y="4198366"/>
            <a:ext cx="2269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“bias</a:t>
            </a:r>
            <a:r>
              <a:rPr sz="3200" spc="-127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vector”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8486" y="3722892"/>
            <a:ext cx="232833" cy="677333"/>
          </a:xfrm>
          <a:custGeom>
            <a:avLst/>
            <a:gdLst/>
            <a:ahLst/>
            <a:cxnLst/>
            <a:rect l="l" t="t" r="r" b="b"/>
            <a:pathLst>
              <a:path w="174625" h="508000">
                <a:moveTo>
                  <a:pt x="174124" y="5077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856086" y="3601159"/>
            <a:ext cx="104799" cy="14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559583" y="3799559"/>
            <a:ext cx="564727" cy="695960"/>
          </a:xfrm>
          <a:custGeom>
            <a:avLst/>
            <a:gdLst/>
            <a:ahLst/>
            <a:cxnLst/>
            <a:rect l="l" t="t" r="r" b="b"/>
            <a:pathLst>
              <a:path w="423545" h="521970">
                <a:moveTo>
                  <a:pt x="423549" y="5214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74216" y="3697392"/>
            <a:ext cx="130632" cy="141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198786" y="1386705"/>
            <a:ext cx="4485215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2667" spc="-7" dirty="0">
                <a:solidFill>
                  <a:srgbClr val="341C75"/>
                </a:solidFill>
                <a:latin typeface="Arial"/>
                <a:cs typeface="Arial"/>
              </a:rPr>
              <a:t>d</a:t>
            </a:r>
            <a:r>
              <a:rPr sz="2667" spc="-7" dirty="0" err="1">
                <a:solidFill>
                  <a:srgbClr val="341C75"/>
                </a:solidFill>
                <a:latin typeface="Arial"/>
                <a:cs typeface="Arial"/>
              </a:rPr>
              <a:t>ata</a:t>
            </a:r>
            <a:r>
              <a:rPr lang="en-CA" sz="2667" spc="-120" dirty="0">
                <a:solidFill>
                  <a:srgbClr val="341C75"/>
                </a:solidFill>
                <a:latin typeface="Arial"/>
                <a:cs typeface="Arial"/>
              </a:rPr>
              <a:t> (sentence representation)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33985" y="2108028"/>
            <a:ext cx="300567" cy="679027"/>
          </a:xfrm>
          <a:custGeom>
            <a:avLst/>
            <a:gdLst/>
            <a:ahLst/>
            <a:cxnLst/>
            <a:rect l="l" t="t" r="r" b="b"/>
            <a:pathLst>
              <a:path w="225425" h="509269">
                <a:moveTo>
                  <a:pt x="225249" y="0"/>
                </a:moveTo>
                <a:lnTo>
                  <a:pt x="0" y="508976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474651" y="2756987"/>
            <a:ext cx="110399" cy="14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975896" y="4659997"/>
            <a:ext cx="2269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r>
              <a:rPr sz="3200" spc="-127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9726" y="3954225"/>
            <a:ext cx="149860" cy="561340"/>
          </a:xfrm>
          <a:custGeom>
            <a:avLst/>
            <a:gdLst/>
            <a:ahLst/>
            <a:cxnLst/>
            <a:rect l="l" t="t" r="r" b="b"/>
            <a:pathLst>
              <a:path w="112394" h="421004">
                <a:moveTo>
                  <a:pt x="0" y="420549"/>
                </a:moveTo>
                <a:lnTo>
                  <a:pt x="11214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46026" y="3830126"/>
            <a:ext cx="106465" cy="147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7859311" y="5140627"/>
            <a:ext cx="236050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“parameters”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4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A56BEDC-106D-E843-9B34-9D3E5E0FB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1648304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7F48-988D-AE45-A9F6-BA788607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Cross entropy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0FBF56-B91B-EC41-B228-D08BE6368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04030" cy="4351338"/>
              </a:xfrm>
            </p:spPr>
            <p:txBody>
              <a:bodyPr/>
              <a:lstStyle/>
              <a:p>
                <a:r>
                  <a:rPr lang="en-CA" dirty="0"/>
                  <a:t>Also called </a:t>
                </a:r>
                <a:r>
                  <a:rPr lang="en-CA" b="1" dirty="0"/>
                  <a:t>Negative log likelihood</a:t>
                </a:r>
              </a:p>
              <a:p>
                <a:r>
                  <a:rPr lang="en-CA" dirty="0"/>
                  <a:t>Let </a:t>
                </a:r>
                <a:r>
                  <a:rPr lang="en-CA" b="1" i="1" dirty="0"/>
                  <a:t>y</a:t>
                </a:r>
                <a:r>
                  <a:rPr lang="en-CA" dirty="0"/>
                  <a:t> be the vector over </a:t>
                </a:r>
                <a:r>
                  <a:rPr lang="en-CA" i="1" dirty="0"/>
                  <a:t>C</a:t>
                </a:r>
                <a:r>
                  <a:rPr lang="en-CA" dirty="0"/>
                  <a:t> classes representing the true output probability distribution.</a:t>
                </a:r>
              </a:p>
              <a:p>
                <a:r>
                  <a:rPr lang="en-CA" dirty="0"/>
                  <a:t>Assume it is a </a:t>
                </a:r>
                <a:r>
                  <a:rPr lang="en-CA" b="1" dirty="0"/>
                  <a:t>hard classification </a:t>
                </a:r>
                <a:r>
                  <a:rPr lang="en-CA" dirty="0"/>
                  <a:t>task, i.e. only one class is correct.</a:t>
                </a:r>
              </a:p>
              <a:p>
                <a:r>
                  <a:rPr lang="en-CA" dirty="0"/>
                  <a:t>If the true class is</a:t>
                </a:r>
                <a:r>
                  <a:rPr lang="en-CA" i="1" dirty="0"/>
                  <a:t> </a:t>
                </a:r>
                <a:r>
                  <a:rPr lang="en-CA" i="1" dirty="0" err="1"/>
                  <a:t>i</a:t>
                </a:r>
                <a:r>
                  <a:rPr lang="en-CA" dirty="0"/>
                  <a:t>, then then y is a vector where </a:t>
                </a:r>
                <a:r>
                  <a:rPr lang="en-CA" i="1" dirty="0" err="1"/>
                  <a:t>y</a:t>
                </a:r>
                <a:r>
                  <a:rPr lang="en-CA" i="1" baseline="-25000" dirty="0" err="1"/>
                  <a:t>i</a:t>
                </a:r>
                <a:r>
                  <a:rPr lang="en-CA" i="1" dirty="0"/>
                  <a:t>=</a:t>
                </a:r>
                <a:r>
                  <a:rPr lang="en-CA" dirty="0"/>
                  <a:t>1 and </a:t>
                </a:r>
                <a:r>
                  <a:rPr lang="en-CA" i="1" dirty="0" err="1"/>
                  <a:t>y</a:t>
                </a:r>
                <a:r>
                  <a:rPr lang="en-CA" i="1" baseline="-25000" dirty="0" err="1"/>
                  <a:t>j</a:t>
                </a:r>
                <a:r>
                  <a:rPr lang="en-CA" i="1" dirty="0"/>
                  <a:t>=</a:t>
                </a:r>
                <a:r>
                  <a:rPr lang="en-CA" dirty="0"/>
                  <a:t>0 ∀</a:t>
                </a:r>
                <a:r>
                  <a:rPr lang="en-CA" i="1" dirty="0" err="1"/>
                  <a:t>j</a:t>
                </a:r>
                <a:r>
                  <a:rPr lang="en-CA" dirty="0" err="1"/>
                  <a:t>≠</a:t>
                </a:r>
                <a:r>
                  <a:rPr lang="en-CA" i="1" dirty="0" err="1"/>
                  <a:t>i</a:t>
                </a:r>
                <a:r>
                  <a:rPr lang="en-CA" i="1" dirty="0"/>
                  <a:t> </a:t>
                </a:r>
                <a:r>
                  <a:rPr lang="en-CA" dirty="0"/>
                  <a:t>(i.e. </a:t>
                </a:r>
                <a:r>
                  <a:rPr lang="en-CA" b="1" dirty="0"/>
                  <a:t>one-hot vector</a:t>
                </a:r>
                <a:r>
                  <a:rPr lang="en-CA" dirty="0"/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is the vector output by the system</a:t>
                </a:r>
                <a:endParaRPr lang="en-CA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0FBF56-B91B-EC41-B228-D08BE6368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04030" cy="4351338"/>
              </a:xfrm>
              <a:blipFill>
                <a:blip r:embed="rId2"/>
                <a:stretch>
                  <a:fillRect l="-923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C3B59B-DB71-8F4B-AF3F-9F09737F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95" y="5465763"/>
            <a:ext cx="3022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B3BC-5330-D147-BE3A-94F6EB5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Following gradients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E4C4-472B-2848-B3BF-F58D6B018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Gradient descent </a:t>
            </a:r>
            <a:r>
              <a:rPr lang="en-CA" dirty="0"/>
              <a:t>– a method that finds the minimum of a function by figuring out in which direction the function’s slope is rising most steeply, and moving in the opposite direction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BB0534A-3D43-EA49-AF6B-070820B5EEFA}"/>
              </a:ext>
            </a:extLst>
          </p:cNvPr>
          <p:cNvSpPr/>
          <p:nvPr/>
        </p:nvSpPr>
        <p:spPr>
          <a:xfrm>
            <a:off x="5712403" y="3383019"/>
            <a:ext cx="4438990" cy="2779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68A07CF-26A3-BF45-9E15-C6EE5AE28385}"/>
              </a:ext>
            </a:extLst>
          </p:cNvPr>
          <p:cNvSpPr/>
          <p:nvPr/>
        </p:nvSpPr>
        <p:spPr>
          <a:xfrm>
            <a:off x="6243252" y="4999766"/>
            <a:ext cx="337849" cy="45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97F54D3-AFEF-454F-9FDF-8C8CC6B7AA68}"/>
              </a:ext>
            </a:extLst>
          </p:cNvPr>
          <p:cNvSpPr/>
          <p:nvPr/>
        </p:nvSpPr>
        <p:spPr>
          <a:xfrm>
            <a:off x="2133435" y="3397569"/>
            <a:ext cx="2806644" cy="2779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89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10E7-E42B-DE4D-B292-C357BE9C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Gradient descent intuition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D478-A487-FC4C-B0BE-1F65586C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7846" cy="4351338"/>
          </a:xfrm>
        </p:spPr>
        <p:txBody>
          <a:bodyPr/>
          <a:lstStyle/>
          <a:p>
            <a:r>
              <a:rPr lang="en-CA" dirty="0"/>
              <a:t>Find the gradient of the loss function at the current point and move in the opposite direction</a:t>
            </a:r>
          </a:p>
          <a:p>
            <a:r>
              <a:rPr lang="en-CA" dirty="0"/>
              <a:t>The gradient of a function of many variables is a vector pointing in the direction of the greatest change in a function</a:t>
            </a:r>
          </a:p>
          <a:p>
            <a:pPr marL="0" indent="0">
              <a:buNone/>
            </a:pPr>
            <a:r>
              <a:rPr lang="en-CA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87175-ED4C-074F-A732-C2005C70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8" r="13014"/>
          <a:stretch/>
        </p:blipFill>
        <p:spPr>
          <a:xfrm>
            <a:off x="5921114" y="1690688"/>
            <a:ext cx="6270886" cy="448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0E37B-5188-584A-BCD2-DE58F4E9E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40" y="4902199"/>
            <a:ext cx="3161060" cy="9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81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540F-DFA6-7048-B8E9-7A7AD606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Gradient descent in N-dimensional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C0C3-7E0B-924B-A83C-CE98C686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gradient is a vector expressing the directional components of the sharpest slope along each of the N dimensions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E17D5-3856-354A-9E18-1E9BA90F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98" y="2824163"/>
            <a:ext cx="5346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2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9FA8-753C-D147-A1E4-93822E9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Gradients in a network with 𝜽 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164A-29AD-6F49-9014-322CC59F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16"/>
            <a:ext cx="10515600" cy="505168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For each dimension 𝜽</a:t>
            </a:r>
            <a:r>
              <a:rPr lang="en-CA" i="1" baseline="-25000" dirty="0"/>
              <a:t>j</a:t>
            </a:r>
            <a:r>
              <a:rPr lang="en-CA" dirty="0"/>
              <a:t> the gradient will have a component that tells us the slope </a:t>
            </a:r>
            <a:r>
              <a:rPr lang="en-CA" dirty="0" err="1"/>
              <a:t>w.r.t</a:t>
            </a:r>
            <a:r>
              <a:rPr lang="en-CA" dirty="0"/>
              <a:t>. that variable.</a:t>
            </a:r>
          </a:p>
          <a:p>
            <a:r>
              <a:rPr lang="en-CA" dirty="0"/>
              <a:t>“How much would a small change in 𝜽</a:t>
            </a:r>
            <a:r>
              <a:rPr lang="en-CA" i="1" baseline="-25000" dirty="0"/>
              <a:t>j</a:t>
            </a:r>
            <a:r>
              <a:rPr lang="en-CA" dirty="0"/>
              <a:t> influence the loss function </a:t>
            </a:r>
            <a:r>
              <a:rPr lang="en-CA" i="1" dirty="0"/>
              <a:t>L</a:t>
            </a:r>
            <a:r>
              <a:rPr lang="en-CA" dirty="0"/>
              <a:t>?”</a:t>
            </a:r>
          </a:p>
          <a:p>
            <a:r>
              <a:rPr lang="en-CA" dirty="0"/>
              <a:t>The slope in each direction is expressed as </a:t>
            </a:r>
            <a:r>
              <a:rPr lang="en-CA"/>
              <a:t>partial derivative of </a:t>
            </a:r>
            <a:r>
              <a:rPr lang="en-CA" dirty="0"/>
              <a:t>the loss function. The gradient is the vector of these partials: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 final equation for updating 𝜽: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14B03A-CF00-3245-8453-3F48249A1B52}"/>
                  </a:ext>
                </a:extLst>
              </p:cNvPr>
              <p:cNvSpPr/>
              <p:nvPr/>
            </p:nvSpPr>
            <p:spPr>
              <a:xfrm>
                <a:off x="9815539" y="3110777"/>
                <a:ext cx="609076" cy="76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14B03A-CF00-3245-8453-3F48249A1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539" y="3110777"/>
                <a:ext cx="609076" cy="763479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E0263D-AE1E-C94B-BC41-A3C28F0A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70" y="3492516"/>
            <a:ext cx="4764999" cy="213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8F4108-7779-3A47-A1FE-E79703AF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53" y="5729339"/>
            <a:ext cx="3973104" cy="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51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5FAD-40DF-C24D-A3D6-5DCFC80F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the gradient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97F6-B7E2-4E49-A67D-6081C6D48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Error backpropagation </a:t>
            </a:r>
            <a:r>
              <a:rPr lang="en-CA" dirty="0"/>
              <a:t>or </a:t>
            </a:r>
            <a:r>
              <a:rPr lang="en-CA" b="1" dirty="0" err="1"/>
              <a:t>backprop</a:t>
            </a:r>
            <a:endParaRPr lang="en-CA" b="1" dirty="0"/>
          </a:p>
          <a:p>
            <a:r>
              <a:rPr lang="en-CA" dirty="0"/>
              <a:t>The loss function is modelled as a computation graph</a:t>
            </a:r>
          </a:p>
          <a:p>
            <a:pPr lvl="1"/>
            <a:r>
              <a:rPr lang="en-CA" dirty="0"/>
              <a:t>Each edge is a computation</a:t>
            </a:r>
          </a:p>
          <a:p>
            <a:pPr lvl="1"/>
            <a:r>
              <a:rPr lang="en-CA" dirty="0"/>
              <a:t>Each node is the result of the computation</a:t>
            </a:r>
          </a:p>
          <a:p>
            <a:r>
              <a:rPr lang="en-CA" dirty="0"/>
              <a:t>Chain rule of differentiation is then used to annotate this graph with partial derivatives of the loss function along each edge of the graph.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08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66" y="179633"/>
            <a:ext cx="6515087" cy="95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7332" y="1415330"/>
            <a:ext cx="4076691" cy="82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713451" y="1529883"/>
            <a:ext cx="4028312" cy="63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0" y="263609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81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46</a:t>
            </a:fld>
            <a:endParaRPr sz="26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461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66" y="179633"/>
            <a:ext cx="6515087" cy="95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7332" y="1415330"/>
            <a:ext cx="4076691" cy="82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3333" y="2850733"/>
            <a:ext cx="30759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"/>
                <a:cs typeface="Arial"/>
              </a:rPr>
              <a:t>Example: </a:t>
            </a:r>
            <a:r>
              <a:rPr sz="2400" dirty="0">
                <a:latin typeface="Arial"/>
                <a:cs typeface="Arial"/>
              </a:rPr>
              <a:t>x = </a:t>
            </a:r>
            <a:r>
              <a:rPr sz="2400" spc="-7" dirty="0">
                <a:latin typeface="Arial"/>
                <a:cs typeface="Arial"/>
              </a:rPr>
              <a:t>4, </a:t>
            </a:r>
            <a:r>
              <a:rPr sz="2400" dirty="0">
                <a:latin typeface="Arial"/>
                <a:cs typeface="Arial"/>
              </a:rPr>
              <a:t>y =</a:t>
            </a:r>
            <a:r>
              <a:rPr sz="2400" spc="-15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0342" y="2850733"/>
            <a:ext cx="19346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"/>
                <a:cs typeface="Arial"/>
              </a:rPr>
              <a:t>=&gt; f(x,y)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13451" y="1529883"/>
            <a:ext cx="4028312" cy="63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263609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81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0766" y="3518759"/>
            <a:ext cx="1625596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98065" y="3506059"/>
            <a:ext cx="1651000" cy="812800"/>
          </a:xfrm>
          <a:custGeom>
            <a:avLst/>
            <a:gdLst/>
            <a:ahLst/>
            <a:cxnLst/>
            <a:rect l="l" t="t" r="r" b="b"/>
            <a:pathLst>
              <a:path w="1238250" h="609600">
                <a:moveTo>
                  <a:pt x="0" y="0"/>
                </a:moveTo>
                <a:lnTo>
                  <a:pt x="1238247" y="0"/>
                </a:lnTo>
                <a:lnTo>
                  <a:pt x="1238247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886411" y="3455260"/>
            <a:ext cx="1282680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73711" y="3442559"/>
            <a:ext cx="1308947" cy="876300"/>
          </a:xfrm>
          <a:custGeom>
            <a:avLst/>
            <a:gdLst/>
            <a:ahLst/>
            <a:cxnLst/>
            <a:rect l="l" t="t" r="r" b="b"/>
            <a:pathLst>
              <a:path w="981710" h="657225">
                <a:moveTo>
                  <a:pt x="0" y="0"/>
                </a:moveTo>
                <a:lnTo>
                  <a:pt x="981085" y="0"/>
                </a:lnTo>
                <a:lnTo>
                  <a:pt x="981085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370085" y="3518760"/>
            <a:ext cx="2641593" cy="825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357384" y="3506059"/>
            <a:ext cx="2667000" cy="889000"/>
          </a:xfrm>
          <a:custGeom>
            <a:avLst/>
            <a:gdLst/>
            <a:ahLst/>
            <a:cxnLst/>
            <a:rect l="l" t="t" r="r" b="b"/>
            <a:pathLst>
              <a:path w="2000250" h="666750">
                <a:moveTo>
                  <a:pt x="0" y="0"/>
                </a:moveTo>
                <a:lnTo>
                  <a:pt x="2000245" y="0"/>
                </a:lnTo>
                <a:lnTo>
                  <a:pt x="2000245" y="666748"/>
                </a:lnTo>
                <a:lnTo>
                  <a:pt x="0" y="6667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21032" y="4533593"/>
            <a:ext cx="24045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FF0000"/>
                </a:solidFill>
                <a:latin typeface="Arial"/>
                <a:cs typeface="Arial"/>
              </a:rPr>
              <a:t>partial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Arial"/>
                <a:cs typeface="Arial"/>
              </a:rPr>
              <a:t>derivatives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47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0823" y="4533593"/>
            <a:ext cx="11353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738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66" y="179633"/>
            <a:ext cx="6515087" cy="95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7332" y="1415330"/>
            <a:ext cx="4076691" cy="82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333" y="2857332"/>
            <a:ext cx="3075940" cy="38643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spc="-7" dirty="0"/>
              <a:t>Example: </a:t>
            </a:r>
            <a:r>
              <a:rPr sz="2400" dirty="0"/>
              <a:t>x = </a:t>
            </a:r>
            <a:r>
              <a:rPr sz="2400" spc="-7" dirty="0"/>
              <a:t>4, </a:t>
            </a:r>
            <a:r>
              <a:rPr sz="2400" dirty="0"/>
              <a:t>y =</a:t>
            </a:r>
            <a:r>
              <a:rPr sz="2400" spc="-152" dirty="0"/>
              <a:t> </a:t>
            </a:r>
            <a:r>
              <a:rPr sz="2400" dirty="0"/>
              <a:t>-3.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120342" y="2850733"/>
            <a:ext cx="19346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"/>
                <a:cs typeface="Arial"/>
              </a:rPr>
              <a:t>=&gt; f(x,y)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13451" y="1529883"/>
            <a:ext cx="4028312" cy="63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263609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81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0766" y="3518759"/>
            <a:ext cx="1625596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98065" y="3506059"/>
            <a:ext cx="1651000" cy="812800"/>
          </a:xfrm>
          <a:custGeom>
            <a:avLst/>
            <a:gdLst/>
            <a:ahLst/>
            <a:cxnLst/>
            <a:rect l="l" t="t" r="r" b="b"/>
            <a:pathLst>
              <a:path w="1238250" h="609600">
                <a:moveTo>
                  <a:pt x="0" y="0"/>
                </a:moveTo>
                <a:lnTo>
                  <a:pt x="1238247" y="0"/>
                </a:lnTo>
                <a:lnTo>
                  <a:pt x="1238247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886411" y="3455260"/>
            <a:ext cx="1282680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73711" y="3442559"/>
            <a:ext cx="1308947" cy="876300"/>
          </a:xfrm>
          <a:custGeom>
            <a:avLst/>
            <a:gdLst/>
            <a:ahLst/>
            <a:cxnLst/>
            <a:rect l="l" t="t" r="r" b="b"/>
            <a:pathLst>
              <a:path w="981710" h="657225">
                <a:moveTo>
                  <a:pt x="0" y="0"/>
                </a:moveTo>
                <a:lnTo>
                  <a:pt x="981085" y="0"/>
                </a:lnTo>
                <a:lnTo>
                  <a:pt x="981085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370085" y="3518760"/>
            <a:ext cx="2641593" cy="825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357384" y="3506059"/>
            <a:ext cx="2667000" cy="889000"/>
          </a:xfrm>
          <a:custGeom>
            <a:avLst/>
            <a:gdLst/>
            <a:ahLst/>
            <a:cxnLst/>
            <a:rect l="l" t="t" r="r" b="b"/>
            <a:pathLst>
              <a:path w="2000250" h="666750">
                <a:moveTo>
                  <a:pt x="0" y="0"/>
                </a:moveTo>
                <a:lnTo>
                  <a:pt x="2000245" y="0"/>
                </a:lnTo>
                <a:lnTo>
                  <a:pt x="2000245" y="666748"/>
                </a:lnTo>
                <a:lnTo>
                  <a:pt x="0" y="6667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62267" y="4533593"/>
            <a:ext cx="11582400" cy="13405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75160">
              <a:spcBef>
                <a:spcPts val="133"/>
              </a:spcBef>
              <a:tabLst>
                <a:tab pos="7564778" algn="l"/>
              </a:tabLst>
            </a:pPr>
            <a:r>
              <a:rPr sz="2400" spc="-7" dirty="0">
                <a:solidFill>
                  <a:srgbClr val="FF0000"/>
                </a:solidFill>
                <a:latin typeface="Arial"/>
                <a:cs typeface="Arial"/>
              </a:rPr>
              <a:t>partial derivatives	</a:t>
            </a:r>
            <a:r>
              <a:rPr sz="2400" spc="-7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16933"/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Question: If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I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increase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x </a:t>
            </a: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by h, how would the output of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f</a:t>
            </a:r>
            <a:r>
              <a:rPr sz="3200" spc="-1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change?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48</a:t>
            </a:fld>
            <a:endParaRPr sz="26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898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499" y="48320"/>
            <a:ext cx="5509260" cy="63265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000" spc="-7" dirty="0"/>
              <a:t>Compound</a:t>
            </a:r>
            <a:r>
              <a:rPr sz="4000" spc="-113" dirty="0"/>
              <a:t> </a:t>
            </a:r>
            <a:r>
              <a:rPr sz="4000" spc="-7" dirty="0"/>
              <a:t>expressions: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334454" y="145533"/>
            <a:ext cx="3797292" cy="58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0933" y="1150564"/>
            <a:ext cx="1879596" cy="52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405121" y="1123198"/>
            <a:ext cx="1257297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735215" y="1034298"/>
            <a:ext cx="2730493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72727" y="998165"/>
            <a:ext cx="2781293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4833" y="9116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201921" y="9025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4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3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5" y="77793"/>
            <a:ext cx="54864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7" dirty="0"/>
              <a:t>Linear</a:t>
            </a:r>
            <a:r>
              <a:rPr sz="4800" spc="-120" dirty="0"/>
              <a:t> </a:t>
            </a:r>
            <a:r>
              <a:rPr sz="4800" spc="-7" dirty="0"/>
              <a:t>Classification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601126" y="3084636"/>
            <a:ext cx="4855319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95867" y="1167608"/>
            <a:ext cx="5035972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3833"/>
              </a:lnSpc>
              <a:spcBef>
                <a:spcPts val="133"/>
              </a:spcBef>
              <a:tabLst>
                <a:tab pos="660383" algn="l"/>
              </a:tabLst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1.	define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z="3200" b="1" spc="-7" dirty="0">
                <a:solidFill>
                  <a:srgbClr val="38751C"/>
                </a:solidFill>
                <a:latin typeface="Arial"/>
                <a:cs typeface="Arial"/>
              </a:rPr>
              <a:t>score</a:t>
            </a:r>
            <a:r>
              <a:rPr sz="3200" b="1" spc="-1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8751C"/>
                </a:solidFill>
                <a:latin typeface="Arial"/>
                <a:cs typeface="Arial"/>
              </a:rPr>
              <a:t>function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6088" y="4382731"/>
            <a:ext cx="141139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CC0000"/>
                </a:solidFill>
                <a:latin typeface="Arial"/>
                <a:cs typeface="Arial"/>
              </a:rPr>
              <a:t>weights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1675" y="4198366"/>
            <a:ext cx="19989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CC0000"/>
                </a:solidFill>
                <a:latin typeface="Arial"/>
                <a:cs typeface="Arial"/>
              </a:rPr>
              <a:t>bias</a:t>
            </a:r>
            <a:r>
              <a:rPr sz="3200" spc="-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vector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8486" y="3722892"/>
            <a:ext cx="232833" cy="677333"/>
          </a:xfrm>
          <a:custGeom>
            <a:avLst/>
            <a:gdLst/>
            <a:ahLst/>
            <a:cxnLst/>
            <a:rect l="l" t="t" r="r" b="b"/>
            <a:pathLst>
              <a:path w="174625" h="508000">
                <a:moveTo>
                  <a:pt x="174124" y="5077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856086" y="3601159"/>
            <a:ext cx="104799" cy="14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559583" y="3799559"/>
            <a:ext cx="564727" cy="695960"/>
          </a:xfrm>
          <a:custGeom>
            <a:avLst/>
            <a:gdLst/>
            <a:ahLst/>
            <a:cxnLst/>
            <a:rect l="l" t="t" r="r" b="b"/>
            <a:pathLst>
              <a:path w="423545" h="521970">
                <a:moveTo>
                  <a:pt x="423549" y="5214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74216" y="3697392"/>
            <a:ext cx="130632" cy="141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533985" y="2108028"/>
            <a:ext cx="300567" cy="679027"/>
          </a:xfrm>
          <a:custGeom>
            <a:avLst/>
            <a:gdLst/>
            <a:ahLst/>
            <a:cxnLst/>
            <a:rect l="l" t="t" r="r" b="b"/>
            <a:pathLst>
              <a:path w="225425" h="509269">
                <a:moveTo>
                  <a:pt x="225249" y="0"/>
                </a:moveTo>
                <a:lnTo>
                  <a:pt x="0" y="508976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474651" y="2756987"/>
            <a:ext cx="110399" cy="14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975896" y="4659997"/>
            <a:ext cx="22699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r>
              <a:rPr sz="3200" spc="-127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9726" y="3954225"/>
            <a:ext cx="149860" cy="561340"/>
          </a:xfrm>
          <a:custGeom>
            <a:avLst/>
            <a:gdLst/>
            <a:ahLst/>
            <a:cxnLst/>
            <a:rect l="l" t="t" r="r" b="b"/>
            <a:pathLst>
              <a:path w="112394" h="421004">
                <a:moveTo>
                  <a:pt x="0" y="420549"/>
                </a:moveTo>
                <a:lnTo>
                  <a:pt x="11214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46026" y="3830126"/>
            <a:ext cx="106465" cy="147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5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F6D5E5D-FA62-714C-A491-6CD31D0E3A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9421C7C4-D238-1149-B8F7-5923203ED66F}"/>
              </a:ext>
            </a:extLst>
          </p:cNvPr>
          <p:cNvSpPr txBox="1"/>
          <p:nvPr/>
        </p:nvSpPr>
        <p:spPr>
          <a:xfrm>
            <a:off x="7198786" y="1386705"/>
            <a:ext cx="4485215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2667" spc="-7" dirty="0">
                <a:solidFill>
                  <a:srgbClr val="341C75"/>
                </a:solidFill>
                <a:latin typeface="Arial"/>
                <a:cs typeface="Arial"/>
              </a:rPr>
              <a:t>d</a:t>
            </a:r>
            <a:r>
              <a:rPr sz="2667" spc="-7" dirty="0" err="1">
                <a:solidFill>
                  <a:srgbClr val="341C75"/>
                </a:solidFill>
                <a:latin typeface="Arial"/>
                <a:cs typeface="Arial"/>
              </a:rPr>
              <a:t>ata</a:t>
            </a:r>
            <a:r>
              <a:rPr lang="en-CA" sz="2667" spc="-120" dirty="0">
                <a:solidFill>
                  <a:srgbClr val="341C75"/>
                </a:solidFill>
                <a:latin typeface="Arial"/>
                <a:cs typeface="Arial"/>
              </a:rPr>
              <a:t> (sentence representation)</a:t>
            </a:r>
            <a:endParaRPr sz="26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056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499" y="42912"/>
            <a:ext cx="550926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spc="-7" dirty="0">
                <a:latin typeface="Arial"/>
                <a:cs typeface="Arial"/>
              </a:rPr>
              <a:t>Compound</a:t>
            </a:r>
            <a:r>
              <a:rPr sz="4000" spc="-113" dirty="0">
                <a:latin typeface="Arial"/>
                <a:cs typeface="Arial"/>
              </a:rPr>
              <a:t> </a:t>
            </a:r>
            <a:r>
              <a:rPr sz="4000" spc="-7" dirty="0">
                <a:latin typeface="Arial"/>
                <a:cs typeface="Arial"/>
              </a:rPr>
              <a:t>expressions: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4454" y="145533"/>
            <a:ext cx="3797292" cy="58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0933" y="1150564"/>
            <a:ext cx="1879596" cy="52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405121" y="1123198"/>
            <a:ext cx="1257297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735215" y="1034298"/>
            <a:ext cx="2730493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72727" y="998165"/>
            <a:ext cx="2781293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4833" y="9116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201921" y="9025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4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72831" y="2905594"/>
            <a:ext cx="2609195" cy="99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860131" y="2892894"/>
            <a:ext cx="2634827" cy="1021927"/>
          </a:xfrm>
          <a:custGeom>
            <a:avLst/>
            <a:gdLst/>
            <a:ahLst/>
            <a:cxnLst/>
            <a:rect l="l" t="t" r="r" b="b"/>
            <a:pathLst>
              <a:path w="1976120" h="766444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086098" y="2350811"/>
            <a:ext cx="19989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Chain</a:t>
            </a:r>
            <a:r>
              <a:rPr sz="3200" spc="-113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rule: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748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499" y="42912"/>
            <a:ext cx="550926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spc="-7" dirty="0">
                <a:latin typeface="Arial"/>
                <a:cs typeface="Arial"/>
              </a:rPr>
              <a:t>Compound</a:t>
            </a:r>
            <a:r>
              <a:rPr sz="4000" spc="-113" dirty="0">
                <a:latin typeface="Arial"/>
                <a:cs typeface="Arial"/>
              </a:rPr>
              <a:t> </a:t>
            </a:r>
            <a:r>
              <a:rPr sz="4000" spc="-7" dirty="0">
                <a:latin typeface="Arial"/>
                <a:cs typeface="Arial"/>
              </a:rPr>
              <a:t>expressions: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4454" y="145533"/>
            <a:ext cx="3797292" cy="58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0933" y="1150564"/>
            <a:ext cx="1879596" cy="52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405121" y="1123198"/>
            <a:ext cx="1257297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735215" y="1034298"/>
            <a:ext cx="2730493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72727" y="998165"/>
            <a:ext cx="2781293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4833" y="9116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201921" y="9025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4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72831" y="2905594"/>
            <a:ext cx="2609195" cy="99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860131" y="2892894"/>
            <a:ext cx="2634827" cy="1021927"/>
          </a:xfrm>
          <a:custGeom>
            <a:avLst/>
            <a:gdLst/>
            <a:ahLst/>
            <a:cxnLst/>
            <a:rect l="l" t="t" r="r" b="b"/>
            <a:pathLst>
              <a:path w="1976120" h="766444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086098" y="2350811"/>
            <a:ext cx="19989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Chain</a:t>
            </a:r>
            <a:r>
              <a:rPr sz="3200" spc="-113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rule: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4058" y="2212619"/>
            <a:ext cx="7738117" cy="3620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44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499" y="42912"/>
            <a:ext cx="5509260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spc="-7" dirty="0">
                <a:latin typeface="Arial"/>
                <a:cs typeface="Arial"/>
              </a:rPr>
              <a:t>Compound</a:t>
            </a:r>
            <a:r>
              <a:rPr sz="4000" spc="-113" dirty="0">
                <a:latin typeface="Arial"/>
                <a:cs typeface="Arial"/>
              </a:rPr>
              <a:t> </a:t>
            </a:r>
            <a:r>
              <a:rPr sz="4000" spc="-7" dirty="0">
                <a:latin typeface="Arial"/>
                <a:cs typeface="Arial"/>
              </a:rPr>
              <a:t>expressions: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4454" y="145533"/>
            <a:ext cx="3797292" cy="58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0933" y="1150564"/>
            <a:ext cx="1879596" cy="52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405121" y="1123198"/>
            <a:ext cx="1257297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735215" y="1034298"/>
            <a:ext cx="2730493" cy="787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872727" y="998165"/>
            <a:ext cx="2781293" cy="825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4833" y="9116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201921" y="902565"/>
            <a:ext cx="5554980" cy="1047327"/>
          </a:xfrm>
          <a:custGeom>
            <a:avLst/>
            <a:gdLst/>
            <a:ahLst/>
            <a:cxnLst/>
            <a:rect l="l" t="t" r="r" b="b"/>
            <a:pathLst>
              <a:path w="4166234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72831" y="2905594"/>
            <a:ext cx="2609195" cy="99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860131" y="2892894"/>
            <a:ext cx="2634827" cy="1021927"/>
          </a:xfrm>
          <a:custGeom>
            <a:avLst/>
            <a:gdLst/>
            <a:ahLst/>
            <a:cxnLst/>
            <a:rect l="l" t="t" r="r" b="b"/>
            <a:pathLst>
              <a:path w="1976120" h="766444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086098" y="2350811"/>
            <a:ext cx="19989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Chain</a:t>
            </a:r>
            <a:r>
              <a:rPr sz="3200" spc="-113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rule: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4058" y="2212619"/>
            <a:ext cx="7738117" cy="3620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63465" y="4118525"/>
            <a:ext cx="4168291" cy="1900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15366" y="6290125"/>
            <a:ext cx="115104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645832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5 -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4000" spc="-20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47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F126-030B-4049-B58C-AD3ACD06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Practical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FAC2-C74C-0541-BE86-4DB5378C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Selecting </a:t>
            </a:r>
            <a:r>
              <a:rPr lang="en-CA" b="1" dirty="0" err="1"/>
              <a:t>hyperparameters</a:t>
            </a:r>
            <a:endParaRPr lang="en-CA" b="1" dirty="0"/>
          </a:p>
          <a:p>
            <a:pPr lvl="1"/>
            <a:r>
              <a:rPr lang="en-CA" dirty="0"/>
              <a:t>Optimization algorithm</a:t>
            </a:r>
          </a:p>
          <a:p>
            <a:pPr lvl="2"/>
            <a:r>
              <a:rPr lang="en-CA" dirty="0"/>
              <a:t>Stochastic Gradient Descent (SGD) </a:t>
            </a:r>
          </a:p>
          <a:p>
            <a:pPr lvl="2"/>
            <a:r>
              <a:rPr lang="en-CA" dirty="0" err="1"/>
              <a:t>AdaDelta</a:t>
            </a:r>
            <a:endParaRPr lang="en-CA" dirty="0"/>
          </a:p>
          <a:p>
            <a:pPr lvl="2"/>
            <a:r>
              <a:rPr lang="en-CA" dirty="0"/>
              <a:t>Adam (preferred)</a:t>
            </a:r>
          </a:p>
          <a:p>
            <a:pPr lvl="1"/>
            <a:r>
              <a:rPr lang="en-CA" b="1" dirty="0" err="1"/>
              <a:t>Minibatch</a:t>
            </a:r>
            <a:r>
              <a:rPr lang="en-CA" dirty="0"/>
              <a:t> size</a:t>
            </a:r>
          </a:p>
          <a:p>
            <a:pPr lvl="1"/>
            <a:r>
              <a:rPr lang="en-CA" b="1" dirty="0"/>
              <a:t>Learning rate 𝜂</a:t>
            </a:r>
            <a:r>
              <a:rPr lang="en-CA" b="1" i="1" dirty="0"/>
              <a:t> </a:t>
            </a:r>
          </a:p>
          <a:p>
            <a:pPr lvl="1"/>
            <a:r>
              <a:rPr lang="en-CA" b="1" dirty="0"/>
              <a:t>Learning rate decay</a:t>
            </a:r>
            <a:r>
              <a:rPr lang="en-CA" dirty="0"/>
              <a:t> </a:t>
            </a:r>
            <a:r>
              <a:rPr lang="en-CA" b="1" dirty="0"/>
              <a:t>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0453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449D-D102-3041-A347-9DFF49BB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Language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5423-8185-F04B-BB08-81C9E5D2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Advantages:</a:t>
            </a:r>
          </a:p>
          <a:p>
            <a:pPr lvl="1"/>
            <a:r>
              <a:rPr lang="en-CA" dirty="0"/>
              <a:t>Don’t need smoothing</a:t>
            </a:r>
          </a:p>
          <a:p>
            <a:pPr lvl="1"/>
            <a:r>
              <a:rPr lang="en-CA" dirty="0"/>
              <a:t>Can handle longer histories</a:t>
            </a:r>
          </a:p>
          <a:p>
            <a:pPr lvl="1"/>
            <a:r>
              <a:rPr lang="en-CA" dirty="0"/>
              <a:t>Can generalize over contexts of similar words</a:t>
            </a:r>
          </a:p>
          <a:p>
            <a:r>
              <a:rPr lang="en-CA" dirty="0"/>
              <a:t>Costs:</a:t>
            </a:r>
          </a:p>
          <a:p>
            <a:pPr lvl="1"/>
            <a:r>
              <a:rPr lang="en-CA" dirty="0"/>
              <a:t>Slower to train</a:t>
            </a:r>
          </a:p>
          <a:p>
            <a:pPr lvl="1"/>
            <a:r>
              <a:rPr lang="en-CA" dirty="0"/>
              <a:t>Traditional LMs (e.g. LM with </a:t>
            </a:r>
            <a:r>
              <a:rPr lang="en-CA" dirty="0" err="1"/>
              <a:t>Kneser</a:t>
            </a:r>
            <a:r>
              <a:rPr lang="en-CA" dirty="0"/>
              <a:t>-Ney smoothing) are adequate for some tasks</a:t>
            </a:r>
          </a:p>
          <a:p>
            <a:r>
              <a:rPr lang="en-CA" dirty="0"/>
              <a:t>Task: Predict the next word based on the </a:t>
            </a:r>
            <a:r>
              <a:rPr lang="en-CA" i="1" dirty="0"/>
              <a:t>N</a:t>
            </a:r>
            <a:r>
              <a:rPr lang="en-CA" dirty="0"/>
              <a:t> previous words: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AE3E-3753-9E47-BBE8-664CE2BF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865" y="5732463"/>
            <a:ext cx="3476622" cy="5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7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9D61-02D6-3E40-8389-9398CAE9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Feed-forward Neural Network Language Model with pre-trained word </a:t>
            </a:r>
            <a:r>
              <a:rPr lang="en-CA" dirty="0" err="1"/>
              <a:t>embeddings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A0219-6B43-ED41-AA33-088619FB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26" y="1914369"/>
            <a:ext cx="8470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8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D498-4C7D-2843-871B-B9896220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5"/>
            <a:ext cx="10515600" cy="1325563"/>
          </a:xfrm>
        </p:spPr>
        <p:txBody>
          <a:bodyPr/>
          <a:lstStyle/>
          <a:p>
            <a:r>
              <a:rPr lang="en-CA" dirty="0"/>
              <a:t>Feed-forward Neural Network Language Model with one-hot word vectors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119AA-051F-F04D-A9D7-45B66C9A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33" y="1188244"/>
            <a:ext cx="83693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8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Pre-training word </a:t>
            </a:r>
            <a:r>
              <a:rPr lang="en-US" sz="4000" dirty="0" err="1"/>
              <a:t>embeddings</a:t>
            </a:r>
            <a:r>
              <a:rPr lang="en-US" sz="4000" dirty="0"/>
              <a:t> with </a:t>
            </a:r>
            <a:r>
              <a:rPr lang="en-US" sz="4000" b="1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r>
              <a:rPr lang="en-US" dirty="0"/>
              <a:t>Faster and can easily incorporate a new sentence/document or add a word to the vocabulary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7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37" y="1762852"/>
            <a:ext cx="11332565" cy="3418285"/>
          </a:xfrm>
        </p:spPr>
        <p:txBody>
          <a:bodyPr/>
          <a:lstStyle/>
          <a:p>
            <a:r>
              <a:rPr lang="en-US" dirty="0"/>
              <a:t>Two basic neural network models:</a:t>
            </a:r>
          </a:p>
          <a:p>
            <a:pPr lvl="1"/>
            <a:r>
              <a:rPr lang="en-US" dirty="0"/>
              <a:t>Continuous Bag of Word (CBOW): use a window of word to predict the middle word</a:t>
            </a:r>
          </a:p>
          <a:p>
            <a:pPr lvl="1"/>
            <a:r>
              <a:rPr lang="en-US" dirty="0"/>
              <a:t>Skip-gram (SG):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26" y="3119627"/>
            <a:ext cx="5846186" cy="35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5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9118" cy="1325563"/>
          </a:xfrm>
        </p:spPr>
        <p:txBody>
          <a:bodyPr/>
          <a:lstStyle/>
          <a:p>
            <a:r>
              <a:rPr lang="en-US" dirty="0"/>
              <a:t>Word2vec – Continuous Bag of Words (CBOW)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sat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70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4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4326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4326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2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900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5" y="77793"/>
            <a:ext cx="54864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7" dirty="0"/>
              <a:t>Linear</a:t>
            </a:r>
            <a:r>
              <a:rPr sz="4800" spc="-120" dirty="0"/>
              <a:t> </a:t>
            </a:r>
            <a:r>
              <a:rPr sz="4800" spc="-7" dirty="0"/>
              <a:t>Classification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601126" y="3084636"/>
            <a:ext cx="4855319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95867" y="1167608"/>
            <a:ext cx="5035972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3833"/>
              </a:lnSpc>
              <a:spcBef>
                <a:spcPts val="133"/>
              </a:spcBef>
              <a:tabLst>
                <a:tab pos="660383" algn="l"/>
              </a:tabLst>
            </a:pPr>
            <a:r>
              <a:rPr sz="3200" spc="-7" dirty="0">
                <a:solidFill>
                  <a:srgbClr val="38751C"/>
                </a:solidFill>
                <a:latin typeface="Arial"/>
                <a:cs typeface="Arial"/>
              </a:rPr>
              <a:t>1.	define </a:t>
            </a:r>
            <a:r>
              <a:rPr sz="3200"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z="3200" b="1" spc="-7" dirty="0">
                <a:solidFill>
                  <a:srgbClr val="38751C"/>
                </a:solidFill>
                <a:latin typeface="Arial"/>
                <a:cs typeface="Arial"/>
              </a:rPr>
              <a:t>score</a:t>
            </a:r>
            <a:r>
              <a:rPr sz="3200" b="1" spc="-1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8751C"/>
                </a:solidFill>
                <a:latin typeface="Arial"/>
                <a:cs typeface="Arial"/>
              </a:rPr>
              <a:t>function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6087" y="4382731"/>
            <a:ext cx="2042160" cy="1050714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spc="-7" dirty="0">
                <a:solidFill>
                  <a:srgbClr val="CC0000"/>
                </a:solidFill>
                <a:latin typeface="Arial"/>
                <a:cs typeface="Arial"/>
              </a:rPr>
              <a:t>weights  </a:t>
            </a:r>
            <a:endParaRPr lang="en-CA" sz="3200" spc="-7" dirty="0">
              <a:solidFill>
                <a:srgbClr val="CC0000"/>
              </a:solidFill>
              <a:latin typeface="Arial"/>
              <a:cs typeface="Arial"/>
            </a:endParaRPr>
          </a:p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[</a:t>
            </a:r>
            <a:r>
              <a:rPr lang="en-CA" sz="3200" spc="-7" dirty="0">
                <a:solidFill>
                  <a:srgbClr val="9900FF"/>
                </a:solidFill>
                <a:latin typeface="Arial"/>
                <a:cs typeface="Arial"/>
              </a:rPr>
              <a:t>3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00FF"/>
                </a:solidFill>
                <a:latin typeface="Arial"/>
                <a:cs typeface="Arial"/>
              </a:rPr>
              <a:t>x</a:t>
            </a:r>
            <a:r>
              <a:rPr sz="3200" spc="-14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30</a:t>
            </a:r>
            <a:r>
              <a:rPr lang="en-CA" sz="3200" spc="-7" dirty="0">
                <a:solidFill>
                  <a:srgbClr val="9900FF"/>
                </a:solidFill>
                <a:latin typeface="Arial"/>
                <a:cs typeface="Arial"/>
              </a:rPr>
              <a:t>0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]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1675" y="4198366"/>
            <a:ext cx="1998980" cy="1012242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spc="-7" dirty="0">
                <a:solidFill>
                  <a:srgbClr val="CC0000"/>
                </a:solidFill>
                <a:latin typeface="Arial"/>
                <a:cs typeface="Arial"/>
              </a:rPr>
              <a:t>bias</a:t>
            </a:r>
            <a:r>
              <a:rPr sz="3200" spc="-133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vector  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[</a:t>
            </a:r>
            <a:r>
              <a:rPr lang="en-CA" sz="3200" spc="-7" dirty="0">
                <a:solidFill>
                  <a:srgbClr val="9900FF"/>
                </a:solidFill>
                <a:latin typeface="Arial"/>
                <a:cs typeface="Arial"/>
              </a:rPr>
              <a:t>3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00FF"/>
                </a:solidFill>
                <a:latin typeface="Arial"/>
                <a:cs typeface="Arial"/>
              </a:rPr>
              <a:t>x</a:t>
            </a:r>
            <a:r>
              <a:rPr sz="3200" spc="-47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1]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8486" y="3722892"/>
            <a:ext cx="232833" cy="677333"/>
          </a:xfrm>
          <a:custGeom>
            <a:avLst/>
            <a:gdLst/>
            <a:ahLst/>
            <a:cxnLst/>
            <a:rect l="l" t="t" r="r" b="b"/>
            <a:pathLst>
              <a:path w="174625" h="508000">
                <a:moveTo>
                  <a:pt x="174124" y="5077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856086" y="3601159"/>
            <a:ext cx="104799" cy="14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559583" y="3799559"/>
            <a:ext cx="564727" cy="695960"/>
          </a:xfrm>
          <a:custGeom>
            <a:avLst/>
            <a:gdLst/>
            <a:ahLst/>
            <a:cxnLst/>
            <a:rect l="l" t="t" r="r" b="b"/>
            <a:pathLst>
              <a:path w="423545" h="521970">
                <a:moveTo>
                  <a:pt x="423549" y="521473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74216" y="3697392"/>
            <a:ext cx="130632" cy="141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533985" y="2108028"/>
            <a:ext cx="300567" cy="679027"/>
          </a:xfrm>
          <a:custGeom>
            <a:avLst/>
            <a:gdLst/>
            <a:ahLst/>
            <a:cxnLst/>
            <a:rect l="l" t="t" r="r" b="b"/>
            <a:pathLst>
              <a:path w="225425" h="509269">
                <a:moveTo>
                  <a:pt x="225249" y="0"/>
                </a:moveTo>
                <a:lnTo>
                  <a:pt x="0" y="508976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474651" y="2756987"/>
            <a:ext cx="110399" cy="14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975896" y="4659997"/>
            <a:ext cx="2269913" cy="1012242"/>
          </a:xfrm>
          <a:prstGeom prst="rect">
            <a:avLst/>
          </a:prstGeom>
        </p:spPr>
        <p:txBody>
          <a:bodyPr vert="horz" wrap="square" lIns="0" tIns="37252" rIns="0" bIns="0" rtlCol="0">
            <a:spAutoFit/>
          </a:bodyPr>
          <a:lstStyle/>
          <a:p>
            <a:pPr marL="16933" marR="6773">
              <a:lnSpc>
                <a:spcPts val="3800"/>
              </a:lnSpc>
              <a:spcBef>
                <a:spcPts val="292"/>
              </a:spcBef>
            </a:pP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class</a:t>
            </a:r>
            <a:r>
              <a:rPr sz="3200" spc="-1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154CC"/>
                </a:solidFill>
                <a:latin typeface="Arial"/>
                <a:cs typeface="Arial"/>
              </a:rPr>
              <a:t>scores  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[</a:t>
            </a:r>
            <a:r>
              <a:rPr lang="en-CA" sz="3200" spc="-7" dirty="0">
                <a:solidFill>
                  <a:srgbClr val="9900FF"/>
                </a:solidFill>
                <a:latin typeface="Arial"/>
                <a:cs typeface="Arial"/>
              </a:rPr>
              <a:t>3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00FF"/>
                </a:solidFill>
                <a:latin typeface="Arial"/>
                <a:cs typeface="Arial"/>
              </a:rPr>
              <a:t>x</a:t>
            </a:r>
            <a:r>
              <a:rPr sz="3200" spc="-4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3200" spc="-7" dirty="0">
                <a:solidFill>
                  <a:srgbClr val="9900FF"/>
                </a:solidFill>
                <a:latin typeface="Arial"/>
                <a:cs typeface="Arial"/>
              </a:rPr>
              <a:t>1]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9726" y="3954225"/>
            <a:ext cx="149860" cy="561340"/>
          </a:xfrm>
          <a:custGeom>
            <a:avLst/>
            <a:gdLst/>
            <a:ahLst/>
            <a:cxnLst/>
            <a:rect l="l" t="t" r="r" b="b"/>
            <a:pathLst>
              <a:path w="112394" h="421004">
                <a:moveTo>
                  <a:pt x="0" y="420549"/>
                </a:moveTo>
                <a:lnTo>
                  <a:pt x="11214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46026" y="3830126"/>
            <a:ext cx="106465" cy="147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6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B0291830-0BFE-AC4B-A18C-711346219A8F}"/>
              </a:ext>
            </a:extLst>
          </p:cNvPr>
          <p:cNvSpPr txBox="1"/>
          <p:nvPr/>
        </p:nvSpPr>
        <p:spPr>
          <a:xfrm>
            <a:off x="6908485" y="1163160"/>
            <a:ext cx="4688415" cy="93279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2667" spc="-7" dirty="0">
                <a:solidFill>
                  <a:srgbClr val="341C75"/>
                </a:solidFill>
                <a:latin typeface="Arial"/>
                <a:cs typeface="Arial"/>
              </a:rPr>
              <a:t>d</a:t>
            </a:r>
            <a:r>
              <a:rPr sz="2667" spc="-7" dirty="0" err="1">
                <a:solidFill>
                  <a:srgbClr val="341C75"/>
                </a:solidFill>
                <a:latin typeface="Arial"/>
                <a:cs typeface="Arial"/>
              </a:rPr>
              <a:t>ata</a:t>
            </a:r>
            <a:r>
              <a:rPr lang="en-CA" sz="2667" spc="-120" dirty="0">
                <a:solidFill>
                  <a:srgbClr val="341C75"/>
                </a:solidFill>
                <a:latin typeface="Arial"/>
                <a:cs typeface="Arial"/>
              </a:rPr>
              <a:t> (sentence representation)</a:t>
            </a:r>
          </a:p>
          <a:p>
            <a:pPr marL="16933">
              <a:spcBef>
                <a:spcPts val="133"/>
              </a:spcBef>
            </a:pPr>
            <a:r>
              <a:rPr lang="en-CA" sz="3200" spc="-7" dirty="0">
                <a:solidFill>
                  <a:srgbClr val="9900FF"/>
                </a:solidFill>
                <a:latin typeface="Arial"/>
                <a:cs typeface="Arial"/>
              </a:rPr>
              <a:t>[300 x 1]</a:t>
            </a:r>
            <a:endParaRPr sz="3200" spc="-7" dirty="0">
              <a:solidFill>
                <a:srgbClr val="99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9613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37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37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28948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8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932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33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992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42741" y="1777210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42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36448" y="3558398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42740" y="4220000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87519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63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138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38083" y="4208937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22430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88155" y="3520793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63036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52783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</p:spTree>
    <p:extLst>
      <p:ext uri="{BB962C8B-B14F-4D97-AF65-F5344CB8AC3E}">
        <p14:creationId xmlns:p14="http://schemas.microsoft.com/office/powerpoint/2010/main" val="1987256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62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2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54063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4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957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59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17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67856" y="17898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67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61563" y="35709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7854" y="42325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12633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88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163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63197" y="42215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7545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73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794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722630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22630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80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108220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CA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20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8880960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92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01805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4679996" y="1406164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6185857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06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60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0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52632" y="2445091"/>
            <a:ext cx="4010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2952632" y="4645195"/>
            <a:ext cx="3818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957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59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15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67855" y="17812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67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61562" y="35623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7854" y="42239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05435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88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163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63196" y="42129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7544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21201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21201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5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80959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3615027" y="2789621"/>
                <a:ext cx="238366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3615027" y="2789621"/>
                <a:ext cx="238366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3718197" y="4232327"/>
                <a:ext cx="2235227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3718197" y="4232327"/>
                <a:ext cx="2235227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445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7990" y="3476421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990" y="3476421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60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577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6928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4888441" y="843213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1" y="843213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38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7230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0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60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0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52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2952633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957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59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15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67855" y="17812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67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61562" y="35623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7854" y="42239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05435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88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163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63196" y="42129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7544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21201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21201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5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80959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3615027" y="2789621"/>
                <a:ext cx="238366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3615027" y="2789621"/>
                <a:ext cx="238366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3718197" y="4232327"/>
                <a:ext cx="2235227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3718197" y="4232327"/>
                <a:ext cx="2235227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445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7990" y="3476421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990" y="3476421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60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577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6928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4888441" y="843213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1" y="843213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38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7230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707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36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36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28179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8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531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33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591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141972" y="17898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141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35679" y="35709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141970" y="42325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186749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061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5737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37313" y="42215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76352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347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69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296746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96746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54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29412" y="3455545"/>
                <a:ext cx="154465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12" y="3455545"/>
                <a:ext cx="1544654" cy="415498"/>
              </a:xfrm>
              <a:prstGeom prst="rect">
                <a:avLst/>
              </a:prstGeom>
              <a:blipFill>
                <a:blip r:embed="rId5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998227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66172" y="5456182"/>
            <a:ext cx="31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9527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527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236080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80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941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62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2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54063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4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957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59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17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67856" y="17898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67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61563" y="35709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7854" y="42325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12633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487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6163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63197" y="42215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7545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73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794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722630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22630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80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455297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97" y="3455545"/>
                <a:ext cx="2159887" cy="738664"/>
              </a:xfrm>
              <a:prstGeom prst="rect">
                <a:avLst/>
              </a:prstGeom>
              <a:blipFill>
                <a:blip r:embed="rId5"/>
                <a:stretch>
                  <a:fillRect t="-169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8424111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92056" y="5456182"/>
            <a:ext cx="319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05411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11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9659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659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147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52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22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60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0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52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2952633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957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59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15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567855" y="1781206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567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61562" y="3562394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7854" y="4223996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05435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88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163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63196" y="4212933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7544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21201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21201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5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80959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577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681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60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4888441" y="843213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41" y="843213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7148802" y="1314183"/>
            <a:ext cx="17791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6529805" y="1464225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54643" y="3421906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3" y="3421906"/>
                <a:ext cx="906402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015859" y="5898888"/>
            <a:ext cx="6463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or W’ as the word’s representation. Or even take the average.</a:t>
            </a:r>
          </a:p>
        </p:txBody>
      </p:sp>
    </p:spTree>
    <p:extLst>
      <p:ext uri="{BB962C8B-B14F-4D97-AF65-F5344CB8AC3E}">
        <p14:creationId xmlns:p14="http://schemas.microsoft.com/office/powerpoint/2010/main" val="783578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38" y="1481590"/>
            <a:ext cx="6379322" cy="45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16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92" y="1567933"/>
            <a:ext cx="7160217" cy="4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1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8322-CDB4-4C4B-A3E4-AABE5A68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5B6F-098B-3043-AAEC-D2BC4A2E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word2vec slides have been adapted from the course by </a:t>
            </a:r>
            <a:r>
              <a:rPr lang="en-CA" dirty="0" err="1"/>
              <a:t>Vagelis</a:t>
            </a:r>
            <a:r>
              <a:rPr lang="en-CA" dirty="0"/>
              <a:t> </a:t>
            </a:r>
            <a:r>
              <a:rPr lang="en-CA" dirty="0" err="1"/>
              <a:t>Hristides</a:t>
            </a:r>
            <a:r>
              <a:rPr lang="en-CA" dirty="0"/>
              <a:t>: </a:t>
            </a:r>
            <a:r>
              <a:rPr lang="en-CA" dirty="0">
                <a:hlinkClick r:id="rId2"/>
              </a:rPr>
              <a:t>http://www.cs.ucr.edu/~vagelis/classes/CS242/index.htm</a:t>
            </a:r>
            <a:endParaRPr lang="en-CA" dirty="0"/>
          </a:p>
          <a:p>
            <a:r>
              <a:rPr lang="en-CA" dirty="0"/>
              <a:t>The neural network slides have been adapted from </a:t>
            </a:r>
            <a:r>
              <a:rPr lang="en-CA" dirty="0">
                <a:hlinkClick r:id="rId3"/>
              </a:rPr>
              <a:t>http://cs231n.github.io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5" y="77793"/>
            <a:ext cx="54864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7" dirty="0"/>
              <a:t>Linear</a:t>
            </a:r>
            <a:r>
              <a:rPr sz="4800" spc="-120" dirty="0"/>
              <a:t> </a:t>
            </a:r>
            <a:r>
              <a:rPr sz="4800" spc="-7" dirty="0"/>
              <a:t>Classification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540000" y="2311400"/>
            <a:ext cx="8128001" cy="3653520"/>
          </a:xfrm>
          <a:prstGeom prst="rect">
            <a:avLst/>
          </a:prstGeom>
          <a:blipFill>
            <a:blip r:embed="rId2" cstate="print"/>
            <a:stretch>
              <a:fillRect l="-27656" t="-19176" r="-16496"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439751" y="427302"/>
            <a:ext cx="4317703" cy="507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7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6A6CE-976F-C74E-A95B-A1A2F88BCD2A}"/>
              </a:ext>
            </a:extLst>
          </p:cNvPr>
          <p:cNvSpPr txBox="1"/>
          <p:nvPr/>
        </p:nvSpPr>
        <p:spPr>
          <a:xfrm>
            <a:off x="244671" y="3045613"/>
            <a:ext cx="1606978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I loved this </a:t>
            </a:r>
          </a:p>
          <a:p>
            <a:r>
              <a:rPr lang="en-CA" sz="2400" dirty="0"/>
              <a:t>movie.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24504-253E-7442-ACA1-DE22A5415DB4}"/>
              </a:ext>
            </a:extLst>
          </p:cNvPr>
          <p:cNvSpPr txBox="1"/>
          <p:nvPr/>
        </p:nvSpPr>
        <p:spPr>
          <a:xfrm>
            <a:off x="388332" y="3891939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input </a:t>
            </a:r>
          </a:p>
          <a:p>
            <a:r>
              <a:rPr lang="en-CA" sz="2400" dirty="0"/>
              <a:t>sentence</a:t>
            </a:r>
            <a:endParaRPr lang="en-US" sz="2400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93DC1CDD-D56D-EE4B-93FD-12850766BBEB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957963" y="2311400"/>
            <a:ext cx="5646037" cy="720397"/>
          </a:xfrm>
          <a:prstGeom prst="bentConnector4">
            <a:avLst>
              <a:gd name="adj1" fmla="val 403"/>
              <a:gd name="adj2" fmla="val 1794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91014F-939E-984E-A889-E0D0ABBC1C0A}"/>
              </a:ext>
            </a:extLst>
          </p:cNvPr>
          <p:cNvSpPr txBox="1"/>
          <p:nvPr/>
        </p:nvSpPr>
        <p:spPr>
          <a:xfrm>
            <a:off x="2032001" y="1270845"/>
            <a:ext cx="379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represent sentence as vector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EA2332-E409-E14A-94C8-DCB44089E6D0}"/>
              </a:ext>
            </a:extLst>
          </p:cNvPr>
          <p:cNvSpPr/>
          <p:nvPr/>
        </p:nvSpPr>
        <p:spPr>
          <a:xfrm>
            <a:off x="10640535" y="2622899"/>
            <a:ext cx="1367362" cy="1990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</a:p>
          <a:p>
            <a:pPr marL="16933">
              <a:spcBef>
                <a:spcPts val="133"/>
              </a:spcBef>
            </a:pPr>
            <a:endParaRPr lang="en-CA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rgbClr val="92D050"/>
                </a:solidFill>
                <a:latin typeface="Arial"/>
                <a:cs typeface="Arial"/>
              </a:rPr>
              <a:t>positive</a:t>
            </a:r>
          </a:p>
          <a:p>
            <a:pPr marL="16933">
              <a:spcBef>
                <a:spcPts val="133"/>
              </a:spcBef>
            </a:pPr>
            <a:endParaRPr lang="en-CA" sz="24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6933">
              <a:spcBef>
                <a:spcPts val="133"/>
              </a:spcBef>
            </a:pPr>
            <a:r>
              <a:rPr lang="en-CA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38165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233" y="162730"/>
            <a:ext cx="882142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b="1" spc="-13" dirty="0">
                <a:latin typeface="Arial"/>
                <a:cs typeface="Arial"/>
              </a:rPr>
              <a:t>Interpreting </a:t>
            </a:r>
            <a:r>
              <a:rPr sz="4800" b="1" dirty="0">
                <a:latin typeface="Arial"/>
                <a:cs typeface="Arial"/>
              </a:rPr>
              <a:t>a </a:t>
            </a:r>
            <a:r>
              <a:rPr sz="4800" b="1" spc="-13" dirty="0">
                <a:latin typeface="Arial"/>
                <a:cs typeface="Arial"/>
              </a:rPr>
              <a:t>Linear</a:t>
            </a:r>
            <a:r>
              <a:rPr sz="4800" b="1" spc="-120" dirty="0">
                <a:latin typeface="Arial"/>
                <a:cs typeface="Arial"/>
              </a:rPr>
              <a:t> </a:t>
            </a:r>
            <a:r>
              <a:rPr sz="4800" b="1" spc="-7" dirty="0">
                <a:latin typeface="Arial"/>
                <a:cs typeface="Arial"/>
              </a:rPr>
              <a:t>Classifier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732" y="962879"/>
            <a:ext cx="6976533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u="heavy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</a:t>
            </a:r>
            <a:r>
              <a:rPr sz="4000" spc="-7" dirty="0"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  <a:p>
            <a:pPr marL="16933"/>
            <a:r>
              <a:rPr sz="4000" spc="-7" dirty="0">
                <a:latin typeface="Arial"/>
                <a:cs typeface="Arial"/>
              </a:rPr>
              <a:t>what </a:t>
            </a:r>
            <a:r>
              <a:rPr sz="4000" dirty="0">
                <a:latin typeface="Arial"/>
                <a:cs typeface="Arial"/>
              </a:rPr>
              <a:t>can a </a:t>
            </a:r>
            <a:r>
              <a:rPr sz="4000" spc="-7" dirty="0">
                <a:latin typeface="Arial"/>
                <a:cs typeface="Arial"/>
              </a:rPr>
              <a:t>linear </a:t>
            </a:r>
            <a:r>
              <a:rPr sz="4000" dirty="0">
                <a:latin typeface="Arial"/>
                <a:cs typeface="Arial"/>
              </a:rPr>
              <a:t>classifier</a:t>
            </a:r>
            <a:r>
              <a:rPr sz="4000" spc="-140" dirty="0">
                <a:latin typeface="Arial"/>
                <a:cs typeface="Arial"/>
              </a:rPr>
              <a:t> </a:t>
            </a:r>
            <a:r>
              <a:rPr sz="4000" spc="-7" dirty="0">
                <a:latin typeface="Arial"/>
                <a:cs typeface="Arial"/>
              </a:rPr>
              <a:t>do?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7881" y="2720937"/>
            <a:ext cx="4855352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15366" y="6290125"/>
            <a:ext cx="1152567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3"/>
              </a:lnSpc>
              <a:tabLst>
                <a:tab pos="6699506" algn="l"/>
                <a:tab pos="9849027" algn="l"/>
              </a:tabLst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Andrej Karpathy	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4000" baseline="1388" dirty="0">
                <a:solidFill>
                  <a:srgbClr val="FFFFFF"/>
                </a:solidFill>
                <a:latin typeface="Arial"/>
                <a:cs typeface="Arial"/>
              </a:rPr>
              <a:t>2 -	7 Jan</a:t>
            </a:r>
            <a:r>
              <a:rPr sz="4000" spc="-220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9" baseline="1388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4000" baseline="138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8825" y="6273191"/>
            <a:ext cx="165184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080"/>
              </a:lnSpc>
            </a:pP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667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6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6191" y="6284587"/>
            <a:ext cx="2565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3080"/>
              </a:lnSpc>
            </a:pPr>
            <a:fld id="{81D60167-4931-47E6-BA6A-407CBD079E47}" type="slidenum">
              <a:rPr sz="2667" dirty="0">
                <a:solidFill>
                  <a:srgbClr val="FFFFFF"/>
                </a:solidFill>
                <a:latin typeface="Arial"/>
                <a:cs typeface="Arial"/>
              </a:rPr>
              <a:pPr marL="33866">
                <a:lnSpc>
                  <a:spcPts val="3080"/>
                </a:lnSpc>
              </a:pPr>
              <a:t>8</a:t>
            </a:fld>
            <a:endParaRPr sz="2667">
              <a:latin typeface="Arial"/>
              <a:cs typeface="Aria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A9EBCE-A826-D344-88CB-81D369DB2A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6933">
              <a:lnSpc>
                <a:spcPts val="3173"/>
              </a:lnSpc>
            </a:pPr>
            <a:endParaRPr sz="2667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2E27D0-5FCD-B84A-A211-CC1C7413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01" y="3516243"/>
            <a:ext cx="7400265" cy="2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233" y="162730"/>
            <a:ext cx="882142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b="1" spc="-13" dirty="0">
                <a:latin typeface="Arial"/>
                <a:cs typeface="Arial"/>
              </a:rPr>
              <a:t>Interpreting </a:t>
            </a:r>
            <a:r>
              <a:rPr sz="4800" b="1" dirty="0">
                <a:latin typeface="Arial"/>
                <a:cs typeface="Arial"/>
              </a:rPr>
              <a:t>a </a:t>
            </a:r>
            <a:r>
              <a:rPr sz="4800" b="1" spc="-13" dirty="0">
                <a:latin typeface="Arial"/>
                <a:cs typeface="Arial"/>
              </a:rPr>
              <a:t>Linear</a:t>
            </a:r>
            <a:r>
              <a:rPr sz="4800" b="1" spc="-120" dirty="0">
                <a:latin typeface="Arial"/>
                <a:cs typeface="Arial"/>
              </a:rPr>
              <a:t> </a:t>
            </a:r>
            <a:r>
              <a:rPr sz="4800" b="1" spc="-7" dirty="0">
                <a:latin typeface="Arial"/>
                <a:cs typeface="Arial"/>
              </a:rPr>
              <a:t>Classifier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60652" y="1302140"/>
            <a:ext cx="4855352" cy="5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A75C8A-C6DF-6F45-9150-D0763C89D6B0}"/>
              </a:ext>
            </a:extLst>
          </p:cNvPr>
          <p:cNvCxnSpPr>
            <a:cxnSpLocks/>
          </p:cNvCxnSpPr>
          <p:nvPr/>
        </p:nvCxnSpPr>
        <p:spPr>
          <a:xfrm flipV="1">
            <a:off x="3251200" y="923306"/>
            <a:ext cx="0" cy="4944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3A6548-FD8A-3548-B15E-80CADE297B6D}"/>
              </a:ext>
            </a:extLst>
          </p:cNvPr>
          <p:cNvCxnSpPr/>
          <p:nvPr/>
        </p:nvCxnSpPr>
        <p:spPr>
          <a:xfrm>
            <a:off x="455232" y="3429000"/>
            <a:ext cx="62503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79E514-7C88-A844-98E7-CD6075F868E4}"/>
              </a:ext>
            </a:extLst>
          </p:cNvPr>
          <p:cNvSpPr txBox="1"/>
          <p:nvPr/>
        </p:nvSpPr>
        <p:spPr>
          <a:xfrm>
            <a:off x="3285313" y="29365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0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02317-1FF7-DA40-B5E5-77114E1ED783}"/>
              </a:ext>
            </a:extLst>
          </p:cNvPr>
          <p:cNvCxnSpPr/>
          <p:nvPr/>
        </p:nvCxnSpPr>
        <p:spPr>
          <a:xfrm flipV="1">
            <a:off x="1422400" y="1092200"/>
            <a:ext cx="914400" cy="4165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B55871-DD1F-DC46-A160-AB472B0D7739}"/>
              </a:ext>
            </a:extLst>
          </p:cNvPr>
          <p:cNvCxnSpPr/>
          <p:nvPr/>
        </p:nvCxnSpPr>
        <p:spPr>
          <a:xfrm>
            <a:off x="2811058" y="923306"/>
            <a:ext cx="3589743" cy="3826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6C133-D5E0-A24B-A991-27BBDBD9BCC1}"/>
              </a:ext>
            </a:extLst>
          </p:cNvPr>
          <p:cNvCxnSpPr/>
          <p:nvPr/>
        </p:nvCxnSpPr>
        <p:spPr>
          <a:xfrm flipV="1">
            <a:off x="1422400" y="4241800"/>
            <a:ext cx="5080000" cy="1320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8A1848-DE2A-1349-8129-1752D432D162}"/>
              </a:ext>
            </a:extLst>
          </p:cNvPr>
          <p:cNvSpPr txBox="1"/>
          <p:nvPr/>
        </p:nvSpPr>
        <p:spPr>
          <a:xfrm>
            <a:off x="439790" y="1283707"/>
            <a:ext cx="169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I loved this movie.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4FC50E-D2B0-2544-9265-E5DA929EFA06}"/>
              </a:ext>
            </a:extLst>
          </p:cNvPr>
          <p:cNvSpPr txBox="1"/>
          <p:nvPr/>
        </p:nvSpPr>
        <p:spPr>
          <a:xfrm>
            <a:off x="431174" y="1981455"/>
            <a:ext cx="105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Awesome.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8E5E9E-8D6B-6A47-A46D-9B53AE8993B8}"/>
              </a:ext>
            </a:extLst>
          </p:cNvPr>
          <p:cNvSpPr txBox="1"/>
          <p:nvPr/>
        </p:nvSpPr>
        <p:spPr>
          <a:xfrm>
            <a:off x="162203" y="3702446"/>
            <a:ext cx="1540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Will see it again.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9BB63E-DF78-9B4E-91B6-77442EC430A8}"/>
              </a:ext>
            </a:extLst>
          </p:cNvPr>
          <p:cNvSpPr txBox="1"/>
          <p:nvPr/>
        </p:nvSpPr>
        <p:spPr>
          <a:xfrm>
            <a:off x="2201811" y="1380915"/>
            <a:ext cx="104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Not too bad.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310189-C10F-D94B-BE44-54FF942AA8ED}"/>
              </a:ext>
            </a:extLst>
          </p:cNvPr>
          <p:cNvCxnSpPr>
            <a:cxnSpLocks/>
          </p:cNvCxnSpPr>
          <p:nvPr/>
        </p:nvCxnSpPr>
        <p:spPr>
          <a:xfrm flipH="1" flipV="1">
            <a:off x="1450387" y="2660985"/>
            <a:ext cx="510136" cy="1293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AB35AD-0BF5-8E43-AD4A-CF94D1165D6F}"/>
              </a:ext>
            </a:extLst>
          </p:cNvPr>
          <p:cNvCxnSpPr>
            <a:cxnSpLocks/>
          </p:cNvCxnSpPr>
          <p:nvPr/>
        </p:nvCxnSpPr>
        <p:spPr>
          <a:xfrm flipV="1">
            <a:off x="4368800" y="2246869"/>
            <a:ext cx="338683" cy="335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0688C4-01C7-024A-B5E9-A0036571CFA8}"/>
              </a:ext>
            </a:extLst>
          </p:cNvPr>
          <p:cNvCxnSpPr/>
          <p:nvPr/>
        </p:nvCxnSpPr>
        <p:spPr>
          <a:xfrm>
            <a:off x="3793035" y="4953000"/>
            <a:ext cx="169365" cy="486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25A55A5-04CD-6248-968C-6F6BC8CFC215}"/>
              </a:ext>
            </a:extLst>
          </p:cNvPr>
          <p:cNvSpPr txBox="1"/>
          <p:nvPr/>
        </p:nvSpPr>
        <p:spPr>
          <a:xfrm>
            <a:off x="3773837" y="1231082"/>
            <a:ext cx="71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Awful.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FE11D9-C4E3-5646-9EAD-AAD2A1A70418}"/>
              </a:ext>
            </a:extLst>
          </p:cNvPr>
          <p:cNvSpPr txBox="1"/>
          <p:nvPr/>
        </p:nvSpPr>
        <p:spPr>
          <a:xfrm>
            <a:off x="4681256" y="1572738"/>
            <a:ext cx="1427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Terrible movie.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560C65-6D77-BE48-AE4E-3BADE5CA73B7}"/>
              </a:ext>
            </a:extLst>
          </p:cNvPr>
          <p:cNvSpPr txBox="1"/>
          <p:nvPr/>
        </p:nvSpPr>
        <p:spPr>
          <a:xfrm>
            <a:off x="4576595" y="2492310"/>
            <a:ext cx="206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Will never see it again.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4C33AC-2CF0-6D40-89E9-64049C3B1A77}"/>
              </a:ext>
            </a:extLst>
          </p:cNvPr>
          <p:cNvSpPr txBox="1"/>
          <p:nvPr/>
        </p:nvSpPr>
        <p:spPr>
          <a:xfrm>
            <a:off x="4499813" y="3764815"/>
            <a:ext cx="1315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Mediocre </a:t>
            </a:r>
          </a:p>
          <a:p>
            <a:r>
              <a:rPr lang="en-CA" sz="1600" dirty="0">
                <a:solidFill>
                  <a:srgbClr val="FF0000"/>
                </a:solidFill>
              </a:rPr>
              <a:t>performance.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9BC520-AE7D-D942-99F2-E8A9357DB606}"/>
              </a:ext>
            </a:extLst>
          </p:cNvPr>
          <p:cNvSpPr txBox="1"/>
          <p:nvPr/>
        </p:nvSpPr>
        <p:spPr>
          <a:xfrm>
            <a:off x="1590644" y="4077450"/>
            <a:ext cx="129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Realistic play.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3A47C0-1823-2A47-AA72-4B0E5EB47599}"/>
              </a:ext>
            </a:extLst>
          </p:cNvPr>
          <p:cNvSpPr txBox="1"/>
          <p:nvPr/>
        </p:nvSpPr>
        <p:spPr>
          <a:xfrm>
            <a:off x="1724558" y="4623027"/>
            <a:ext cx="15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Modern take on </a:t>
            </a:r>
          </a:p>
          <a:p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old classic.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34D6C5-039B-9F4F-9394-E95E9E8F2F35}"/>
              </a:ext>
            </a:extLst>
          </p:cNvPr>
          <p:cNvSpPr txBox="1"/>
          <p:nvPr/>
        </p:nvSpPr>
        <p:spPr>
          <a:xfrm>
            <a:off x="3388291" y="5625027"/>
            <a:ext cx="1573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Saw it yesterday.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17FDD3-A077-DF40-8CB3-D45502ECBEB5}"/>
              </a:ext>
            </a:extLst>
          </p:cNvPr>
          <p:cNvSpPr txBox="1"/>
          <p:nvPr/>
        </p:nvSpPr>
        <p:spPr>
          <a:xfrm>
            <a:off x="4411067" y="5130476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cinemas until May.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871901-2D24-1B40-A813-99FBE6CB9B14}"/>
              </a:ext>
            </a:extLst>
          </p:cNvPr>
          <p:cNvSpPr txBox="1"/>
          <p:nvPr/>
        </p:nvSpPr>
        <p:spPr>
          <a:xfrm>
            <a:off x="213623" y="2821010"/>
            <a:ext cx="11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00B050"/>
                </a:solidFill>
              </a:rPr>
              <a:t>A must see.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5E43CC-DE7C-094D-9AA6-1F9DA291EFA1}"/>
              </a:ext>
            </a:extLst>
          </p:cNvPr>
          <p:cNvSpPr txBox="1"/>
          <p:nvPr/>
        </p:nvSpPr>
        <p:spPr>
          <a:xfrm>
            <a:off x="1481588" y="561224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Neutral</a:t>
            </a:r>
            <a:endParaRPr lang="en-US" sz="16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965DB0-184C-1A49-99B0-33A20A893C5C}"/>
              </a:ext>
            </a:extLst>
          </p:cNvPr>
          <p:cNvSpPr txBox="1"/>
          <p:nvPr/>
        </p:nvSpPr>
        <p:spPr>
          <a:xfrm>
            <a:off x="668611" y="4532868"/>
            <a:ext cx="84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1" u="sng" dirty="0">
                <a:solidFill>
                  <a:srgbClr val="00B050"/>
                </a:solidFill>
              </a:rPr>
              <a:t>Positive</a:t>
            </a:r>
            <a:endParaRPr lang="en-US" sz="1600" b="1" i="1" u="sng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9E6B87-8485-744D-B9D1-44E04DD5EA1E}"/>
              </a:ext>
            </a:extLst>
          </p:cNvPr>
          <p:cNvSpPr txBox="1"/>
          <p:nvPr/>
        </p:nvSpPr>
        <p:spPr>
          <a:xfrm>
            <a:off x="5096776" y="2958068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1" u="sng" dirty="0">
                <a:solidFill>
                  <a:srgbClr val="FF0000"/>
                </a:solidFill>
              </a:rPr>
              <a:t>Negative</a:t>
            </a:r>
            <a:endParaRPr lang="en-US" sz="1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2248</Words>
  <Application>Microsoft Macintosh PowerPoint</Application>
  <PresentationFormat>Widescreen</PresentationFormat>
  <Paragraphs>837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Times New Roman</vt:lpstr>
      <vt:lpstr>Office Theme</vt:lpstr>
      <vt:lpstr>Neural Networks Introduction</vt:lpstr>
      <vt:lpstr>Linear classification</vt:lpstr>
      <vt:lpstr>Linear Classification</vt:lpstr>
      <vt:lpstr>Linear Classification</vt:lpstr>
      <vt:lpstr>Linear Classification</vt:lpstr>
      <vt:lpstr>Linear Classification</vt:lpstr>
      <vt:lpstr>Linear Classification</vt:lpstr>
      <vt:lpstr>Interpreting a Linear Classifier</vt:lpstr>
      <vt:lpstr>Interpreting a Linear Classifier</vt:lpstr>
      <vt:lpstr>PowerPoint Presentation</vt:lpstr>
      <vt:lpstr>Bias trick</vt:lpstr>
      <vt:lpstr>2. Define a loss function (or cost function, or objective)</vt:lpstr>
      <vt:lpstr>2. Define a loss function (or cost function, or objective)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loss due to  example i</vt:lpstr>
      <vt:lpstr>Example:</vt:lpstr>
      <vt:lpstr>PowerPoint Presentation</vt:lpstr>
      <vt:lpstr>There is a bug with the objective…</vt:lpstr>
      <vt:lpstr>L2 Regularization</vt:lpstr>
      <vt:lpstr>L2 regularization: motivation</vt:lpstr>
      <vt:lpstr>PowerPoint Presentation</vt:lpstr>
      <vt:lpstr>PowerPoint Presentation</vt:lpstr>
      <vt:lpstr>Neural networks</vt:lpstr>
      <vt:lpstr>Neural unit</vt:lpstr>
      <vt:lpstr>Activation functions</vt:lpstr>
      <vt:lpstr>Neural unit with sigmoid activation function</vt:lpstr>
      <vt:lpstr>Example</vt:lpstr>
      <vt:lpstr>Other non-linear functions</vt:lpstr>
      <vt:lpstr>Feed-Forward Neural Networks</vt:lpstr>
      <vt:lpstr>Computation as matrix operations</vt:lpstr>
      <vt:lpstr>Output layer</vt:lpstr>
      <vt:lpstr>Softmax function</vt:lpstr>
      <vt:lpstr>Summing it up</vt:lpstr>
      <vt:lpstr>Training neural networks</vt:lpstr>
      <vt:lpstr>Mean Squared Error (MSE)</vt:lpstr>
      <vt:lpstr>Cross entropy loss</vt:lpstr>
      <vt:lpstr>Following gradients</vt:lpstr>
      <vt:lpstr>Gradient descent intuition</vt:lpstr>
      <vt:lpstr>Gradient descent in N-dimensional space</vt:lpstr>
      <vt:lpstr>Gradients in a network with 𝜽 parameters</vt:lpstr>
      <vt:lpstr>Computing the gradient</vt:lpstr>
      <vt:lpstr>PowerPoint Presentation</vt:lpstr>
      <vt:lpstr>PowerPoint Presentation</vt:lpstr>
      <vt:lpstr>Example: x = 4, y = -3.</vt:lpstr>
      <vt:lpstr>Compound expressions:</vt:lpstr>
      <vt:lpstr>PowerPoint Presentation</vt:lpstr>
      <vt:lpstr>PowerPoint Presentation</vt:lpstr>
      <vt:lpstr>PowerPoint Presentation</vt:lpstr>
      <vt:lpstr>Practical considerations</vt:lpstr>
      <vt:lpstr>Neural Language Models</vt:lpstr>
      <vt:lpstr>Feed-forward Neural Network Language Model with pre-trained word embeddings</vt:lpstr>
      <vt:lpstr>Feed-forward Neural Network Language Model with one-hot word vectors</vt:lpstr>
      <vt:lpstr>Pre-training word embeddings with word2vec</vt:lpstr>
      <vt:lpstr>Word2vec models</vt:lpstr>
      <vt:lpstr>Word2vec – Continuous Bag of Words (CBOW)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interesting results</vt:lpstr>
      <vt:lpstr>Word analogies</vt:lpstr>
      <vt:lpstr>Credits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</dc:title>
  <dc:creator>Microsoft Office User</dc:creator>
  <cp:lastModifiedBy>Olga</cp:lastModifiedBy>
  <cp:revision>29</cp:revision>
  <dcterms:created xsi:type="dcterms:W3CDTF">2018-06-10T20:03:18Z</dcterms:created>
  <dcterms:modified xsi:type="dcterms:W3CDTF">2019-06-06T11:31:53Z</dcterms:modified>
</cp:coreProperties>
</file>