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6" r:id="rId29"/>
    <p:sldId id="287" r:id="rId30"/>
    <p:sldId id="288" r:id="rId31"/>
    <p:sldId id="289" r:id="rId32"/>
    <p:sldId id="290" r:id="rId33"/>
    <p:sldId id="291" r:id="rId34"/>
    <p:sldId id="292" r:id="rId35"/>
    <p:sldId id="294" r:id="rId36"/>
    <p:sldId id="296" r:id="rId37"/>
    <p:sldId id="297" r:id="rId38"/>
    <p:sldId id="298" r:id="rId39"/>
    <p:sldId id="300" r:id="rId40"/>
    <p:sldId id="301" r:id="rId41"/>
    <p:sldId id="302" r:id="rId42"/>
    <p:sldId id="303" r:id="rId43"/>
    <p:sldId id="305" r:id="rId44"/>
    <p:sldId id="306" r:id="rId45"/>
    <p:sldId id="307" r:id="rId46"/>
    <p:sldId id="308" r:id="rId47"/>
    <p:sldId id="310" r:id="rId48"/>
    <p:sldId id="311" r:id="rId49"/>
    <p:sldId id="312" r:id="rId50"/>
    <p:sldId id="332" r:id="rId51"/>
    <p:sldId id="317" r:id="rId52"/>
    <p:sldId id="333" r:id="rId53"/>
    <p:sldId id="319" r:id="rId54"/>
    <p:sldId id="33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36"/>
    <p:restoredTop sz="94671"/>
  </p:normalViewPr>
  <p:slideViewPr>
    <p:cSldViewPr snapToGrid="0" snapToObjects="1">
      <p:cViewPr varScale="1">
        <p:scale>
          <a:sx n="81" d="100"/>
          <a:sy n="81" d="100"/>
        </p:scale>
        <p:origin x="216" y="4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emf"/><Relationship Id="rId1" Type="http://schemas.openxmlformats.org/officeDocument/2006/relationships/image" Target="../media/image3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B3384-CE29-4B48-9E74-871C56776B02}" type="datetimeFigureOut">
              <a:rPr lang="en-US" smtClean="0"/>
              <a:t>5/30/19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F575F-7FA3-1A42-8D28-857AF5541935}" type="slidenum">
              <a:rPr lang="en-US" smtClean="0"/>
              <a:t>‹#›</a:t>
            </a:fld>
            <a:endParaRPr lang="en-US"/>
          </a:p>
        </p:txBody>
      </p:sp>
    </p:spTree>
    <p:extLst>
      <p:ext uri="{BB962C8B-B14F-4D97-AF65-F5344CB8AC3E}">
        <p14:creationId xmlns:p14="http://schemas.microsoft.com/office/powerpoint/2010/main" val="408263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1</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141550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39</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664515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ko-KR" alt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43</a:t>
            </a:fld>
            <a:endParaRPr lang="en-US"/>
          </a:p>
        </p:txBody>
      </p:sp>
    </p:spTree>
    <p:extLst>
      <p:ext uri="{BB962C8B-B14F-4D97-AF65-F5344CB8AC3E}">
        <p14:creationId xmlns:p14="http://schemas.microsoft.com/office/powerpoint/2010/main" val="112349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846" indent="-285710" eaLnBrk="0" hangingPunct="0">
              <a:defRPr sz="2400">
                <a:solidFill>
                  <a:schemeClr val="tx1"/>
                </a:solidFill>
                <a:latin typeface="Lucida Sans" charset="0"/>
                <a:ea typeface="ＭＳ Ｐゴシック" charset="0"/>
              </a:defRPr>
            </a:lvl2pPr>
            <a:lvl3pPr marL="1142840" indent="-228568" eaLnBrk="0" hangingPunct="0">
              <a:defRPr sz="2400">
                <a:solidFill>
                  <a:schemeClr val="tx1"/>
                </a:solidFill>
                <a:latin typeface="Lucida Sans" charset="0"/>
                <a:ea typeface="ＭＳ Ｐゴシック" charset="0"/>
              </a:defRPr>
            </a:lvl3pPr>
            <a:lvl4pPr marL="1599975" indent="-228568" eaLnBrk="0" hangingPunct="0">
              <a:defRPr sz="2400">
                <a:solidFill>
                  <a:schemeClr val="tx1"/>
                </a:solidFill>
                <a:latin typeface="Lucida Sans" charset="0"/>
                <a:ea typeface="ＭＳ Ｐゴシック" charset="0"/>
              </a:defRPr>
            </a:lvl4pPr>
            <a:lvl5pPr marL="2057111" indent="-228568" eaLnBrk="0" hangingPunct="0">
              <a:defRPr sz="2400">
                <a:solidFill>
                  <a:schemeClr val="tx1"/>
                </a:solidFill>
                <a:latin typeface="Lucida Sans" charset="0"/>
                <a:ea typeface="ＭＳ Ｐゴシック" charset="0"/>
              </a:defRPr>
            </a:lvl5pPr>
            <a:lvl6pPr marL="2514247" indent="-228568" eaLnBrk="0" fontAlgn="base" hangingPunct="0">
              <a:spcBef>
                <a:spcPct val="0"/>
              </a:spcBef>
              <a:spcAft>
                <a:spcPct val="0"/>
              </a:spcAft>
              <a:defRPr sz="2400">
                <a:solidFill>
                  <a:schemeClr val="tx1"/>
                </a:solidFill>
                <a:latin typeface="Lucida Sans" charset="0"/>
                <a:ea typeface="ＭＳ Ｐゴシック" charset="0"/>
              </a:defRPr>
            </a:lvl6pPr>
            <a:lvl7pPr marL="2971383" indent="-228568" eaLnBrk="0" fontAlgn="base" hangingPunct="0">
              <a:spcBef>
                <a:spcPct val="0"/>
              </a:spcBef>
              <a:spcAft>
                <a:spcPct val="0"/>
              </a:spcAft>
              <a:defRPr sz="2400">
                <a:solidFill>
                  <a:schemeClr val="tx1"/>
                </a:solidFill>
                <a:latin typeface="Lucida Sans" charset="0"/>
                <a:ea typeface="ＭＳ Ｐゴシック" charset="0"/>
              </a:defRPr>
            </a:lvl7pPr>
            <a:lvl8pPr marL="3428519" indent="-228568" eaLnBrk="0" fontAlgn="base" hangingPunct="0">
              <a:spcBef>
                <a:spcPct val="0"/>
              </a:spcBef>
              <a:spcAft>
                <a:spcPct val="0"/>
              </a:spcAft>
              <a:defRPr sz="2400">
                <a:solidFill>
                  <a:schemeClr val="tx1"/>
                </a:solidFill>
                <a:latin typeface="Lucida Sans" charset="0"/>
                <a:ea typeface="ＭＳ Ｐゴシック" charset="0"/>
              </a:defRPr>
            </a:lvl8pPr>
            <a:lvl9pPr marL="3885655" indent="-228568"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384C32A9-5A2D-B045-843B-D06D034130F2}" type="slidenum">
              <a:rPr lang="en-US" sz="1200"/>
              <a:pPr eaLnBrk="1" hangingPunct="1"/>
              <a:t>44</a:t>
            </a:fld>
            <a:endParaRPr lang="en-US" sz="1200"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precision, recall, f-measure [many have seen before]</a:t>
            </a:r>
          </a:p>
          <a:p>
            <a:r>
              <a:rPr lang="en-US">
                <a:latin typeface="Arial" charset="0"/>
                <a:ea typeface="ＭＳ Ｐゴシック" charset="0"/>
                <a:cs typeface="ＭＳ Ｐゴシック" charset="0"/>
              </a:rPr>
              <a:t>there are two sets: CORRECT entities and SELECTED entities</a:t>
            </a:r>
          </a:p>
          <a:p>
            <a:r>
              <a:rPr lang="en-US">
                <a:latin typeface="Arial" charset="0"/>
                <a:ea typeface="ＭＳ Ｐゴシック" charset="0"/>
                <a:cs typeface="ＭＳ Ｐゴシック" charset="0"/>
              </a:rPr>
              <a:t>2x2 contingency table, four possible outcomes</a:t>
            </a:r>
          </a:p>
          <a:p>
            <a:r>
              <a:rPr lang="en-US">
                <a:latin typeface="Arial" charset="0"/>
                <a:ea typeface="ＭＳ Ｐゴシック" charset="0"/>
                <a:cs typeface="ＭＳ Ｐゴシック" charset="0"/>
              </a:rPr>
              <a:t>for precision &amp; recall, you're ignoring bottom corner (where you get O right)</a:t>
            </a:r>
          </a:p>
          <a:p>
            <a:r>
              <a:rPr lang="en-US">
                <a:latin typeface="Arial" charset="0"/>
                <a:ea typeface="ＭＳ Ｐゴシック" charset="0"/>
                <a:cs typeface="ＭＳ Ｐゴシック" charset="0"/>
              </a:rPr>
              <a:t>precision: what proportion of your guesses are correct?</a:t>
            </a:r>
          </a:p>
          <a:p>
            <a:r>
              <a:rPr lang="en-US">
                <a:latin typeface="Arial" charset="0"/>
                <a:ea typeface="ＭＳ Ｐゴシック" charset="0"/>
                <a:cs typeface="ＭＳ Ｐゴシック" charset="0"/>
              </a:rPr>
              <a:t>note that correctness means (a) correct boundaries, and (b) correct label</a:t>
            </a:r>
          </a:p>
          <a:p>
            <a:r>
              <a:rPr lang="en-US">
                <a:latin typeface="Arial" charset="0"/>
                <a:ea typeface="ＭＳ Ｐゴシック" charset="0"/>
                <a:cs typeface="ＭＳ Ｐゴシック" charset="0"/>
              </a:rPr>
              <a:t>recall: what proportion of true entities did you get right?</a:t>
            </a:r>
          </a:p>
          <a:p>
            <a:r>
              <a:rPr lang="en-US">
                <a:latin typeface="Arial" charset="0"/>
                <a:ea typeface="ＭＳ Ｐゴシック" charset="0"/>
                <a:cs typeface="ＭＳ Ｐゴシック" charset="0"/>
              </a:rPr>
              <a:t>ASK STUDENTS HERE ABOUT WHY NOT TO USE ACCURACY</a:t>
            </a:r>
          </a:p>
          <a:p>
            <a:r>
              <a:rPr lang="en-US">
                <a:latin typeface="Arial" charset="0"/>
                <a:ea typeface="ＭＳ Ｐゴシック" charset="0"/>
                <a:cs typeface="ＭＳ Ｐゴシック" charset="0"/>
              </a:rPr>
              <a:t>[note that there is typically a trade-off between precision and recall!]</a:t>
            </a:r>
          </a:p>
          <a:p>
            <a:r>
              <a:rPr lang="en-US">
                <a:latin typeface="Arial" charset="0"/>
                <a:ea typeface="ＭＳ Ｐゴシック" charset="0"/>
                <a:cs typeface="ＭＳ Ｐゴシック" charset="0"/>
              </a:rPr>
              <a:t>[to get high precision, be very reluctant to make guesses – but then you may have poor recall]</a:t>
            </a:r>
          </a:p>
          <a:p>
            <a:r>
              <a:rPr lang="en-US">
                <a:latin typeface="Arial" charset="0"/>
                <a:ea typeface="ＭＳ Ｐゴシック" charset="0"/>
                <a:cs typeface="ＭＳ Ｐゴシック" charset="0"/>
              </a:rPr>
              <a:t>[to get high recall, be very promiscuous in making guesses – but then you may have poor precision]</a:t>
            </a:r>
          </a:p>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40805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846" indent="-285710" eaLnBrk="0" hangingPunct="0">
              <a:defRPr sz="2400">
                <a:solidFill>
                  <a:schemeClr val="tx1"/>
                </a:solidFill>
                <a:latin typeface="Lucida Sans" charset="0"/>
                <a:ea typeface="ＭＳ Ｐゴシック" charset="0"/>
              </a:defRPr>
            </a:lvl2pPr>
            <a:lvl3pPr marL="1142840" indent="-228568" eaLnBrk="0" hangingPunct="0">
              <a:defRPr sz="2400">
                <a:solidFill>
                  <a:schemeClr val="tx1"/>
                </a:solidFill>
                <a:latin typeface="Lucida Sans" charset="0"/>
                <a:ea typeface="ＭＳ Ｐゴシック" charset="0"/>
              </a:defRPr>
            </a:lvl3pPr>
            <a:lvl4pPr marL="1599975" indent="-228568" eaLnBrk="0" hangingPunct="0">
              <a:defRPr sz="2400">
                <a:solidFill>
                  <a:schemeClr val="tx1"/>
                </a:solidFill>
                <a:latin typeface="Lucida Sans" charset="0"/>
                <a:ea typeface="ＭＳ Ｐゴシック" charset="0"/>
              </a:defRPr>
            </a:lvl4pPr>
            <a:lvl5pPr marL="2057111" indent="-228568" eaLnBrk="0" hangingPunct="0">
              <a:defRPr sz="2400">
                <a:solidFill>
                  <a:schemeClr val="tx1"/>
                </a:solidFill>
                <a:latin typeface="Lucida Sans" charset="0"/>
                <a:ea typeface="ＭＳ Ｐゴシック" charset="0"/>
              </a:defRPr>
            </a:lvl5pPr>
            <a:lvl6pPr marL="2514247" indent="-228568" eaLnBrk="0" fontAlgn="base" hangingPunct="0">
              <a:spcBef>
                <a:spcPct val="0"/>
              </a:spcBef>
              <a:spcAft>
                <a:spcPct val="0"/>
              </a:spcAft>
              <a:defRPr sz="2400">
                <a:solidFill>
                  <a:schemeClr val="tx1"/>
                </a:solidFill>
                <a:latin typeface="Lucida Sans" charset="0"/>
                <a:ea typeface="ＭＳ Ｐゴシック" charset="0"/>
              </a:defRPr>
            </a:lvl6pPr>
            <a:lvl7pPr marL="2971383" indent="-228568" eaLnBrk="0" fontAlgn="base" hangingPunct="0">
              <a:spcBef>
                <a:spcPct val="0"/>
              </a:spcBef>
              <a:spcAft>
                <a:spcPct val="0"/>
              </a:spcAft>
              <a:defRPr sz="2400">
                <a:solidFill>
                  <a:schemeClr val="tx1"/>
                </a:solidFill>
                <a:latin typeface="Lucida Sans" charset="0"/>
                <a:ea typeface="ＭＳ Ｐゴシック" charset="0"/>
              </a:defRPr>
            </a:lvl7pPr>
            <a:lvl8pPr marL="3428519" indent="-228568" eaLnBrk="0" fontAlgn="base" hangingPunct="0">
              <a:spcBef>
                <a:spcPct val="0"/>
              </a:spcBef>
              <a:spcAft>
                <a:spcPct val="0"/>
              </a:spcAft>
              <a:defRPr sz="2400">
                <a:solidFill>
                  <a:schemeClr val="tx1"/>
                </a:solidFill>
                <a:latin typeface="Lucida Sans" charset="0"/>
                <a:ea typeface="ＭＳ Ｐゴシック" charset="0"/>
              </a:defRPr>
            </a:lvl8pPr>
            <a:lvl9pPr marL="3885655" indent="-228568"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384C32A9-5A2D-B045-843B-D06D034130F2}" type="slidenum">
              <a:rPr lang="en-US" sz="1200"/>
              <a:pPr eaLnBrk="1" hangingPunct="1"/>
              <a:t>45</a:t>
            </a:fld>
            <a:endParaRPr lang="en-US" sz="1200"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eaLnBrk="1" hangingPunct="1">
              <a:buFont typeface="Times" charset="0"/>
              <a:buNone/>
            </a:pPr>
            <a:r>
              <a:rPr lang="en-US" sz="1600" dirty="0">
                <a:latin typeface="Lucida Sans" charset="0"/>
                <a:ea typeface="ＭＳ Ｐゴシック" charset="0"/>
                <a:cs typeface="ＭＳ Ｐゴシック" charset="0"/>
              </a:rPr>
              <a:t>Precision P = </a:t>
            </a:r>
            <a:r>
              <a:rPr lang="en-US" sz="1600" dirty="0" err="1">
                <a:latin typeface="Lucida Sans" charset="0"/>
                <a:ea typeface="ＭＳ Ｐゴシック" charset="0"/>
                <a:cs typeface="ＭＳ Ｐゴシック" charset="0"/>
              </a:rPr>
              <a:t>tp</a:t>
            </a:r>
            <a:r>
              <a:rPr lang="en-US" sz="1600" dirty="0">
                <a:latin typeface="Lucida Sans" charset="0"/>
                <a:ea typeface="ＭＳ Ｐゴシック" charset="0"/>
                <a:cs typeface="ＭＳ Ｐゴシック" charset="0"/>
              </a:rPr>
              <a:t>/(</a:t>
            </a:r>
            <a:r>
              <a:rPr lang="en-US" sz="1600" dirty="0" err="1">
                <a:latin typeface="Lucida Sans" charset="0"/>
                <a:ea typeface="ＭＳ Ｐゴシック" charset="0"/>
                <a:cs typeface="ＭＳ Ｐゴシック" charset="0"/>
              </a:rPr>
              <a:t>tp</a:t>
            </a:r>
            <a:r>
              <a:rPr lang="en-US" sz="1600" dirty="0">
                <a:latin typeface="Lucida Sans" charset="0"/>
                <a:ea typeface="ＭＳ Ｐゴシック" charset="0"/>
                <a:cs typeface="ＭＳ Ｐゴシック" charset="0"/>
              </a:rPr>
              <a:t> + </a:t>
            </a:r>
            <a:r>
              <a:rPr lang="en-US" sz="1600" dirty="0" err="1">
                <a:latin typeface="Lucida Sans" charset="0"/>
                <a:ea typeface="ＭＳ Ｐゴシック" charset="0"/>
                <a:cs typeface="ＭＳ Ｐゴシック" charset="0"/>
              </a:rPr>
              <a:t>fp</a:t>
            </a:r>
            <a:r>
              <a:rPr lang="en-US" sz="1600" dirty="0">
                <a:latin typeface="Lucida Sans" charset="0"/>
                <a:ea typeface="ＭＳ Ｐゴシック" charset="0"/>
                <a:cs typeface="ＭＳ Ｐゴシック" charset="0"/>
              </a:rPr>
              <a:t>)</a:t>
            </a:r>
          </a:p>
          <a:p>
            <a:pPr algn="l" eaLnBrk="1" hangingPunct="1">
              <a:buFont typeface="Times" charset="0"/>
              <a:buNone/>
            </a:pPr>
            <a:r>
              <a:rPr lang="en-US" sz="1600" dirty="0">
                <a:latin typeface="Lucida Sans" charset="0"/>
                <a:ea typeface="ＭＳ Ｐゴシック" charset="0"/>
                <a:cs typeface="ＭＳ Ｐゴシック" charset="0"/>
              </a:rPr>
              <a:t>Recall  </a:t>
            </a:r>
            <a:r>
              <a:rPr lang="en-US" dirty="0">
                <a:latin typeface="Lucida Sans" charset="0"/>
                <a:ea typeface="ＭＳ Ｐゴシック" charset="0"/>
                <a:cs typeface="ＭＳ Ｐゴシック" charset="0"/>
              </a:rPr>
              <a:t> </a:t>
            </a:r>
            <a:r>
              <a:rPr lang="en-US" sz="1600" dirty="0">
                <a:latin typeface="Lucida Sans" charset="0"/>
                <a:ea typeface="ＭＳ Ｐゴシック" charset="0"/>
                <a:cs typeface="ＭＳ Ｐゴシック" charset="0"/>
              </a:rPr>
              <a:t>   R = </a:t>
            </a:r>
            <a:r>
              <a:rPr lang="en-US" sz="1600" dirty="0" err="1">
                <a:latin typeface="Lucida Sans" charset="0"/>
                <a:ea typeface="ＭＳ Ｐゴシック" charset="0"/>
                <a:cs typeface="ＭＳ Ｐゴシック" charset="0"/>
              </a:rPr>
              <a:t>tp</a:t>
            </a:r>
            <a:r>
              <a:rPr lang="en-US" sz="1600" dirty="0">
                <a:latin typeface="Lucida Sans" charset="0"/>
                <a:ea typeface="ＭＳ Ｐゴシック" charset="0"/>
                <a:cs typeface="ＭＳ Ｐゴシック" charset="0"/>
              </a:rPr>
              <a:t>/(</a:t>
            </a:r>
            <a:r>
              <a:rPr lang="en-US" sz="1600" dirty="0" err="1">
                <a:latin typeface="Lucida Sans" charset="0"/>
                <a:ea typeface="ＭＳ Ｐゴシック" charset="0"/>
                <a:cs typeface="ＭＳ Ｐゴシック" charset="0"/>
              </a:rPr>
              <a:t>tp</a:t>
            </a:r>
            <a:r>
              <a:rPr lang="en-US" sz="1600" dirty="0">
                <a:latin typeface="Lucida Sans" charset="0"/>
                <a:ea typeface="ＭＳ Ｐゴシック" charset="0"/>
                <a:cs typeface="ＭＳ Ｐゴシック" charset="0"/>
              </a:rPr>
              <a:t> + </a:t>
            </a:r>
            <a:r>
              <a:rPr lang="en-US" sz="1600" dirty="0" err="1">
                <a:latin typeface="Lucida Sans" charset="0"/>
                <a:ea typeface="ＭＳ Ｐゴシック" charset="0"/>
                <a:cs typeface="ＭＳ Ｐゴシック" charset="0"/>
              </a:rPr>
              <a:t>fn</a:t>
            </a:r>
            <a:r>
              <a:rPr lang="en-US" sz="1600" dirty="0">
                <a:latin typeface="Lucida Sans" charset="0"/>
                <a:ea typeface="ＭＳ Ｐゴシック" charset="0"/>
                <a:cs typeface="ＭＳ Ｐゴシック" charset="0"/>
              </a:rPr>
              <a:t>)</a:t>
            </a:r>
          </a:p>
          <a:p>
            <a:pPr algn="l" eaLnBrk="1" hangingPunct="1">
              <a:buFont typeface="Times" charset="0"/>
              <a:buNone/>
            </a:pPr>
            <a:r>
              <a:rPr lang="en-US" sz="1600" dirty="0">
                <a:latin typeface="Lucida Sans" charset="0"/>
                <a:ea typeface="ＭＳ Ｐゴシック" charset="0"/>
                <a:cs typeface="ＭＳ Ｐゴシック" charset="0"/>
              </a:rPr>
              <a:t>Mention precision recall tradeoff.</a:t>
            </a:r>
          </a:p>
          <a:p>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precision, recall, f-measure [many have seen before]</a:t>
            </a:r>
          </a:p>
          <a:p>
            <a:r>
              <a:rPr lang="en-US" dirty="0">
                <a:latin typeface="Arial" charset="0"/>
                <a:ea typeface="ＭＳ Ｐゴシック" charset="0"/>
                <a:cs typeface="ＭＳ Ｐゴシック" charset="0"/>
              </a:rPr>
              <a:t>there are two sets: CORRECT entities and SELECTED entities</a:t>
            </a:r>
          </a:p>
          <a:p>
            <a:r>
              <a:rPr lang="en-US" dirty="0">
                <a:latin typeface="Arial" charset="0"/>
                <a:ea typeface="ＭＳ Ｐゴシック" charset="0"/>
                <a:cs typeface="ＭＳ Ｐゴシック" charset="0"/>
              </a:rPr>
              <a:t>2x2 contingency table, four possible outcomes</a:t>
            </a:r>
          </a:p>
          <a:p>
            <a:r>
              <a:rPr lang="en-US" dirty="0">
                <a:latin typeface="Arial" charset="0"/>
                <a:ea typeface="ＭＳ Ｐゴシック" charset="0"/>
                <a:cs typeface="ＭＳ Ｐゴシック" charset="0"/>
              </a:rPr>
              <a:t>for precision &amp; recall, you're ignoring bottom corner (where you get O right)</a:t>
            </a:r>
          </a:p>
          <a:p>
            <a:r>
              <a:rPr lang="en-US" dirty="0">
                <a:latin typeface="Arial" charset="0"/>
                <a:ea typeface="ＭＳ Ｐゴシック" charset="0"/>
                <a:cs typeface="ＭＳ Ｐゴシック" charset="0"/>
              </a:rPr>
              <a:t>precision: what proportion of your guesses are correct?</a:t>
            </a:r>
          </a:p>
          <a:p>
            <a:r>
              <a:rPr lang="en-US" dirty="0">
                <a:latin typeface="Arial" charset="0"/>
                <a:ea typeface="ＭＳ Ｐゴシック" charset="0"/>
                <a:cs typeface="ＭＳ Ｐゴシック" charset="0"/>
              </a:rPr>
              <a:t>note that correctness means (a) correct boundaries, and (b) correct label</a:t>
            </a:r>
          </a:p>
          <a:p>
            <a:r>
              <a:rPr lang="en-US" dirty="0">
                <a:latin typeface="Arial" charset="0"/>
                <a:ea typeface="ＭＳ Ｐゴシック" charset="0"/>
                <a:cs typeface="ＭＳ Ｐゴシック" charset="0"/>
              </a:rPr>
              <a:t>recall: what proportion of true entities did you get right?</a:t>
            </a:r>
          </a:p>
          <a:p>
            <a:r>
              <a:rPr lang="en-US" dirty="0">
                <a:latin typeface="Arial" charset="0"/>
                <a:ea typeface="ＭＳ Ｐゴシック" charset="0"/>
                <a:cs typeface="ＭＳ Ｐゴシック" charset="0"/>
              </a:rPr>
              <a:t>ASK STUDENTS HERE ABOUT WHY NOT TO USE ACCURACY</a:t>
            </a:r>
          </a:p>
          <a:p>
            <a:r>
              <a:rPr lang="en-US" dirty="0">
                <a:latin typeface="Arial" charset="0"/>
                <a:ea typeface="ＭＳ Ｐゴシック" charset="0"/>
                <a:cs typeface="ＭＳ Ｐゴシック" charset="0"/>
              </a:rPr>
              <a:t>[note that there is typically a trade-off between precision and recall!]</a:t>
            </a:r>
          </a:p>
          <a:p>
            <a:r>
              <a:rPr lang="en-US" dirty="0">
                <a:latin typeface="Arial" charset="0"/>
                <a:ea typeface="ＭＳ Ｐゴシック" charset="0"/>
                <a:cs typeface="ＭＳ Ｐゴシック" charset="0"/>
              </a:rPr>
              <a:t>[to get high precision, be very reluctant to make guesses – but then you may have poor recall]</a:t>
            </a:r>
          </a:p>
          <a:p>
            <a:r>
              <a:rPr lang="en-US" dirty="0">
                <a:latin typeface="Arial" charset="0"/>
                <a:ea typeface="ＭＳ Ｐゴシック" charset="0"/>
                <a:cs typeface="ＭＳ Ｐゴシック" charset="0"/>
              </a:rPr>
              <a:t>[to get high recall, be very promiscuous in making guesses – but then you may have poor precision]</a:t>
            </a: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506442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846" indent="-285710" eaLnBrk="0" hangingPunct="0">
              <a:defRPr sz="2400">
                <a:solidFill>
                  <a:schemeClr val="tx1"/>
                </a:solidFill>
                <a:latin typeface="Lucida Sans" charset="0"/>
                <a:ea typeface="ＭＳ Ｐゴシック" charset="0"/>
              </a:defRPr>
            </a:lvl2pPr>
            <a:lvl3pPr marL="1142840" indent="-228568" eaLnBrk="0" hangingPunct="0">
              <a:defRPr sz="2400">
                <a:solidFill>
                  <a:schemeClr val="tx1"/>
                </a:solidFill>
                <a:latin typeface="Lucida Sans" charset="0"/>
                <a:ea typeface="ＭＳ Ｐゴシック" charset="0"/>
              </a:defRPr>
            </a:lvl3pPr>
            <a:lvl4pPr marL="1599975" indent="-228568" eaLnBrk="0" hangingPunct="0">
              <a:defRPr sz="2400">
                <a:solidFill>
                  <a:schemeClr val="tx1"/>
                </a:solidFill>
                <a:latin typeface="Lucida Sans" charset="0"/>
                <a:ea typeface="ＭＳ Ｐゴシック" charset="0"/>
              </a:defRPr>
            </a:lvl4pPr>
            <a:lvl5pPr marL="2057111" indent="-228568" eaLnBrk="0" hangingPunct="0">
              <a:defRPr sz="2400">
                <a:solidFill>
                  <a:schemeClr val="tx1"/>
                </a:solidFill>
                <a:latin typeface="Lucida Sans" charset="0"/>
                <a:ea typeface="ＭＳ Ｐゴシック" charset="0"/>
              </a:defRPr>
            </a:lvl5pPr>
            <a:lvl6pPr marL="2514247" indent="-228568" eaLnBrk="0" fontAlgn="base" hangingPunct="0">
              <a:spcBef>
                <a:spcPct val="0"/>
              </a:spcBef>
              <a:spcAft>
                <a:spcPct val="0"/>
              </a:spcAft>
              <a:defRPr sz="2400">
                <a:solidFill>
                  <a:schemeClr val="tx1"/>
                </a:solidFill>
                <a:latin typeface="Lucida Sans" charset="0"/>
                <a:ea typeface="ＭＳ Ｐゴシック" charset="0"/>
              </a:defRPr>
            </a:lvl6pPr>
            <a:lvl7pPr marL="2971383" indent="-228568" eaLnBrk="0" fontAlgn="base" hangingPunct="0">
              <a:spcBef>
                <a:spcPct val="0"/>
              </a:spcBef>
              <a:spcAft>
                <a:spcPct val="0"/>
              </a:spcAft>
              <a:defRPr sz="2400">
                <a:solidFill>
                  <a:schemeClr val="tx1"/>
                </a:solidFill>
                <a:latin typeface="Lucida Sans" charset="0"/>
                <a:ea typeface="ＭＳ Ｐゴシック" charset="0"/>
              </a:defRPr>
            </a:lvl7pPr>
            <a:lvl8pPr marL="3428519" indent="-228568" eaLnBrk="0" fontAlgn="base" hangingPunct="0">
              <a:spcBef>
                <a:spcPct val="0"/>
              </a:spcBef>
              <a:spcAft>
                <a:spcPct val="0"/>
              </a:spcAft>
              <a:defRPr sz="2400">
                <a:solidFill>
                  <a:schemeClr val="tx1"/>
                </a:solidFill>
                <a:latin typeface="Lucida Sans" charset="0"/>
                <a:ea typeface="ＭＳ Ｐゴシック" charset="0"/>
              </a:defRPr>
            </a:lvl8pPr>
            <a:lvl9pPr marL="3885655" indent="-228568"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CE933F43-4F06-6E4C-A88E-635F26D155D2}" type="slidenum">
              <a:rPr lang="en-US" sz="1200"/>
              <a:pPr eaLnBrk="1" hangingPunct="1"/>
              <a:t>46</a:t>
            </a:fld>
            <a:endParaRPr lang="en-US" sz="1200"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 combined measure: F-measure: weighted harmonic mean between precision and recall</a:t>
            </a:r>
          </a:p>
          <a:p>
            <a:r>
              <a:rPr lang="en-US">
                <a:latin typeface="Arial" charset="0"/>
                <a:ea typeface="ＭＳ Ｐゴシック" charset="0"/>
                <a:cs typeface="ＭＳ Ｐゴシック" charset="0"/>
              </a:rPr>
              <a:t>[why weighted?  in some applications you may care more about P or R]</a:t>
            </a:r>
          </a:p>
          <a:p>
            <a:r>
              <a:rPr lang="en-US">
                <a:latin typeface="Arial" charset="0"/>
                <a:ea typeface="ＭＳ Ｐゴシック" charset="0"/>
                <a:cs typeface="ＭＳ Ｐゴシック" charset="0"/>
              </a:rPr>
              <a:t>[why harmonic?  it's conservative -- lower than arith or geo mean]</a:t>
            </a:r>
          </a:p>
          <a:p>
            <a:r>
              <a:rPr lang="en-US">
                <a:latin typeface="Arial" charset="0"/>
                <a:ea typeface="ＭＳ Ｐゴシック" charset="0"/>
                <a:cs typeface="ＭＳ Ｐゴシック" charset="0"/>
              </a:rPr>
              <a:t>[if P and R are far apart, F tends to be near lower value]</a:t>
            </a:r>
          </a:p>
          <a:p>
            <a:r>
              <a:rPr lang="en-US">
                <a:latin typeface="Arial" charset="0"/>
                <a:ea typeface="ＭＳ Ｐゴシック" charset="0"/>
                <a:cs typeface="ＭＳ Ｐゴシック" charset="0"/>
              </a:rPr>
              <a:t>[in order to do well on F1, need to do well on BOTH P and R]</a:t>
            </a:r>
          </a:p>
          <a:p>
            <a:r>
              <a:rPr lang="en-US">
                <a:latin typeface="Arial" charset="0"/>
                <a:ea typeface="ＭＳ Ｐゴシック" charset="0"/>
                <a:cs typeface="ＭＳ Ｐゴシック" charset="0"/>
              </a:rPr>
              <a:t>[this way, can't beat the system by being either too reluctant or too promiscuous]</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Comment: when ppl say f-measure w/o specifying beta, they mean balanced, and this is by far the most common way of doing it</a:t>
            </a:r>
          </a:p>
        </p:txBody>
      </p:sp>
    </p:spTree>
    <p:extLst>
      <p:ext uri="{BB962C8B-B14F-4D97-AF65-F5344CB8AC3E}">
        <p14:creationId xmlns:p14="http://schemas.microsoft.com/office/powerpoint/2010/main" val="1016663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47</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56846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 Saigon. Grey, Anthony</a:t>
            </a:r>
          </a:p>
          <a:p>
            <a:r>
              <a:rPr lang="en-US" dirty="0"/>
              <a:t>#2: </a:t>
            </a:r>
            <a:r>
              <a:rPr lang="en-US" baseline="0" dirty="0"/>
              <a:t> </a:t>
            </a:r>
            <a:r>
              <a:rPr lang="en-US" dirty="0"/>
              <a:t>Jerusalem the Golden. Drabble, Margaret</a:t>
            </a:r>
          </a:p>
          <a:p>
            <a:r>
              <a:rPr lang="en-US" dirty="0"/>
              <a:t>From </a:t>
            </a:r>
            <a:r>
              <a:rPr lang="en-US" dirty="0" err="1"/>
              <a:t>shlomo</a:t>
            </a:r>
            <a:r>
              <a:rPr lang="en-US" baseline="0" dirty="0"/>
              <a:t> </a:t>
            </a:r>
            <a:r>
              <a:rPr lang="en-US" baseline="0" dirty="0" err="1"/>
              <a:t>argamon</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5</a:t>
            </a:fld>
            <a:endParaRPr lang="en-US"/>
          </a:p>
        </p:txBody>
      </p:sp>
    </p:spTree>
    <p:extLst>
      <p:ext uri="{BB962C8B-B14F-4D97-AF65-F5344CB8AC3E}">
        <p14:creationId xmlns:p14="http://schemas.microsoft.com/office/powerpoint/2010/main" val="234876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1E6D798-0D31-0647-AB71-9E94307BC9C4}" type="slidenum">
              <a:rPr lang="en-US"/>
              <a:pPr/>
              <a:t>10</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6829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041FE78-3ECD-CD47-AF85-D701825482C7}" type="slidenum">
              <a:rPr lang="en-US"/>
              <a:pPr/>
              <a:t>12</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34901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13</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456018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0485E7D-390C-4745-85F5-60C12369010B}" type="slidenum">
              <a:rPr lang="en-US"/>
              <a:pPr/>
              <a:t>19</a:t>
            </a:fld>
            <a:endParaRPr lang="en-US"/>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xfrm>
            <a:off x="912813" y="4463296"/>
            <a:ext cx="5707062" cy="4228386"/>
          </a:xfrm>
          <a:solidFill>
            <a:srgbClr val="FFFFFF"/>
          </a:solidFill>
          <a:ln>
            <a:solidFill>
              <a:srgbClr val="000000"/>
            </a:solidFill>
          </a:ln>
        </p:spPr>
        <p:txBody>
          <a:bodyPr lIns="91337" tIns="45668" rIns="91337" bIns="45668"/>
          <a:lstStyle/>
          <a:p>
            <a:endParaRPr lang="en-US"/>
          </a:p>
        </p:txBody>
      </p:sp>
    </p:spTree>
    <p:extLst>
      <p:ext uri="{BB962C8B-B14F-4D97-AF65-F5344CB8AC3E}">
        <p14:creationId xmlns:p14="http://schemas.microsoft.com/office/powerpoint/2010/main" val="3335068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20</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640731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28</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649816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35</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26946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6F98D-29FB-E947-A3C2-E0D681F4A6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41300F-09CD-484B-ACDC-BBAFF63EDB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EEC3F2-C5B5-8848-8E33-A2F7C34CB995}"/>
              </a:ext>
            </a:extLst>
          </p:cNvPr>
          <p:cNvSpPr>
            <a:spLocks noGrp="1"/>
          </p:cNvSpPr>
          <p:nvPr>
            <p:ph type="dt" sz="half" idx="10"/>
          </p:nvPr>
        </p:nvSpPr>
        <p:spPr/>
        <p:txBody>
          <a:bodyPr/>
          <a:lstStyle/>
          <a:p>
            <a:fld id="{6147F85A-F915-994A-B6E1-2F19F4F38B62}" type="datetimeFigureOut">
              <a:rPr lang="en-US" smtClean="0"/>
              <a:t>5/30/19</a:t>
            </a:fld>
            <a:endParaRPr lang="en-US"/>
          </a:p>
        </p:txBody>
      </p:sp>
      <p:sp>
        <p:nvSpPr>
          <p:cNvPr id="5" name="Footer Placeholder 4">
            <a:extLst>
              <a:ext uri="{FF2B5EF4-FFF2-40B4-BE49-F238E27FC236}">
                <a16:creationId xmlns:a16="http://schemas.microsoft.com/office/drawing/2014/main" id="{7FF2D28B-6EDB-3948-8999-84A5DD56F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C3705A-3522-4743-9BB1-5C6EE0023131}"/>
              </a:ext>
            </a:extLst>
          </p:cNvPr>
          <p:cNvSpPr>
            <a:spLocks noGrp="1"/>
          </p:cNvSpPr>
          <p:nvPr>
            <p:ph type="sldNum" sz="quarter" idx="12"/>
          </p:nvPr>
        </p:nvSpPr>
        <p:spPr/>
        <p:txBody>
          <a:bodyPr/>
          <a:lstStyle/>
          <a:p>
            <a:fld id="{2FED1786-0C0C-B146-B137-72FE3A8E5438}" type="slidenum">
              <a:rPr lang="en-US" smtClean="0"/>
              <a:t>‹#›</a:t>
            </a:fld>
            <a:endParaRPr lang="en-US"/>
          </a:p>
        </p:txBody>
      </p:sp>
    </p:spTree>
    <p:extLst>
      <p:ext uri="{BB962C8B-B14F-4D97-AF65-F5344CB8AC3E}">
        <p14:creationId xmlns:p14="http://schemas.microsoft.com/office/powerpoint/2010/main" val="3681122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3597A-9249-8844-A08E-96806696F2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296C6C-1BAB-6D48-B56C-0B9B5E0275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8519B-01FF-4A40-A30A-2B302B512446}"/>
              </a:ext>
            </a:extLst>
          </p:cNvPr>
          <p:cNvSpPr>
            <a:spLocks noGrp="1"/>
          </p:cNvSpPr>
          <p:nvPr>
            <p:ph type="dt" sz="half" idx="10"/>
          </p:nvPr>
        </p:nvSpPr>
        <p:spPr/>
        <p:txBody>
          <a:bodyPr/>
          <a:lstStyle/>
          <a:p>
            <a:fld id="{6147F85A-F915-994A-B6E1-2F19F4F38B62}" type="datetimeFigureOut">
              <a:rPr lang="en-US" smtClean="0"/>
              <a:t>5/30/19</a:t>
            </a:fld>
            <a:endParaRPr lang="en-US"/>
          </a:p>
        </p:txBody>
      </p:sp>
      <p:sp>
        <p:nvSpPr>
          <p:cNvPr id="5" name="Footer Placeholder 4">
            <a:extLst>
              <a:ext uri="{FF2B5EF4-FFF2-40B4-BE49-F238E27FC236}">
                <a16:creationId xmlns:a16="http://schemas.microsoft.com/office/drawing/2014/main" id="{055A5DFF-EBB9-9B41-B13C-C420B7FF6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FBD28-AF0E-5B48-A423-7EBF62C8EA7A}"/>
              </a:ext>
            </a:extLst>
          </p:cNvPr>
          <p:cNvSpPr>
            <a:spLocks noGrp="1"/>
          </p:cNvSpPr>
          <p:nvPr>
            <p:ph type="sldNum" sz="quarter" idx="12"/>
          </p:nvPr>
        </p:nvSpPr>
        <p:spPr/>
        <p:txBody>
          <a:bodyPr/>
          <a:lstStyle/>
          <a:p>
            <a:fld id="{2FED1786-0C0C-B146-B137-72FE3A8E5438}" type="slidenum">
              <a:rPr lang="en-US" smtClean="0"/>
              <a:t>‹#›</a:t>
            </a:fld>
            <a:endParaRPr lang="en-US"/>
          </a:p>
        </p:txBody>
      </p:sp>
    </p:spTree>
    <p:extLst>
      <p:ext uri="{BB962C8B-B14F-4D97-AF65-F5344CB8AC3E}">
        <p14:creationId xmlns:p14="http://schemas.microsoft.com/office/powerpoint/2010/main" val="404554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044260-98BE-3645-8053-0C7FEFCEAF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66DE9D-F6D1-F04B-8730-53202A97F84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65735-A65B-124E-812E-6537FFFBB787}"/>
              </a:ext>
            </a:extLst>
          </p:cNvPr>
          <p:cNvSpPr>
            <a:spLocks noGrp="1"/>
          </p:cNvSpPr>
          <p:nvPr>
            <p:ph type="dt" sz="half" idx="10"/>
          </p:nvPr>
        </p:nvSpPr>
        <p:spPr/>
        <p:txBody>
          <a:bodyPr/>
          <a:lstStyle/>
          <a:p>
            <a:fld id="{6147F85A-F915-994A-B6E1-2F19F4F38B62}" type="datetimeFigureOut">
              <a:rPr lang="en-US" smtClean="0"/>
              <a:t>5/30/19</a:t>
            </a:fld>
            <a:endParaRPr lang="en-US"/>
          </a:p>
        </p:txBody>
      </p:sp>
      <p:sp>
        <p:nvSpPr>
          <p:cNvPr id="5" name="Footer Placeholder 4">
            <a:extLst>
              <a:ext uri="{FF2B5EF4-FFF2-40B4-BE49-F238E27FC236}">
                <a16:creationId xmlns:a16="http://schemas.microsoft.com/office/drawing/2014/main" id="{B0C49424-7B52-3E41-A935-5F080632F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4F579-A4ED-2D4E-A8F9-2EBA38773335}"/>
              </a:ext>
            </a:extLst>
          </p:cNvPr>
          <p:cNvSpPr>
            <a:spLocks noGrp="1"/>
          </p:cNvSpPr>
          <p:nvPr>
            <p:ph type="sldNum" sz="quarter" idx="12"/>
          </p:nvPr>
        </p:nvSpPr>
        <p:spPr/>
        <p:txBody>
          <a:bodyPr/>
          <a:lstStyle/>
          <a:p>
            <a:fld id="{2FED1786-0C0C-B146-B137-72FE3A8E5438}" type="slidenum">
              <a:rPr lang="en-US" smtClean="0"/>
              <a:t>‹#›</a:t>
            </a:fld>
            <a:endParaRPr lang="en-US"/>
          </a:p>
        </p:txBody>
      </p:sp>
    </p:spTree>
    <p:extLst>
      <p:ext uri="{BB962C8B-B14F-4D97-AF65-F5344CB8AC3E}">
        <p14:creationId xmlns:p14="http://schemas.microsoft.com/office/powerpoint/2010/main" val="2249326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6400" y="1752601"/>
            <a:ext cx="103632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06400" y="4076701"/>
            <a:ext cx="103632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pPr/>
              <a:t>‹#›</a:t>
            </a:fld>
            <a:endParaRPr lang="en-US"/>
          </a:p>
        </p:txBody>
      </p:sp>
      <p:sp>
        <p:nvSpPr>
          <p:cNvPr id="9" name="Rectangle 2"/>
          <p:cNvSpPr>
            <a:spLocks noChangeArrowheads="1"/>
          </p:cNvSpPr>
          <p:nvPr userDrawn="1"/>
        </p:nvSpPr>
        <p:spPr bwMode="auto">
          <a:xfrm rot="5400000">
            <a:off x="-3398523" y="3398522"/>
            <a:ext cx="6858001" cy="6095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sz="2400">
              <a:solidFill>
                <a:srgbClr val="A50021"/>
              </a:solidFill>
              <a:ea typeface="+mn-ea"/>
              <a:cs typeface="+mn-cs"/>
            </a:endParaRPr>
          </a:p>
        </p:txBody>
      </p:sp>
      <p:sp>
        <p:nvSpPr>
          <p:cNvPr id="10" name="Title 1"/>
          <p:cNvSpPr>
            <a:spLocks noGrp="1"/>
          </p:cNvSpPr>
          <p:nvPr>
            <p:ph type="title"/>
          </p:nvPr>
        </p:nvSpPr>
        <p:spPr>
          <a:xfrm>
            <a:off x="1828800" y="508000"/>
            <a:ext cx="9956800" cy="990600"/>
          </a:xfrm>
        </p:spPr>
        <p:txBody>
          <a:bodyPr/>
          <a:lstStyle/>
          <a:p>
            <a:r>
              <a:rPr lang="en-US"/>
              <a:t>Click to edit Master title style</a:t>
            </a:r>
            <a:endParaRPr lang="en-US" dirty="0"/>
          </a:p>
        </p:txBody>
      </p:sp>
    </p:spTree>
    <p:extLst>
      <p:ext uri="{BB962C8B-B14F-4D97-AF65-F5344CB8AC3E}">
        <p14:creationId xmlns:p14="http://schemas.microsoft.com/office/powerpoint/2010/main" val="409539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B77A-B843-AD4B-9FC5-A7D30F2559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5E0F77-FCC0-BB46-88D3-1846941EED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DC8C75-2ED7-9643-B676-7C94D949F7E2}"/>
              </a:ext>
            </a:extLst>
          </p:cNvPr>
          <p:cNvSpPr>
            <a:spLocks noGrp="1"/>
          </p:cNvSpPr>
          <p:nvPr>
            <p:ph type="dt" sz="half" idx="10"/>
          </p:nvPr>
        </p:nvSpPr>
        <p:spPr/>
        <p:txBody>
          <a:bodyPr/>
          <a:lstStyle/>
          <a:p>
            <a:fld id="{6147F85A-F915-994A-B6E1-2F19F4F38B62}" type="datetimeFigureOut">
              <a:rPr lang="en-US" smtClean="0"/>
              <a:t>5/30/19</a:t>
            </a:fld>
            <a:endParaRPr lang="en-US"/>
          </a:p>
        </p:txBody>
      </p:sp>
      <p:sp>
        <p:nvSpPr>
          <p:cNvPr id="5" name="Footer Placeholder 4">
            <a:extLst>
              <a:ext uri="{FF2B5EF4-FFF2-40B4-BE49-F238E27FC236}">
                <a16:creationId xmlns:a16="http://schemas.microsoft.com/office/drawing/2014/main" id="{81A7458D-BBD1-A440-9724-36DBFA88B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9C1D91-83AA-5440-BC22-2264747B6FA4}"/>
              </a:ext>
            </a:extLst>
          </p:cNvPr>
          <p:cNvSpPr>
            <a:spLocks noGrp="1"/>
          </p:cNvSpPr>
          <p:nvPr>
            <p:ph type="sldNum" sz="quarter" idx="12"/>
          </p:nvPr>
        </p:nvSpPr>
        <p:spPr/>
        <p:txBody>
          <a:bodyPr/>
          <a:lstStyle/>
          <a:p>
            <a:fld id="{2FED1786-0C0C-B146-B137-72FE3A8E5438}" type="slidenum">
              <a:rPr lang="en-US" smtClean="0"/>
              <a:t>‹#›</a:t>
            </a:fld>
            <a:endParaRPr lang="en-US"/>
          </a:p>
        </p:txBody>
      </p:sp>
    </p:spTree>
    <p:extLst>
      <p:ext uri="{BB962C8B-B14F-4D97-AF65-F5344CB8AC3E}">
        <p14:creationId xmlns:p14="http://schemas.microsoft.com/office/powerpoint/2010/main" val="412304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EBF7-DDCE-DD47-99F4-4A4245EB2E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8682CA-0790-3041-940B-C4E1C60FA7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FDF65F7-554B-9F45-8D4B-AE8D1704806D}"/>
              </a:ext>
            </a:extLst>
          </p:cNvPr>
          <p:cNvSpPr>
            <a:spLocks noGrp="1"/>
          </p:cNvSpPr>
          <p:nvPr>
            <p:ph type="dt" sz="half" idx="10"/>
          </p:nvPr>
        </p:nvSpPr>
        <p:spPr/>
        <p:txBody>
          <a:bodyPr/>
          <a:lstStyle/>
          <a:p>
            <a:fld id="{6147F85A-F915-994A-B6E1-2F19F4F38B62}" type="datetimeFigureOut">
              <a:rPr lang="en-US" smtClean="0"/>
              <a:t>5/30/19</a:t>
            </a:fld>
            <a:endParaRPr lang="en-US"/>
          </a:p>
        </p:txBody>
      </p:sp>
      <p:sp>
        <p:nvSpPr>
          <p:cNvPr id="5" name="Footer Placeholder 4">
            <a:extLst>
              <a:ext uri="{FF2B5EF4-FFF2-40B4-BE49-F238E27FC236}">
                <a16:creationId xmlns:a16="http://schemas.microsoft.com/office/drawing/2014/main" id="{91AA9165-2AB0-C54E-AB6A-6A76E236B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EE278-C5D3-DC42-A8BE-49837D92F37F}"/>
              </a:ext>
            </a:extLst>
          </p:cNvPr>
          <p:cNvSpPr>
            <a:spLocks noGrp="1"/>
          </p:cNvSpPr>
          <p:nvPr>
            <p:ph type="sldNum" sz="quarter" idx="12"/>
          </p:nvPr>
        </p:nvSpPr>
        <p:spPr/>
        <p:txBody>
          <a:bodyPr/>
          <a:lstStyle/>
          <a:p>
            <a:fld id="{2FED1786-0C0C-B146-B137-72FE3A8E5438}" type="slidenum">
              <a:rPr lang="en-US" smtClean="0"/>
              <a:t>‹#›</a:t>
            </a:fld>
            <a:endParaRPr lang="en-US"/>
          </a:p>
        </p:txBody>
      </p:sp>
    </p:spTree>
    <p:extLst>
      <p:ext uri="{BB962C8B-B14F-4D97-AF65-F5344CB8AC3E}">
        <p14:creationId xmlns:p14="http://schemas.microsoft.com/office/powerpoint/2010/main" val="309165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0219A-874A-7844-BD43-13BA9323DA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6174AA-08F0-2348-8FD6-46081BCFBE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D0C5CD-54E3-504B-B0BC-77B000B6BA3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C0C0B6-2396-F84E-AC3B-49B286769B1A}"/>
              </a:ext>
            </a:extLst>
          </p:cNvPr>
          <p:cNvSpPr>
            <a:spLocks noGrp="1"/>
          </p:cNvSpPr>
          <p:nvPr>
            <p:ph type="dt" sz="half" idx="10"/>
          </p:nvPr>
        </p:nvSpPr>
        <p:spPr/>
        <p:txBody>
          <a:bodyPr/>
          <a:lstStyle/>
          <a:p>
            <a:fld id="{6147F85A-F915-994A-B6E1-2F19F4F38B62}" type="datetimeFigureOut">
              <a:rPr lang="en-US" smtClean="0"/>
              <a:t>5/30/19</a:t>
            </a:fld>
            <a:endParaRPr lang="en-US"/>
          </a:p>
        </p:txBody>
      </p:sp>
      <p:sp>
        <p:nvSpPr>
          <p:cNvPr id="6" name="Footer Placeholder 5">
            <a:extLst>
              <a:ext uri="{FF2B5EF4-FFF2-40B4-BE49-F238E27FC236}">
                <a16:creationId xmlns:a16="http://schemas.microsoft.com/office/drawing/2014/main" id="{7CA36DF7-CD5E-0949-9AE9-9FECB9DA13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645BE7-0F0D-634E-9ACF-4705881EDA22}"/>
              </a:ext>
            </a:extLst>
          </p:cNvPr>
          <p:cNvSpPr>
            <a:spLocks noGrp="1"/>
          </p:cNvSpPr>
          <p:nvPr>
            <p:ph type="sldNum" sz="quarter" idx="12"/>
          </p:nvPr>
        </p:nvSpPr>
        <p:spPr/>
        <p:txBody>
          <a:bodyPr/>
          <a:lstStyle/>
          <a:p>
            <a:fld id="{2FED1786-0C0C-B146-B137-72FE3A8E5438}" type="slidenum">
              <a:rPr lang="en-US" smtClean="0"/>
              <a:t>‹#›</a:t>
            </a:fld>
            <a:endParaRPr lang="en-US"/>
          </a:p>
        </p:txBody>
      </p:sp>
    </p:spTree>
    <p:extLst>
      <p:ext uri="{BB962C8B-B14F-4D97-AF65-F5344CB8AC3E}">
        <p14:creationId xmlns:p14="http://schemas.microsoft.com/office/powerpoint/2010/main" val="1895801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0178-CFB3-2644-89F5-682A8C999F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03E77C-5349-A04A-B11E-48F83494B3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DD1F27-71AB-554E-AD88-96B87BE62E6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6B16E4-7C1F-AE40-8BD8-CF08BF118B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C38DC9-4F7D-7B46-94DE-48D3F095CB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FDE12F-7367-5E42-A5C6-96E4B2402E10}"/>
              </a:ext>
            </a:extLst>
          </p:cNvPr>
          <p:cNvSpPr>
            <a:spLocks noGrp="1"/>
          </p:cNvSpPr>
          <p:nvPr>
            <p:ph type="dt" sz="half" idx="10"/>
          </p:nvPr>
        </p:nvSpPr>
        <p:spPr/>
        <p:txBody>
          <a:bodyPr/>
          <a:lstStyle/>
          <a:p>
            <a:fld id="{6147F85A-F915-994A-B6E1-2F19F4F38B62}" type="datetimeFigureOut">
              <a:rPr lang="en-US" smtClean="0"/>
              <a:t>5/30/19</a:t>
            </a:fld>
            <a:endParaRPr lang="en-US"/>
          </a:p>
        </p:txBody>
      </p:sp>
      <p:sp>
        <p:nvSpPr>
          <p:cNvPr id="8" name="Footer Placeholder 7">
            <a:extLst>
              <a:ext uri="{FF2B5EF4-FFF2-40B4-BE49-F238E27FC236}">
                <a16:creationId xmlns:a16="http://schemas.microsoft.com/office/drawing/2014/main" id="{A8C5E987-F003-434F-A9EE-8968822C3B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D422BC-AB85-B64B-AF15-D8EB4E12DC3A}"/>
              </a:ext>
            </a:extLst>
          </p:cNvPr>
          <p:cNvSpPr>
            <a:spLocks noGrp="1"/>
          </p:cNvSpPr>
          <p:nvPr>
            <p:ph type="sldNum" sz="quarter" idx="12"/>
          </p:nvPr>
        </p:nvSpPr>
        <p:spPr/>
        <p:txBody>
          <a:bodyPr/>
          <a:lstStyle/>
          <a:p>
            <a:fld id="{2FED1786-0C0C-B146-B137-72FE3A8E5438}" type="slidenum">
              <a:rPr lang="en-US" smtClean="0"/>
              <a:t>‹#›</a:t>
            </a:fld>
            <a:endParaRPr lang="en-US"/>
          </a:p>
        </p:txBody>
      </p:sp>
    </p:spTree>
    <p:extLst>
      <p:ext uri="{BB962C8B-B14F-4D97-AF65-F5344CB8AC3E}">
        <p14:creationId xmlns:p14="http://schemas.microsoft.com/office/powerpoint/2010/main" val="85167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E774-4376-D742-8CAC-B0FCB15A58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223ED9-8DEA-9142-80EC-A89D480448F9}"/>
              </a:ext>
            </a:extLst>
          </p:cNvPr>
          <p:cNvSpPr>
            <a:spLocks noGrp="1"/>
          </p:cNvSpPr>
          <p:nvPr>
            <p:ph type="dt" sz="half" idx="10"/>
          </p:nvPr>
        </p:nvSpPr>
        <p:spPr/>
        <p:txBody>
          <a:bodyPr/>
          <a:lstStyle/>
          <a:p>
            <a:fld id="{6147F85A-F915-994A-B6E1-2F19F4F38B62}" type="datetimeFigureOut">
              <a:rPr lang="en-US" smtClean="0"/>
              <a:t>5/30/19</a:t>
            </a:fld>
            <a:endParaRPr lang="en-US"/>
          </a:p>
        </p:txBody>
      </p:sp>
      <p:sp>
        <p:nvSpPr>
          <p:cNvPr id="4" name="Footer Placeholder 3">
            <a:extLst>
              <a:ext uri="{FF2B5EF4-FFF2-40B4-BE49-F238E27FC236}">
                <a16:creationId xmlns:a16="http://schemas.microsoft.com/office/drawing/2014/main" id="{A12536BD-A3C6-5147-A8C2-8611FB3295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3F2D6D-39EE-6548-A39A-F6F62066DA63}"/>
              </a:ext>
            </a:extLst>
          </p:cNvPr>
          <p:cNvSpPr>
            <a:spLocks noGrp="1"/>
          </p:cNvSpPr>
          <p:nvPr>
            <p:ph type="sldNum" sz="quarter" idx="12"/>
          </p:nvPr>
        </p:nvSpPr>
        <p:spPr/>
        <p:txBody>
          <a:bodyPr/>
          <a:lstStyle/>
          <a:p>
            <a:fld id="{2FED1786-0C0C-B146-B137-72FE3A8E5438}" type="slidenum">
              <a:rPr lang="en-US" smtClean="0"/>
              <a:t>‹#›</a:t>
            </a:fld>
            <a:endParaRPr lang="en-US"/>
          </a:p>
        </p:txBody>
      </p:sp>
    </p:spTree>
    <p:extLst>
      <p:ext uri="{BB962C8B-B14F-4D97-AF65-F5344CB8AC3E}">
        <p14:creationId xmlns:p14="http://schemas.microsoft.com/office/powerpoint/2010/main" val="3184698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2DF391-87C2-614D-B43A-5B8A7056F40D}"/>
              </a:ext>
            </a:extLst>
          </p:cNvPr>
          <p:cNvSpPr>
            <a:spLocks noGrp="1"/>
          </p:cNvSpPr>
          <p:nvPr>
            <p:ph type="dt" sz="half" idx="10"/>
          </p:nvPr>
        </p:nvSpPr>
        <p:spPr/>
        <p:txBody>
          <a:bodyPr/>
          <a:lstStyle/>
          <a:p>
            <a:fld id="{6147F85A-F915-994A-B6E1-2F19F4F38B62}" type="datetimeFigureOut">
              <a:rPr lang="en-US" smtClean="0"/>
              <a:t>5/30/19</a:t>
            </a:fld>
            <a:endParaRPr lang="en-US"/>
          </a:p>
        </p:txBody>
      </p:sp>
      <p:sp>
        <p:nvSpPr>
          <p:cNvPr id="3" name="Footer Placeholder 2">
            <a:extLst>
              <a:ext uri="{FF2B5EF4-FFF2-40B4-BE49-F238E27FC236}">
                <a16:creationId xmlns:a16="http://schemas.microsoft.com/office/drawing/2014/main" id="{2BB40FB0-5159-4942-B406-F1CB4D74CA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0A55EF-32EE-534F-83F2-296C26DC9CF8}"/>
              </a:ext>
            </a:extLst>
          </p:cNvPr>
          <p:cNvSpPr>
            <a:spLocks noGrp="1"/>
          </p:cNvSpPr>
          <p:nvPr>
            <p:ph type="sldNum" sz="quarter" idx="12"/>
          </p:nvPr>
        </p:nvSpPr>
        <p:spPr/>
        <p:txBody>
          <a:bodyPr/>
          <a:lstStyle/>
          <a:p>
            <a:fld id="{2FED1786-0C0C-B146-B137-72FE3A8E5438}" type="slidenum">
              <a:rPr lang="en-US" smtClean="0"/>
              <a:t>‹#›</a:t>
            </a:fld>
            <a:endParaRPr lang="en-US"/>
          </a:p>
        </p:txBody>
      </p:sp>
    </p:spTree>
    <p:extLst>
      <p:ext uri="{BB962C8B-B14F-4D97-AF65-F5344CB8AC3E}">
        <p14:creationId xmlns:p14="http://schemas.microsoft.com/office/powerpoint/2010/main" val="4018632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6576-EC5A-FE4D-8EC7-CCD85ACE12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7569B5-2FA7-0A4E-910A-E7497C2424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D91E97-76B0-2A48-A3C3-C98BE18DE0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BE226F-E43E-0349-BC7D-2AECD4BF396B}"/>
              </a:ext>
            </a:extLst>
          </p:cNvPr>
          <p:cNvSpPr>
            <a:spLocks noGrp="1"/>
          </p:cNvSpPr>
          <p:nvPr>
            <p:ph type="dt" sz="half" idx="10"/>
          </p:nvPr>
        </p:nvSpPr>
        <p:spPr/>
        <p:txBody>
          <a:bodyPr/>
          <a:lstStyle/>
          <a:p>
            <a:fld id="{6147F85A-F915-994A-B6E1-2F19F4F38B62}" type="datetimeFigureOut">
              <a:rPr lang="en-US" smtClean="0"/>
              <a:t>5/30/19</a:t>
            </a:fld>
            <a:endParaRPr lang="en-US"/>
          </a:p>
        </p:txBody>
      </p:sp>
      <p:sp>
        <p:nvSpPr>
          <p:cNvPr id="6" name="Footer Placeholder 5">
            <a:extLst>
              <a:ext uri="{FF2B5EF4-FFF2-40B4-BE49-F238E27FC236}">
                <a16:creationId xmlns:a16="http://schemas.microsoft.com/office/drawing/2014/main" id="{F4B4FCD2-BA23-174A-98B9-FFA7F40B9B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F9EC6B-ACE9-BA46-8F1B-C7D772AFF4B4}"/>
              </a:ext>
            </a:extLst>
          </p:cNvPr>
          <p:cNvSpPr>
            <a:spLocks noGrp="1"/>
          </p:cNvSpPr>
          <p:nvPr>
            <p:ph type="sldNum" sz="quarter" idx="12"/>
          </p:nvPr>
        </p:nvSpPr>
        <p:spPr/>
        <p:txBody>
          <a:bodyPr/>
          <a:lstStyle/>
          <a:p>
            <a:fld id="{2FED1786-0C0C-B146-B137-72FE3A8E5438}" type="slidenum">
              <a:rPr lang="en-US" smtClean="0"/>
              <a:t>‹#›</a:t>
            </a:fld>
            <a:endParaRPr lang="en-US"/>
          </a:p>
        </p:txBody>
      </p:sp>
    </p:spTree>
    <p:extLst>
      <p:ext uri="{BB962C8B-B14F-4D97-AF65-F5344CB8AC3E}">
        <p14:creationId xmlns:p14="http://schemas.microsoft.com/office/powerpoint/2010/main" val="67062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7F6EA-3BFC-3847-84AB-ED55FDA29E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4D7D65-602E-3A42-A749-218BB65059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4DCE7F-3F71-4C45-A3A7-C2D0812C60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8F43B1-052C-D947-80F4-77F90678D5C0}"/>
              </a:ext>
            </a:extLst>
          </p:cNvPr>
          <p:cNvSpPr>
            <a:spLocks noGrp="1"/>
          </p:cNvSpPr>
          <p:nvPr>
            <p:ph type="dt" sz="half" idx="10"/>
          </p:nvPr>
        </p:nvSpPr>
        <p:spPr/>
        <p:txBody>
          <a:bodyPr/>
          <a:lstStyle/>
          <a:p>
            <a:fld id="{6147F85A-F915-994A-B6E1-2F19F4F38B62}" type="datetimeFigureOut">
              <a:rPr lang="en-US" smtClean="0"/>
              <a:t>5/30/19</a:t>
            </a:fld>
            <a:endParaRPr lang="en-US"/>
          </a:p>
        </p:txBody>
      </p:sp>
      <p:sp>
        <p:nvSpPr>
          <p:cNvPr id="6" name="Footer Placeholder 5">
            <a:extLst>
              <a:ext uri="{FF2B5EF4-FFF2-40B4-BE49-F238E27FC236}">
                <a16:creationId xmlns:a16="http://schemas.microsoft.com/office/drawing/2014/main" id="{D2A52C84-94F0-064C-B8CC-CC60E44A6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16D47-6454-894B-BB38-E4882FCF9FD7}"/>
              </a:ext>
            </a:extLst>
          </p:cNvPr>
          <p:cNvSpPr>
            <a:spLocks noGrp="1"/>
          </p:cNvSpPr>
          <p:nvPr>
            <p:ph type="sldNum" sz="quarter" idx="12"/>
          </p:nvPr>
        </p:nvSpPr>
        <p:spPr/>
        <p:txBody>
          <a:bodyPr/>
          <a:lstStyle/>
          <a:p>
            <a:fld id="{2FED1786-0C0C-B146-B137-72FE3A8E5438}" type="slidenum">
              <a:rPr lang="en-US" smtClean="0"/>
              <a:t>‹#›</a:t>
            </a:fld>
            <a:endParaRPr lang="en-US"/>
          </a:p>
        </p:txBody>
      </p:sp>
    </p:spTree>
    <p:extLst>
      <p:ext uri="{BB962C8B-B14F-4D97-AF65-F5344CB8AC3E}">
        <p14:creationId xmlns:p14="http://schemas.microsoft.com/office/powerpoint/2010/main" val="308200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0907F4-EB7B-C147-8454-4A1CE5EE84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EF39E8-44DC-334A-B528-E22422230F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219788-6C45-1A4A-9EB9-37579B8C18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7F85A-F915-994A-B6E1-2F19F4F38B62}" type="datetimeFigureOut">
              <a:rPr lang="en-US" smtClean="0"/>
              <a:t>5/30/19</a:t>
            </a:fld>
            <a:endParaRPr lang="en-US"/>
          </a:p>
        </p:txBody>
      </p:sp>
      <p:sp>
        <p:nvSpPr>
          <p:cNvPr id="5" name="Footer Placeholder 4">
            <a:extLst>
              <a:ext uri="{FF2B5EF4-FFF2-40B4-BE49-F238E27FC236}">
                <a16:creationId xmlns:a16="http://schemas.microsoft.com/office/drawing/2014/main" id="{B3669117-E9CE-584A-AA4D-DC57F7A508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70FA92-5B6A-D54D-B488-6B762E1D92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D1786-0C0C-B146-B137-72FE3A8E5438}" type="slidenum">
              <a:rPr lang="en-US" smtClean="0"/>
              <a:t>‹#›</a:t>
            </a:fld>
            <a:endParaRPr lang="en-US"/>
          </a:p>
        </p:txBody>
      </p:sp>
    </p:spTree>
    <p:extLst>
      <p:ext uri="{BB962C8B-B14F-4D97-AF65-F5344CB8AC3E}">
        <p14:creationId xmlns:p14="http://schemas.microsoft.com/office/powerpoint/2010/main" val="4262007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3.bin"/><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oleObject" Target="../embeddings/oleObject6.bin"/><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emf"/><Relationship Id="rId5" Type="http://schemas.openxmlformats.org/officeDocument/2006/relationships/oleObject" Target="../embeddings/oleObject9.bin"/><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emf"/><Relationship Id="rId5" Type="http://schemas.openxmlformats.org/officeDocument/2006/relationships/oleObject" Target="../embeddings/oleObject11.bin"/><Relationship Id="rId4" Type="http://schemas.openxmlformats.org/officeDocument/2006/relationships/image" Target="../media/image15.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1.emf"/><Relationship Id="rId5" Type="http://schemas.openxmlformats.org/officeDocument/2006/relationships/oleObject" Target="../embeddings/oleObject14.bin"/><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23.emf"/><Relationship Id="rId5" Type="http://schemas.openxmlformats.org/officeDocument/2006/relationships/oleObject" Target="../embeddings/oleObject17.bin"/><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25.emf"/><Relationship Id="rId5" Type="http://schemas.openxmlformats.org/officeDocument/2006/relationships/oleObject" Target="../embeddings/oleObject19.bin"/><Relationship Id="rId4" Type="http://schemas.openxmlformats.org/officeDocument/2006/relationships/image" Target="../media/image24.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7.emf"/><Relationship Id="rId5" Type="http://schemas.openxmlformats.org/officeDocument/2006/relationships/oleObject" Target="../embeddings/oleObject21.bin"/><Relationship Id="rId4" Type="http://schemas.openxmlformats.org/officeDocument/2006/relationships/image" Target="../media/image26.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29.emf"/><Relationship Id="rId5" Type="http://schemas.openxmlformats.org/officeDocument/2006/relationships/oleObject" Target="../embeddings/oleObject23.bin"/><Relationship Id="rId4" Type="http://schemas.openxmlformats.org/officeDocument/2006/relationships/image" Target="../media/image28.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1.emf"/><Relationship Id="rId5" Type="http://schemas.openxmlformats.org/officeDocument/2006/relationships/oleObject" Target="../embeddings/oleObject25.bin"/><Relationship Id="rId4" Type="http://schemas.openxmlformats.org/officeDocument/2006/relationships/image" Target="../media/image30.emf"/><Relationship Id="rId9" Type="http://schemas.openxmlformats.org/officeDocument/2006/relationships/oleObject" Target="../embeddings/oleObject27.bin"/></Relationships>
</file>

<file path=ppt/slides/_rels/slide41.xml.rels><?xml version="1.0" encoding="UTF-8" standalone="yes"?>
<Relationships xmlns="http://schemas.openxmlformats.org/package/2006/relationships"><Relationship Id="rId2" Type="http://schemas.openxmlformats.org/officeDocument/2006/relationships/hyperlink" Target="http://spamassassin.apache.org/old/tests_3_3_x.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4.emf"/><Relationship Id="rId4" Type="http://schemas.openxmlformats.org/officeDocument/2006/relationships/oleObject" Target="../embeddings/oleObject28.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eb.stanford.edu/~jurafsky/NLPCourseraSlide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2699027" y="3000513"/>
            <a:ext cx="6400800" cy="2540000"/>
          </a:xfrm>
        </p:spPr>
        <p:txBody>
          <a:bodyPr/>
          <a:lstStyle/>
          <a:p>
            <a:r>
              <a:rPr lang="en-US" sz="5333">
                <a:latin typeface="Calibri (Headings)"/>
                <a:cs typeface="Calibri (Headings)"/>
              </a:rPr>
              <a:t>Text Classification and Na</a:t>
            </a:r>
            <a:r>
              <a:rPr lang="fr-FR" sz="5333">
                <a:latin typeface="Calibri (Headings)"/>
                <a:cs typeface="Calibri (Headings)"/>
              </a:rPr>
              <a:t>ï</a:t>
            </a:r>
            <a:r>
              <a:rPr lang="en-US" sz="5333">
                <a:latin typeface="Calibri (Headings)"/>
                <a:cs typeface="Calibri (Headings)"/>
              </a:rPr>
              <a:t>ve Bayes</a:t>
            </a:r>
            <a:endParaRPr lang="en-US" sz="5333" dirty="0">
              <a:latin typeface="Calibri (Headings)"/>
              <a:ea typeface="ＭＳ Ｐゴシック" charset="0"/>
              <a:cs typeface="Calibri (Headings)"/>
            </a:endParaRPr>
          </a:p>
        </p:txBody>
      </p:sp>
      <p:pic>
        <p:nvPicPr>
          <p:cNvPr id="5" name="Picture 4">
            <a:extLst>
              <a:ext uri="{FF2B5EF4-FFF2-40B4-BE49-F238E27FC236}">
                <a16:creationId xmlns:a16="http://schemas.microsoft.com/office/drawing/2014/main" id="{B9EFB46F-848E-AF46-9E0F-851A4E91A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3657600"/>
          </a:xfrm>
          <a:prstGeom prst="rect">
            <a:avLst/>
          </a:prstGeom>
        </p:spPr>
      </p:pic>
    </p:spTree>
    <p:extLst>
      <p:ext uri="{BB962C8B-B14F-4D97-AF65-F5344CB8AC3E}">
        <p14:creationId xmlns:p14="http://schemas.microsoft.com/office/powerpoint/2010/main" val="202023282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normAutofit fontScale="90000"/>
          </a:bodyPr>
          <a:lstStyle/>
          <a:p>
            <a:r>
              <a:rPr lang="en-US" sz="4800" dirty="0"/>
              <a:t>Classification Methods: </a:t>
            </a:r>
            <a:br>
              <a:rPr lang="en-US" sz="4800" dirty="0"/>
            </a:br>
            <a:r>
              <a:rPr lang="en-US" sz="4800" dirty="0"/>
              <a:t>Hand-coded rules</a:t>
            </a:r>
          </a:p>
        </p:txBody>
      </p:sp>
      <p:sp>
        <p:nvSpPr>
          <p:cNvPr id="27651" name="Rectangle 5"/>
          <p:cNvSpPr>
            <a:spLocks noGrp="1" noChangeArrowheads="1"/>
          </p:cNvSpPr>
          <p:nvPr>
            <p:ph sz="quarter" idx="1"/>
          </p:nvPr>
        </p:nvSpPr>
        <p:spPr/>
        <p:txBody>
          <a:bodyPr/>
          <a:lstStyle/>
          <a:p>
            <a:r>
              <a:rPr lang="en-US" dirty="0">
                <a:latin typeface="Calibri" charset="0"/>
              </a:rPr>
              <a:t>Rules based on combinations of words or other features</a:t>
            </a:r>
          </a:p>
          <a:p>
            <a:pPr lvl="1"/>
            <a:r>
              <a:rPr lang="en-US" dirty="0">
                <a:latin typeface="Calibri" charset="0"/>
              </a:rPr>
              <a:t> spam: black-list-address OR (“dollars” AND “have been selected”)</a:t>
            </a:r>
          </a:p>
          <a:p>
            <a:r>
              <a:rPr lang="en-US" dirty="0">
                <a:latin typeface="Calibri" charset="0"/>
              </a:rPr>
              <a:t>Accuracy can be high</a:t>
            </a:r>
          </a:p>
          <a:p>
            <a:pPr lvl="1"/>
            <a:r>
              <a:rPr lang="en-US" dirty="0">
                <a:latin typeface="Calibri" charset="0"/>
              </a:rPr>
              <a:t>If rules carefully refined by expert</a:t>
            </a:r>
          </a:p>
          <a:p>
            <a:r>
              <a:rPr lang="en-US" dirty="0">
                <a:latin typeface="Calibri" charset="0"/>
              </a:rPr>
              <a:t>But building and maintaining these rules is expensive</a:t>
            </a:r>
          </a:p>
        </p:txBody>
      </p:sp>
    </p:spTree>
    <p:extLst>
      <p:ext uri="{BB962C8B-B14F-4D97-AF65-F5344CB8AC3E}">
        <p14:creationId xmlns:p14="http://schemas.microsoft.com/office/powerpoint/2010/main" val="282232811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9956800" cy="990600"/>
          </a:xfrm>
        </p:spPr>
        <p:txBody>
          <a:bodyPr>
            <a:normAutofit fontScale="90000"/>
          </a:bodyPr>
          <a:lstStyle/>
          <a:p>
            <a:r>
              <a:rPr lang="en-US" sz="4800" dirty="0"/>
              <a:t>Classification Methods:</a:t>
            </a:r>
            <a:br>
              <a:rPr lang="en-US" sz="4800" dirty="0"/>
            </a:br>
            <a:r>
              <a:rPr lang="en-US" sz="4800" dirty="0"/>
              <a:t>Supervised Machine Learning</a:t>
            </a:r>
          </a:p>
        </p:txBody>
      </p:sp>
      <p:sp>
        <p:nvSpPr>
          <p:cNvPr id="3" name="Content Placeholder 2"/>
          <p:cNvSpPr>
            <a:spLocks noGrp="1"/>
          </p:cNvSpPr>
          <p:nvPr>
            <p:ph idx="1"/>
          </p:nvPr>
        </p:nvSpPr>
        <p:spPr/>
        <p:txBody>
          <a:bodyPr/>
          <a:lstStyle/>
          <a:p>
            <a:r>
              <a:rPr lang="en-US" sz="3733" i="1" dirty="0">
                <a:latin typeface="Calibri" charset="0"/>
              </a:rPr>
              <a:t>Input: </a:t>
            </a:r>
          </a:p>
          <a:p>
            <a:pPr lvl="1"/>
            <a:r>
              <a:rPr lang="en-US" sz="3200" dirty="0">
                <a:latin typeface="Calibri" charset="0"/>
              </a:rPr>
              <a:t>a document </a:t>
            </a:r>
            <a:r>
              <a:rPr lang="en-US" sz="3200" i="1" dirty="0">
                <a:solidFill>
                  <a:srgbClr val="FF0000"/>
                </a:solidFill>
                <a:latin typeface="Calibri" charset="0"/>
              </a:rPr>
              <a:t>d</a:t>
            </a:r>
          </a:p>
          <a:p>
            <a:pPr lvl="1"/>
            <a:r>
              <a:rPr lang="en-US" sz="3200" i="1" dirty="0">
                <a:latin typeface="Calibri" charset="0"/>
              </a:rPr>
              <a:t> </a:t>
            </a:r>
            <a:r>
              <a:rPr lang="en-US" sz="3200" dirty="0">
                <a:latin typeface="Calibri" charset="0"/>
                <a:ea typeface="ＭＳ Ｐゴシック" charset="0"/>
              </a:rPr>
              <a:t>a fixed set of classes  </a:t>
            </a:r>
            <a:r>
              <a:rPr lang="en-US" sz="3200" i="1" dirty="0">
                <a:solidFill>
                  <a:srgbClr val="FF0000"/>
                </a:solidFill>
                <a:latin typeface="Calibri" charset="0"/>
                <a:ea typeface="ＭＳ Ｐゴシック" charset="0"/>
              </a:rPr>
              <a:t>C </a:t>
            </a:r>
            <a:r>
              <a:rPr lang="en-US" sz="3200" dirty="0">
                <a:solidFill>
                  <a:srgbClr val="FF0000"/>
                </a:solidFill>
                <a:latin typeface="Calibri" charset="0"/>
                <a:ea typeface="ＭＳ Ｐゴシック" charset="0"/>
              </a:rPr>
              <a:t>=</a:t>
            </a:r>
            <a:r>
              <a:rPr lang="en-US" sz="3200" i="1" dirty="0">
                <a:solidFill>
                  <a:srgbClr val="FF0000"/>
                </a:solidFill>
                <a:latin typeface="Calibri" charset="0"/>
                <a:ea typeface="ＭＳ Ｐゴシック" charset="0"/>
              </a:rPr>
              <a:t> </a:t>
            </a:r>
            <a:r>
              <a:rPr lang="en-US" sz="3200" dirty="0">
                <a:solidFill>
                  <a:srgbClr val="FF0000"/>
                </a:solidFill>
                <a:latin typeface="Calibri" charset="0"/>
                <a:ea typeface="ＭＳ Ｐゴシック" charset="0"/>
                <a:sym typeface="Symbol" charset="0"/>
              </a:rPr>
              <a:t>{</a:t>
            </a:r>
            <a:r>
              <a:rPr lang="en-US" sz="3200" i="1" dirty="0">
                <a:solidFill>
                  <a:srgbClr val="FF0000"/>
                </a:solidFill>
                <a:latin typeface="Calibri" charset="0"/>
                <a:ea typeface="ＭＳ Ｐゴシック" charset="0"/>
                <a:sym typeface="Symbol" charset="0"/>
              </a:rPr>
              <a:t>c</a:t>
            </a:r>
            <a:r>
              <a:rPr lang="en-US" sz="3200" baseline="-25000" dirty="0">
                <a:solidFill>
                  <a:srgbClr val="FF0000"/>
                </a:solidFill>
                <a:latin typeface="Calibri" charset="0"/>
                <a:ea typeface="ＭＳ Ｐゴシック" charset="0"/>
                <a:sym typeface="Symbol" charset="0"/>
              </a:rPr>
              <a:t>1</a:t>
            </a:r>
            <a:r>
              <a:rPr lang="en-US" sz="3200" dirty="0">
                <a:solidFill>
                  <a:srgbClr val="FF0000"/>
                </a:solidFill>
                <a:latin typeface="Calibri" charset="0"/>
                <a:ea typeface="ＭＳ Ｐゴシック" charset="0"/>
                <a:sym typeface="Symbol" charset="0"/>
              </a:rPr>
              <a:t>, </a:t>
            </a:r>
            <a:r>
              <a:rPr lang="en-US" sz="3200" i="1" dirty="0">
                <a:solidFill>
                  <a:srgbClr val="FF0000"/>
                </a:solidFill>
                <a:latin typeface="Calibri" charset="0"/>
                <a:ea typeface="ＭＳ Ｐゴシック" charset="0"/>
                <a:sym typeface="Symbol" charset="0"/>
              </a:rPr>
              <a:t>c</a:t>
            </a:r>
            <a:r>
              <a:rPr lang="en-US" sz="3200" baseline="-25000" dirty="0">
                <a:solidFill>
                  <a:srgbClr val="FF0000"/>
                </a:solidFill>
                <a:latin typeface="Calibri" charset="0"/>
                <a:ea typeface="ＭＳ Ｐゴシック" charset="0"/>
                <a:sym typeface="Symbol" charset="0"/>
              </a:rPr>
              <a:t>2</a:t>
            </a:r>
            <a:r>
              <a:rPr lang="en-US" sz="3200" dirty="0">
                <a:solidFill>
                  <a:srgbClr val="FF0000"/>
                </a:solidFill>
                <a:latin typeface="Calibri" charset="0"/>
                <a:ea typeface="ＭＳ Ｐゴシック" charset="0"/>
                <a:sym typeface="Symbol" charset="0"/>
              </a:rPr>
              <a:t>,…, </a:t>
            </a:r>
            <a:r>
              <a:rPr lang="en-US" sz="3200" i="1" dirty="0" err="1">
                <a:solidFill>
                  <a:srgbClr val="FF0000"/>
                </a:solidFill>
                <a:latin typeface="Calibri" charset="0"/>
                <a:ea typeface="ＭＳ Ｐゴシック" charset="0"/>
                <a:sym typeface="Symbol" charset="0"/>
              </a:rPr>
              <a:t>c</a:t>
            </a:r>
            <a:r>
              <a:rPr lang="en-US" sz="3200" i="1" baseline="-25000" dirty="0" err="1">
                <a:solidFill>
                  <a:srgbClr val="FF0000"/>
                </a:solidFill>
                <a:latin typeface="Calibri" charset="0"/>
                <a:ea typeface="ＭＳ Ｐゴシック" charset="0"/>
                <a:sym typeface="Symbol" charset="0"/>
              </a:rPr>
              <a:t>J</a:t>
            </a:r>
            <a:r>
              <a:rPr lang="en-US" sz="3200" dirty="0">
                <a:solidFill>
                  <a:srgbClr val="FF0000"/>
                </a:solidFill>
                <a:latin typeface="Calibri" charset="0"/>
                <a:ea typeface="ＭＳ Ｐゴシック" charset="0"/>
                <a:sym typeface="Symbol" charset="0"/>
              </a:rPr>
              <a:t>}</a:t>
            </a:r>
            <a:endParaRPr lang="en-US" i="1" dirty="0">
              <a:solidFill>
                <a:srgbClr val="FF0000"/>
              </a:solidFill>
              <a:latin typeface="Calibri" charset="0"/>
            </a:endParaRPr>
          </a:p>
          <a:p>
            <a:pPr lvl="1"/>
            <a:r>
              <a:rPr lang="en-US" sz="3200" dirty="0">
                <a:latin typeface="Calibri" charset="0"/>
              </a:rPr>
              <a:t>A training set of </a:t>
            </a:r>
            <a:r>
              <a:rPr lang="en-US" sz="3200" i="1" dirty="0">
                <a:solidFill>
                  <a:srgbClr val="FF0000"/>
                </a:solidFill>
                <a:latin typeface="Calibri" charset="0"/>
              </a:rPr>
              <a:t>m</a:t>
            </a:r>
            <a:r>
              <a:rPr lang="en-US" sz="3200" i="1" dirty="0">
                <a:latin typeface="Calibri" charset="0"/>
              </a:rPr>
              <a:t> </a:t>
            </a:r>
            <a:r>
              <a:rPr lang="en-US" sz="3200" dirty="0">
                <a:latin typeface="Calibri" charset="0"/>
              </a:rPr>
              <a:t>hand-labeled documents </a:t>
            </a:r>
            <a:r>
              <a:rPr lang="en-US" sz="3200" i="1" dirty="0">
                <a:solidFill>
                  <a:srgbClr val="FF0000"/>
                </a:solidFill>
                <a:latin typeface="Calibri" charset="0"/>
              </a:rPr>
              <a:t>(d</a:t>
            </a:r>
            <a:r>
              <a:rPr lang="en-US" sz="3200" i="1" baseline="-25000" dirty="0">
                <a:solidFill>
                  <a:srgbClr val="FF0000"/>
                </a:solidFill>
                <a:latin typeface="Calibri" charset="0"/>
              </a:rPr>
              <a:t>1</a:t>
            </a:r>
            <a:r>
              <a:rPr lang="en-US" sz="3200" i="1" dirty="0">
                <a:solidFill>
                  <a:srgbClr val="FF0000"/>
                </a:solidFill>
                <a:latin typeface="Calibri" charset="0"/>
              </a:rPr>
              <a:t>,c</a:t>
            </a:r>
            <a:r>
              <a:rPr lang="en-US" sz="3200" i="1" baseline="-25000" dirty="0">
                <a:solidFill>
                  <a:srgbClr val="FF0000"/>
                </a:solidFill>
                <a:latin typeface="Calibri" charset="0"/>
              </a:rPr>
              <a:t>1</a:t>
            </a:r>
            <a:r>
              <a:rPr lang="en-US" sz="3200" i="1" dirty="0">
                <a:solidFill>
                  <a:srgbClr val="FF0000"/>
                </a:solidFill>
                <a:latin typeface="Calibri" charset="0"/>
              </a:rPr>
              <a:t>),....,(</a:t>
            </a:r>
            <a:r>
              <a:rPr lang="en-US" sz="3200" i="1" dirty="0" err="1">
                <a:solidFill>
                  <a:srgbClr val="FF0000"/>
                </a:solidFill>
                <a:latin typeface="Calibri" charset="0"/>
              </a:rPr>
              <a:t>d</a:t>
            </a:r>
            <a:r>
              <a:rPr lang="en-US" sz="3200" i="1" baseline="-25000" dirty="0" err="1">
                <a:solidFill>
                  <a:srgbClr val="FF0000"/>
                </a:solidFill>
                <a:latin typeface="Calibri" charset="0"/>
              </a:rPr>
              <a:t>m</a:t>
            </a:r>
            <a:r>
              <a:rPr lang="en-US" sz="3200" i="1" dirty="0" err="1">
                <a:solidFill>
                  <a:srgbClr val="FF0000"/>
                </a:solidFill>
                <a:latin typeface="Calibri" charset="0"/>
              </a:rPr>
              <a:t>,c</a:t>
            </a:r>
            <a:r>
              <a:rPr lang="en-US" sz="3200" i="1" baseline="-25000" dirty="0" err="1">
                <a:solidFill>
                  <a:srgbClr val="FF0000"/>
                </a:solidFill>
                <a:latin typeface="Calibri" charset="0"/>
              </a:rPr>
              <a:t>m</a:t>
            </a:r>
            <a:r>
              <a:rPr lang="en-US" sz="3200" i="1" dirty="0">
                <a:solidFill>
                  <a:srgbClr val="FF0000"/>
                </a:solidFill>
                <a:latin typeface="Calibri" charset="0"/>
              </a:rPr>
              <a:t>)</a:t>
            </a:r>
          </a:p>
          <a:p>
            <a:r>
              <a:rPr lang="en-US" sz="3733" i="1" dirty="0">
                <a:latin typeface="Calibri" charset="0"/>
              </a:rPr>
              <a:t>Output: </a:t>
            </a:r>
          </a:p>
          <a:p>
            <a:pPr lvl="1"/>
            <a:r>
              <a:rPr lang="en-US" sz="3200" dirty="0">
                <a:latin typeface="Calibri" charset="0"/>
              </a:rPr>
              <a:t>a learned classifier </a:t>
            </a:r>
            <a:r>
              <a:rPr lang="en-US" sz="3200" i="1" dirty="0" err="1">
                <a:solidFill>
                  <a:srgbClr val="FF0000"/>
                </a:solidFill>
                <a:latin typeface="Calibri" charset="0"/>
              </a:rPr>
              <a:t>γ:d</a:t>
            </a:r>
            <a:r>
              <a:rPr lang="en-US" sz="3200" i="1" dirty="0">
                <a:solidFill>
                  <a:srgbClr val="FF0000"/>
                </a:solidFill>
                <a:latin typeface="Calibri" charset="0"/>
              </a:rPr>
              <a:t> </a:t>
            </a:r>
            <a:r>
              <a:rPr lang="en-US" sz="3200" i="1" dirty="0">
                <a:solidFill>
                  <a:srgbClr val="FF0000"/>
                </a:solidFill>
                <a:latin typeface="Calibri" charset="0"/>
                <a:sym typeface="Wingdings" charset="2"/>
              </a:rPr>
              <a:t> c</a:t>
            </a:r>
            <a:endParaRPr lang="en-US" sz="3200" i="1" dirty="0">
              <a:solidFill>
                <a:srgbClr val="FF0000"/>
              </a:solidFill>
              <a:latin typeface="Calibri" charset="0"/>
            </a:endParaRPr>
          </a:p>
        </p:txBody>
      </p:sp>
      <p:sp>
        <p:nvSpPr>
          <p:cNvPr id="4" name="Slide Number Placeholder 3"/>
          <p:cNvSpPr>
            <a:spLocks noGrp="1"/>
          </p:cNvSpPr>
          <p:nvPr>
            <p:ph type="sldNum" sz="quarter" idx="12"/>
          </p:nvPr>
        </p:nvSpPr>
        <p:spPr/>
        <p:txBody>
          <a:bodyPr/>
          <a:lstStyle/>
          <a:p>
            <a:fld id="{10F35DC5-7E65-8247-99AB-4E984F8A921E}" type="slidenum">
              <a:rPr lang="en-US" smtClean="0"/>
              <a:pPr/>
              <a:t>11</a:t>
            </a:fld>
            <a:endParaRPr lang="en-US"/>
          </a:p>
        </p:txBody>
      </p:sp>
    </p:spTree>
    <p:extLst>
      <p:ext uri="{BB962C8B-B14F-4D97-AF65-F5344CB8AC3E}">
        <p14:creationId xmlns:p14="http://schemas.microsoft.com/office/powerpoint/2010/main" val="109652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1828800" y="482600"/>
            <a:ext cx="9956800" cy="990600"/>
          </a:xfrm>
        </p:spPr>
        <p:txBody>
          <a:bodyPr>
            <a:normAutofit fontScale="90000"/>
          </a:bodyPr>
          <a:lstStyle/>
          <a:p>
            <a:r>
              <a:rPr lang="en-US" sz="4800" dirty="0"/>
              <a:t>Classification Methods:</a:t>
            </a:r>
            <a:br>
              <a:rPr lang="en-US" sz="4800" dirty="0"/>
            </a:br>
            <a:r>
              <a:rPr lang="en-US" sz="4800" dirty="0"/>
              <a:t>Supervised Machine Learning</a:t>
            </a:r>
          </a:p>
        </p:txBody>
      </p:sp>
      <p:sp>
        <p:nvSpPr>
          <p:cNvPr id="29699" name="Rectangle 5"/>
          <p:cNvSpPr>
            <a:spLocks noGrp="1" noChangeArrowheads="1"/>
          </p:cNvSpPr>
          <p:nvPr>
            <p:ph sz="quarter" idx="1"/>
          </p:nvPr>
        </p:nvSpPr>
        <p:spPr/>
        <p:txBody>
          <a:bodyPr/>
          <a:lstStyle/>
          <a:p>
            <a:r>
              <a:rPr lang="en-US" sz="3733" dirty="0">
                <a:latin typeface="Calibri" charset="0"/>
              </a:rPr>
              <a:t>Any kind of classifier</a:t>
            </a:r>
          </a:p>
          <a:p>
            <a:pPr lvl="1"/>
            <a:r>
              <a:rPr lang="en-US" sz="3200" dirty="0">
                <a:latin typeface="Calibri" charset="0"/>
              </a:rPr>
              <a:t>Na</a:t>
            </a:r>
            <a:r>
              <a:rPr lang="fr-FR" sz="3200" dirty="0" err="1">
                <a:latin typeface="Calibri" charset="0"/>
              </a:rPr>
              <a:t>ï</a:t>
            </a:r>
            <a:r>
              <a:rPr lang="en-US" sz="3200" dirty="0" err="1">
                <a:latin typeface="Calibri" charset="0"/>
              </a:rPr>
              <a:t>ve</a:t>
            </a:r>
            <a:r>
              <a:rPr lang="en-US" sz="3200" dirty="0">
                <a:latin typeface="Calibri" charset="0"/>
              </a:rPr>
              <a:t> Bayes</a:t>
            </a:r>
          </a:p>
          <a:p>
            <a:pPr lvl="1"/>
            <a:r>
              <a:rPr lang="en-US" sz="3200" dirty="0">
                <a:latin typeface="Calibri" charset="0"/>
              </a:rPr>
              <a:t>Logistic regression</a:t>
            </a:r>
          </a:p>
          <a:p>
            <a:pPr lvl="1"/>
            <a:r>
              <a:rPr lang="en-US" sz="3200" dirty="0">
                <a:latin typeface="Calibri" charset="0"/>
              </a:rPr>
              <a:t>Support-vector machines</a:t>
            </a:r>
          </a:p>
          <a:p>
            <a:pPr lvl="1"/>
            <a:r>
              <a:rPr lang="en-US" sz="3200" dirty="0">
                <a:latin typeface="Calibri" charset="0"/>
              </a:rPr>
              <a:t>k-Nearest Neighbors</a:t>
            </a:r>
          </a:p>
          <a:p>
            <a:pPr lvl="1"/>
            <a:endParaRPr lang="en-US" sz="3200" dirty="0">
              <a:latin typeface="Calibri" charset="0"/>
            </a:endParaRPr>
          </a:p>
          <a:p>
            <a:pPr lvl="1"/>
            <a:r>
              <a:rPr lang="en-US" sz="3200" dirty="0">
                <a:latin typeface="Calibri" charset="0"/>
              </a:rPr>
              <a:t>…</a:t>
            </a:r>
            <a:endParaRPr lang="en-US" sz="1333" dirty="0">
              <a:latin typeface="Calibri" charset="0"/>
            </a:endParaRPr>
          </a:p>
        </p:txBody>
      </p:sp>
    </p:spTree>
    <p:extLst>
      <p:ext uri="{BB962C8B-B14F-4D97-AF65-F5344CB8AC3E}">
        <p14:creationId xmlns:p14="http://schemas.microsoft.com/office/powerpoint/2010/main" val="341664014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2895600" y="853661"/>
            <a:ext cx="6400800" cy="2540000"/>
          </a:xfrm>
        </p:spPr>
        <p:txBody>
          <a:bodyPr/>
          <a:lstStyle/>
          <a:p>
            <a:r>
              <a:rPr lang="en-US" sz="5333">
                <a:latin typeface="Calibri (Headings)"/>
                <a:cs typeface="Calibri (Headings)"/>
              </a:rPr>
              <a:t>Text Classification and Na</a:t>
            </a:r>
            <a:r>
              <a:rPr lang="fr-FR" sz="5333">
                <a:latin typeface="Calibri (Headings)"/>
                <a:cs typeface="Calibri (Headings)"/>
              </a:rPr>
              <a:t>ï</a:t>
            </a:r>
            <a:r>
              <a:rPr lang="en-US" sz="5333">
                <a:latin typeface="Calibri (Headings)"/>
                <a:cs typeface="Calibri (Headings)"/>
              </a:rPr>
              <a:t>ve Bayes</a:t>
            </a:r>
            <a:endParaRPr lang="en-US" sz="5333"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4800" dirty="0">
                <a:solidFill>
                  <a:srgbClr val="A4001D"/>
                </a:solidFill>
                <a:latin typeface="Calibri"/>
                <a:ea typeface="ＭＳ Ｐゴシック" charset="0"/>
                <a:cs typeface="Calibri"/>
              </a:rPr>
              <a:t>Na</a:t>
            </a:r>
            <a:r>
              <a:rPr lang="fr-FR" sz="4800" dirty="0" err="1">
                <a:solidFill>
                  <a:srgbClr val="A4001D"/>
                </a:solidFill>
                <a:latin typeface="Calibri"/>
                <a:ea typeface="ＭＳ Ｐゴシック" charset="0"/>
                <a:cs typeface="Calibri"/>
              </a:rPr>
              <a:t>ï</a:t>
            </a:r>
            <a:r>
              <a:rPr lang="en-US" sz="4800" dirty="0" err="1">
                <a:solidFill>
                  <a:srgbClr val="A4001D"/>
                </a:solidFill>
                <a:latin typeface="Calibri"/>
                <a:ea typeface="ＭＳ Ｐゴシック" charset="0"/>
                <a:cs typeface="Calibri"/>
              </a:rPr>
              <a:t>ve</a:t>
            </a:r>
            <a:r>
              <a:rPr lang="en-US" sz="4800" dirty="0">
                <a:solidFill>
                  <a:srgbClr val="A4001D"/>
                </a:solidFill>
                <a:latin typeface="Calibri"/>
                <a:ea typeface="ＭＳ Ｐゴシック" charset="0"/>
                <a:cs typeface="Calibri"/>
              </a:rPr>
              <a:t> Bayes (I)</a:t>
            </a:r>
          </a:p>
        </p:txBody>
      </p:sp>
    </p:spTree>
    <p:extLst>
      <p:ext uri="{BB962C8B-B14F-4D97-AF65-F5344CB8AC3E}">
        <p14:creationId xmlns:p14="http://schemas.microsoft.com/office/powerpoint/2010/main" val="350750418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t>Naïve Bayes Intuition</a:t>
            </a:r>
          </a:p>
        </p:txBody>
      </p:sp>
      <p:sp>
        <p:nvSpPr>
          <p:cNvPr id="31747" name="Content Placeholder 2"/>
          <p:cNvSpPr>
            <a:spLocks noGrp="1"/>
          </p:cNvSpPr>
          <p:nvPr>
            <p:ph sz="quarter" idx="1"/>
          </p:nvPr>
        </p:nvSpPr>
        <p:spPr>
          <a:xfrm>
            <a:off x="406400" y="1803400"/>
            <a:ext cx="10871200" cy="4445000"/>
          </a:xfrm>
        </p:spPr>
        <p:txBody>
          <a:bodyPr/>
          <a:lstStyle/>
          <a:p>
            <a:r>
              <a:rPr lang="en-US" sz="3733" dirty="0">
                <a:latin typeface="Calibri" charset="0"/>
              </a:rPr>
              <a:t>Simple (“</a:t>
            </a:r>
            <a:r>
              <a:rPr lang="en-US" sz="3733" dirty="0" err="1">
                <a:latin typeface="Calibri" charset="0"/>
              </a:rPr>
              <a:t>na</a:t>
            </a:r>
            <a:r>
              <a:rPr lang="fr-FR" sz="3733" dirty="0" err="1">
                <a:latin typeface="Calibri" charset="0"/>
              </a:rPr>
              <a:t>ï</a:t>
            </a:r>
            <a:r>
              <a:rPr lang="en-US" sz="3733" dirty="0" err="1">
                <a:latin typeface="Calibri" charset="0"/>
              </a:rPr>
              <a:t>ve</a:t>
            </a:r>
            <a:r>
              <a:rPr lang="en-US" sz="3733" dirty="0">
                <a:latin typeface="Calibri" charset="0"/>
              </a:rPr>
              <a:t>”) classification method based on Bayes rule</a:t>
            </a:r>
          </a:p>
          <a:p>
            <a:r>
              <a:rPr lang="en-US" sz="3733" dirty="0">
                <a:latin typeface="Calibri" charset="0"/>
              </a:rPr>
              <a:t>Relies on very simple representation of document</a:t>
            </a:r>
          </a:p>
          <a:p>
            <a:pPr lvl="1"/>
            <a:r>
              <a:rPr lang="en-US" sz="3733" dirty="0">
                <a:latin typeface="Calibri" charset="0"/>
              </a:rPr>
              <a:t>Bag of words</a:t>
            </a:r>
          </a:p>
          <a:p>
            <a:endParaRPr lang="en-US" dirty="0">
              <a:latin typeface="Calibri" charset="0"/>
            </a:endParaRPr>
          </a:p>
        </p:txBody>
      </p:sp>
    </p:spTree>
    <p:extLst>
      <p:ext uri="{BB962C8B-B14F-4D97-AF65-F5344CB8AC3E}">
        <p14:creationId xmlns:p14="http://schemas.microsoft.com/office/powerpoint/2010/main" val="1105481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28800" y="381000"/>
            <a:ext cx="9956800" cy="990600"/>
          </a:xfrm>
        </p:spPr>
        <p:txBody>
          <a:bodyPr/>
          <a:lstStyle/>
          <a:p>
            <a:r>
              <a:rPr lang="en-US" dirty="0"/>
              <a:t>The bag of words representation</a:t>
            </a:r>
          </a:p>
        </p:txBody>
      </p:sp>
      <p:sp>
        <p:nvSpPr>
          <p:cNvPr id="32772" name="Rectangle 4"/>
          <p:cNvSpPr>
            <a:spLocks noChangeArrowheads="1"/>
          </p:cNvSpPr>
          <p:nvPr/>
        </p:nvSpPr>
        <p:spPr bwMode="auto">
          <a:xfrm>
            <a:off x="2540000" y="1803400"/>
            <a:ext cx="6502400" cy="4368800"/>
          </a:xfrm>
          <a:prstGeom prst="rect">
            <a:avLst/>
          </a:prstGeom>
          <a:solidFill>
            <a:schemeClr val="accent6">
              <a:lumMod val="40000"/>
              <a:lumOff val="60000"/>
            </a:schemeClr>
          </a:solidFill>
          <a:ln w="28575">
            <a:solidFill>
              <a:schemeClr val="tx1"/>
            </a:solidFill>
            <a:miter lim="800000"/>
            <a:headEnd/>
            <a:tailEnd/>
          </a:ln>
        </p:spPr>
        <p:txBody>
          <a:bodyPr>
            <a:prstTxWarp prst="textNoShape">
              <a:avLst/>
            </a:prstTxWarp>
          </a:bodyPr>
          <a:lstStyle/>
          <a:p>
            <a:pPr>
              <a:lnSpc>
                <a:spcPct val="80000"/>
              </a:lnSpc>
              <a:spcBef>
                <a:spcPct val="20000"/>
              </a:spcBef>
            </a:pPr>
            <a:r>
              <a:rPr lang="en-US" sz="2667" dirty="0">
                <a:solidFill>
                  <a:srgbClr val="000000"/>
                </a:solidFill>
                <a:latin typeface="Courier"/>
                <a:cs typeface="Courier"/>
              </a:rPr>
              <a:t>I love this movie! It's sweet, but with satirical humor. The dialogue is great and the adventure scenes are fun…  It manages to be whimsical and romantic while laughing at the conventions of the fairy tale genre. I would recommend it to just about anyone. I've seen it several times, and I'm always happy to see it again whenever I have a friend who hasn't seen it yet.</a:t>
            </a:r>
          </a:p>
        </p:txBody>
      </p:sp>
      <p:sp>
        <p:nvSpPr>
          <p:cNvPr id="32773" name="Text Box 5"/>
          <p:cNvSpPr txBox="1">
            <a:spLocks noChangeArrowheads="1"/>
          </p:cNvSpPr>
          <p:nvPr/>
        </p:nvSpPr>
        <p:spPr bwMode="auto">
          <a:xfrm>
            <a:off x="609601" y="2311401"/>
            <a:ext cx="1828799" cy="2267224"/>
          </a:xfrm>
          <a:prstGeom prst="rect">
            <a:avLst/>
          </a:prstGeom>
          <a:noFill/>
          <a:ln w="25400">
            <a:noFill/>
            <a:miter lim="800000"/>
            <a:headEnd/>
            <a:tailEnd/>
          </a:ln>
        </p:spPr>
        <p:txBody>
          <a:bodyPr wrap="square">
            <a:prstTxWarp prst="textNoShape">
              <a:avLst/>
            </a:prstTxWarp>
            <a:spAutoFit/>
          </a:bodyPr>
          <a:lstStyle/>
          <a:p>
            <a:r>
              <a:rPr lang="en-US" sz="14133" dirty="0" err="1">
                <a:latin typeface="Lucida Grande"/>
                <a:ea typeface="Lucida Grande"/>
                <a:cs typeface="Lucida Grande"/>
              </a:rPr>
              <a:t>γ</a:t>
            </a:r>
            <a:r>
              <a:rPr lang="en-US" sz="14133" dirty="0"/>
              <a:t>(</a:t>
            </a:r>
          </a:p>
        </p:txBody>
      </p:sp>
      <p:sp>
        <p:nvSpPr>
          <p:cNvPr id="32774" name="Text Box 6"/>
          <p:cNvSpPr txBox="1">
            <a:spLocks noChangeArrowheads="1"/>
          </p:cNvSpPr>
          <p:nvPr/>
        </p:nvSpPr>
        <p:spPr bwMode="auto">
          <a:xfrm>
            <a:off x="8977155" y="2451735"/>
            <a:ext cx="2403222" cy="2267224"/>
          </a:xfrm>
          <a:prstGeom prst="rect">
            <a:avLst/>
          </a:prstGeom>
          <a:noFill/>
          <a:ln w="25400">
            <a:noFill/>
            <a:miter lim="800000"/>
            <a:headEnd/>
            <a:tailEnd/>
          </a:ln>
        </p:spPr>
        <p:txBody>
          <a:bodyPr wrap="none">
            <a:prstTxWarp prst="textNoShape">
              <a:avLst/>
            </a:prstTxWarp>
            <a:spAutoFit/>
          </a:bodyPr>
          <a:lstStyle/>
          <a:p>
            <a:r>
              <a:rPr lang="en-US" sz="14133" dirty="0"/>
              <a:t>)=c</a:t>
            </a:r>
          </a:p>
        </p:txBody>
      </p:sp>
      <p:sp>
        <p:nvSpPr>
          <p:cNvPr id="32776" name="Text Box 8"/>
          <p:cNvSpPr txBox="1">
            <a:spLocks noChangeArrowheads="1"/>
          </p:cNvSpPr>
          <p:nvPr/>
        </p:nvSpPr>
        <p:spPr bwMode="auto">
          <a:xfrm>
            <a:off x="4673600" y="4495802"/>
            <a:ext cx="184731" cy="461665"/>
          </a:xfrm>
          <a:prstGeom prst="rect">
            <a:avLst/>
          </a:prstGeom>
          <a:noFill/>
          <a:ln w="25400">
            <a:noFill/>
            <a:miter lim="800000"/>
            <a:headEnd/>
            <a:tailEnd/>
          </a:ln>
        </p:spPr>
        <p:txBody>
          <a:bodyPr wrap="none">
            <a:prstTxWarp prst="textNoShape">
              <a:avLst/>
            </a:prstTxWarp>
            <a:spAutoFit/>
          </a:bodyPr>
          <a:lstStyle/>
          <a:p>
            <a:endParaRPr lang="en-US" sz="2400"/>
          </a:p>
        </p:txBody>
      </p:sp>
      <p:pic>
        <p:nvPicPr>
          <p:cNvPr id="9" name="Picture 8" descr="Thumbs-dow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400" y="5664200"/>
            <a:ext cx="745067" cy="671509"/>
          </a:xfrm>
          <a:prstGeom prst="rect">
            <a:avLst/>
          </a:prstGeom>
        </p:spPr>
      </p:pic>
      <p:pic>
        <p:nvPicPr>
          <p:cNvPr id="10" name="Picture 9" descr="Thumbs-up-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0" y="4749801"/>
            <a:ext cx="789104" cy="711199"/>
          </a:xfrm>
          <a:prstGeom prst="rect">
            <a:avLst/>
          </a:prstGeom>
        </p:spPr>
      </p:pic>
    </p:spTree>
    <p:extLst>
      <p:ext uri="{BB962C8B-B14F-4D97-AF65-F5344CB8AC3E}">
        <p14:creationId xmlns:p14="http://schemas.microsoft.com/office/powerpoint/2010/main" val="278437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28800" y="381000"/>
            <a:ext cx="9956800" cy="990600"/>
          </a:xfrm>
        </p:spPr>
        <p:txBody>
          <a:bodyPr/>
          <a:lstStyle/>
          <a:p>
            <a:r>
              <a:rPr lang="en-US" dirty="0"/>
              <a:t>The bag of words representation</a:t>
            </a:r>
          </a:p>
        </p:txBody>
      </p:sp>
      <p:sp>
        <p:nvSpPr>
          <p:cNvPr id="32772" name="Rectangle 4"/>
          <p:cNvSpPr>
            <a:spLocks noChangeArrowheads="1"/>
          </p:cNvSpPr>
          <p:nvPr/>
        </p:nvSpPr>
        <p:spPr bwMode="auto">
          <a:xfrm>
            <a:off x="2540000" y="1803400"/>
            <a:ext cx="6502400" cy="4368800"/>
          </a:xfrm>
          <a:prstGeom prst="rect">
            <a:avLst/>
          </a:prstGeom>
          <a:solidFill>
            <a:schemeClr val="accent6">
              <a:lumMod val="40000"/>
              <a:lumOff val="60000"/>
            </a:schemeClr>
          </a:solidFill>
          <a:ln w="28575">
            <a:solidFill>
              <a:schemeClr val="tx1"/>
            </a:solidFill>
            <a:miter lim="800000"/>
            <a:headEnd/>
            <a:tailEnd/>
          </a:ln>
        </p:spPr>
        <p:txBody>
          <a:bodyPr>
            <a:prstTxWarp prst="textNoShape">
              <a:avLst/>
            </a:prstTxWarp>
          </a:bodyPr>
          <a:lstStyle/>
          <a:p>
            <a:pPr>
              <a:lnSpc>
                <a:spcPct val="80000"/>
              </a:lnSpc>
              <a:spcBef>
                <a:spcPct val="20000"/>
              </a:spcBef>
            </a:pPr>
            <a:r>
              <a:rPr lang="en-US" sz="2667" dirty="0">
                <a:solidFill>
                  <a:schemeClr val="tx2">
                    <a:lumMod val="75000"/>
                  </a:schemeClr>
                </a:solidFill>
                <a:latin typeface="Courier"/>
                <a:cs typeface="Courier"/>
              </a:rPr>
              <a:t>I </a:t>
            </a:r>
            <a:r>
              <a:rPr lang="en-US" sz="2667" b="1" dirty="0">
                <a:latin typeface="Courier"/>
                <a:cs typeface="Courier"/>
              </a:rPr>
              <a:t>love</a:t>
            </a:r>
            <a:r>
              <a:rPr lang="en-US" sz="2667" dirty="0">
                <a:latin typeface="Courier"/>
                <a:cs typeface="Courier"/>
              </a:rPr>
              <a:t> </a:t>
            </a:r>
            <a:r>
              <a:rPr lang="en-US" sz="2667" dirty="0">
                <a:solidFill>
                  <a:schemeClr val="tx2">
                    <a:lumMod val="75000"/>
                  </a:schemeClr>
                </a:solidFill>
                <a:latin typeface="Courier"/>
                <a:cs typeface="Courier"/>
              </a:rPr>
              <a:t>this movie! It's </a:t>
            </a:r>
            <a:r>
              <a:rPr lang="en-US" sz="2667" b="1" dirty="0">
                <a:latin typeface="Courier"/>
                <a:cs typeface="Courier"/>
              </a:rPr>
              <a:t>sweet</a:t>
            </a:r>
            <a:r>
              <a:rPr lang="en-US" sz="2667" dirty="0">
                <a:solidFill>
                  <a:schemeClr val="tx2">
                    <a:lumMod val="75000"/>
                  </a:schemeClr>
                </a:solidFill>
                <a:latin typeface="Courier"/>
                <a:cs typeface="Courier"/>
              </a:rPr>
              <a:t>, but with </a:t>
            </a:r>
            <a:r>
              <a:rPr lang="en-US" sz="2667" b="1" dirty="0">
                <a:latin typeface="Courier"/>
                <a:cs typeface="Courier"/>
              </a:rPr>
              <a:t>satirical</a:t>
            </a:r>
            <a:r>
              <a:rPr lang="en-US" sz="2667" dirty="0">
                <a:latin typeface="Courier"/>
                <a:cs typeface="Courier"/>
              </a:rPr>
              <a:t> </a:t>
            </a:r>
            <a:r>
              <a:rPr lang="en-US" sz="2667" dirty="0">
                <a:solidFill>
                  <a:schemeClr val="tx2">
                    <a:lumMod val="75000"/>
                  </a:schemeClr>
                </a:solidFill>
                <a:latin typeface="Courier"/>
                <a:cs typeface="Courier"/>
              </a:rPr>
              <a:t>humor. The dialogue is </a:t>
            </a:r>
            <a:r>
              <a:rPr lang="en-US" sz="2667" b="1" dirty="0">
                <a:latin typeface="Courier"/>
                <a:cs typeface="Courier"/>
              </a:rPr>
              <a:t>great</a:t>
            </a:r>
            <a:r>
              <a:rPr lang="en-US" sz="2667" dirty="0">
                <a:latin typeface="Courier"/>
                <a:cs typeface="Courier"/>
              </a:rPr>
              <a:t> </a:t>
            </a:r>
            <a:r>
              <a:rPr lang="en-US" sz="2667" dirty="0">
                <a:solidFill>
                  <a:schemeClr val="tx2">
                    <a:lumMod val="75000"/>
                  </a:schemeClr>
                </a:solidFill>
                <a:latin typeface="Courier"/>
                <a:cs typeface="Courier"/>
              </a:rPr>
              <a:t>and the adventure scenes are </a:t>
            </a:r>
            <a:r>
              <a:rPr lang="en-US" sz="2667" b="1" dirty="0">
                <a:latin typeface="Courier"/>
                <a:cs typeface="Courier"/>
              </a:rPr>
              <a:t>fun</a:t>
            </a:r>
            <a:r>
              <a:rPr lang="en-US" sz="2667" dirty="0">
                <a:solidFill>
                  <a:schemeClr val="tx2">
                    <a:lumMod val="75000"/>
                  </a:schemeClr>
                </a:solidFill>
                <a:latin typeface="Courier"/>
                <a:cs typeface="Courier"/>
              </a:rPr>
              <a:t>…  It manages to be </a:t>
            </a:r>
            <a:r>
              <a:rPr lang="en-US" sz="2667" b="1" dirty="0">
                <a:latin typeface="Courier"/>
                <a:cs typeface="Courier"/>
              </a:rPr>
              <a:t>whimsical</a:t>
            </a:r>
            <a:r>
              <a:rPr lang="en-US" sz="2667" dirty="0">
                <a:latin typeface="Courier"/>
                <a:cs typeface="Courier"/>
              </a:rPr>
              <a:t> </a:t>
            </a:r>
            <a:r>
              <a:rPr lang="en-US" sz="2667" dirty="0">
                <a:solidFill>
                  <a:schemeClr val="tx2">
                    <a:lumMod val="75000"/>
                  </a:schemeClr>
                </a:solidFill>
                <a:latin typeface="Courier"/>
                <a:cs typeface="Courier"/>
              </a:rPr>
              <a:t>and </a:t>
            </a:r>
            <a:r>
              <a:rPr lang="en-US" sz="2667" b="1" dirty="0">
                <a:latin typeface="Courier"/>
                <a:cs typeface="Courier"/>
              </a:rPr>
              <a:t>romantic</a:t>
            </a:r>
            <a:r>
              <a:rPr lang="en-US" sz="2667" dirty="0">
                <a:latin typeface="Courier"/>
                <a:cs typeface="Courier"/>
              </a:rPr>
              <a:t> </a:t>
            </a:r>
            <a:r>
              <a:rPr lang="en-US" sz="2667" dirty="0">
                <a:solidFill>
                  <a:schemeClr val="tx2">
                    <a:lumMod val="75000"/>
                  </a:schemeClr>
                </a:solidFill>
                <a:latin typeface="Courier"/>
                <a:cs typeface="Courier"/>
              </a:rPr>
              <a:t>while </a:t>
            </a:r>
            <a:r>
              <a:rPr lang="en-US" sz="2667" b="1" dirty="0">
                <a:latin typeface="Courier"/>
                <a:cs typeface="Courier"/>
              </a:rPr>
              <a:t>laughing</a:t>
            </a:r>
            <a:r>
              <a:rPr lang="en-US" sz="2667" dirty="0">
                <a:latin typeface="Courier"/>
                <a:cs typeface="Courier"/>
              </a:rPr>
              <a:t> </a:t>
            </a:r>
            <a:r>
              <a:rPr lang="en-US" sz="2667" dirty="0">
                <a:solidFill>
                  <a:schemeClr val="tx2">
                    <a:lumMod val="75000"/>
                  </a:schemeClr>
                </a:solidFill>
                <a:latin typeface="Courier"/>
                <a:cs typeface="Courier"/>
              </a:rPr>
              <a:t>at the conventions of the fairy tale genre. I would </a:t>
            </a:r>
            <a:r>
              <a:rPr lang="en-US" sz="2667" b="1" dirty="0">
                <a:latin typeface="Courier"/>
                <a:cs typeface="Courier"/>
              </a:rPr>
              <a:t>recommend</a:t>
            </a:r>
            <a:r>
              <a:rPr lang="en-US" sz="2667" dirty="0">
                <a:latin typeface="Courier"/>
                <a:cs typeface="Courier"/>
              </a:rPr>
              <a:t> </a:t>
            </a:r>
            <a:r>
              <a:rPr lang="en-US" sz="2667" dirty="0">
                <a:solidFill>
                  <a:schemeClr val="tx2">
                    <a:lumMod val="75000"/>
                  </a:schemeClr>
                </a:solidFill>
                <a:latin typeface="Courier"/>
                <a:cs typeface="Courier"/>
              </a:rPr>
              <a:t>it to just about anyone. I've seen it </a:t>
            </a:r>
            <a:r>
              <a:rPr lang="en-US" sz="2667" b="1" dirty="0">
                <a:latin typeface="Courier"/>
                <a:cs typeface="Courier"/>
              </a:rPr>
              <a:t>several</a:t>
            </a:r>
            <a:r>
              <a:rPr lang="en-US" sz="2667" dirty="0">
                <a:latin typeface="Courier"/>
                <a:cs typeface="Courier"/>
              </a:rPr>
              <a:t> </a:t>
            </a:r>
            <a:r>
              <a:rPr lang="en-US" sz="2667" dirty="0">
                <a:solidFill>
                  <a:schemeClr val="tx2">
                    <a:lumMod val="75000"/>
                  </a:schemeClr>
                </a:solidFill>
                <a:latin typeface="Courier"/>
                <a:cs typeface="Courier"/>
              </a:rPr>
              <a:t>times, and I'm always </a:t>
            </a:r>
            <a:r>
              <a:rPr lang="en-US" sz="2667" b="1" dirty="0">
                <a:latin typeface="Courier"/>
                <a:cs typeface="Courier"/>
              </a:rPr>
              <a:t>happy</a:t>
            </a:r>
            <a:r>
              <a:rPr lang="en-US" sz="2667" dirty="0">
                <a:latin typeface="Courier"/>
                <a:cs typeface="Courier"/>
              </a:rPr>
              <a:t> </a:t>
            </a:r>
            <a:r>
              <a:rPr lang="en-US" sz="2667" dirty="0">
                <a:solidFill>
                  <a:schemeClr val="tx2">
                    <a:lumMod val="75000"/>
                  </a:schemeClr>
                </a:solidFill>
                <a:latin typeface="Courier"/>
                <a:cs typeface="Courier"/>
              </a:rPr>
              <a:t>to see it </a:t>
            </a:r>
            <a:r>
              <a:rPr lang="en-US" sz="2667" b="1" dirty="0">
                <a:latin typeface="Courier"/>
                <a:cs typeface="Courier"/>
              </a:rPr>
              <a:t>again</a:t>
            </a:r>
            <a:r>
              <a:rPr lang="en-US" sz="2667" dirty="0">
                <a:latin typeface="Courier"/>
                <a:cs typeface="Courier"/>
              </a:rPr>
              <a:t> </a:t>
            </a:r>
            <a:r>
              <a:rPr lang="en-US" sz="2667" dirty="0">
                <a:solidFill>
                  <a:schemeClr val="tx2">
                    <a:lumMod val="75000"/>
                  </a:schemeClr>
                </a:solidFill>
                <a:latin typeface="Courier"/>
                <a:cs typeface="Courier"/>
              </a:rPr>
              <a:t>whenever I have a friend who hasn't seen it yet</a:t>
            </a:r>
            <a:r>
              <a:rPr lang="en-US" sz="2667" dirty="0">
                <a:latin typeface="Courier"/>
                <a:cs typeface="Courier"/>
              </a:rPr>
              <a:t>.</a:t>
            </a:r>
          </a:p>
        </p:txBody>
      </p:sp>
      <p:sp>
        <p:nvSpPr>
          <p:cNvPr id="32773" name="Text Box 5"/>
          <p:cNvSpPr txBox="1">
            <a:spLocks noChangeArrowheads="1"/>
          </p:cNvSpPr>
          <p:nvPr/>
        </p:nvSpPr>
        <p:spPr bwMode="auto">
          <a:xfrm>
            <a:off x="609601" y="2311401"/>
            <a:ext cx="1828799" cy="2267224"/>
          </a:xfrm>
          <a:prstGeom prst="rect">
            <a:avLst/>
          </a:prstGeom>
          <a:noFill/>
          <a:ln w="25400">
            <a:noFill/>
            <a:miter lim="800000"/>
            <a:headEnd/>
            <a:tailEnd/>
          </a:ln>
        </p:spPr>
        <p:txBody>
          <a:bodyPr wrap="square">
            <a:prstTxWarp prst="textNoShape">
              <a:avLst/>
            </a:prstTxWarp>
            <a:spAutoFit/>
          </a:bodyPr>
          <a:lstStyle/>
          <a:p>
            <a:r>
              <a:rPr lang="en-US" sz="14133" dirty="0" err="1">
                <a:latin typeface="Lucida Grande"/>
                <a:ea typeface="Lucida Grande"/>
                <a:cs typeface="Lucida Grande"/>
              </a:rPr>
              <a:t>γ</a:t>
            </a:r>
            <a:r>
              <a:rPr lang="en-US" sz="14133" dirty="0"/>
              <a:t>(</a:t>
            </a:r>
          </a:p>
        </p:txBody>
      </p:sp>
      <p:sp>
        <p:nvSpPr>
          <p:cNvPr id="32774" name="Text Box 6"/>
          <p:cNvSpPr txBox="1">
            <a:spLocks noChangeArrowheads="1"/>
          </p:cNvSpPr>
          <p:nvPr/>
        </p:nvSpPr>
        <p:spPr bwMode="auto">
          <a:xfrm>
            <a:off x="8977155" y="2451735"/>
            <a:ext cx="2403222" cy="2267224"/>
          </a:xfrm>
          <a:prstGeom prst="rect">
            <a:avLst/>
          </a:prstGeom>
          <a:noFill/>
          <a:ln w="25400">
            <a:noFill/>
            <a:miter lim="800000"/>
            <a:headEnd/>
            <a:tailEnd/>
          </a:ln>
        </p:spPr>
        <p:txBody>
          <a:bodyPr wrap="none">
            <a:prstTxWarp prst="textNoShape">
              <a:avLst/>
            </a:prstTxWarp>
            <a:spAutoFit/>
          </a:bodyPr>
          <a:lstStyle/>
          <a:p>
            <a:r>
              <a:rPr lang="en-US" sz="14133" dirty="0"/>
              <a:t>)=c</a:t>
            </a:r>
          </a:p>
        </p:txBody>
      </p:sp>
      <p:sp>
        <p:nvSpPr>
          <p:cNvPr id="32776" name="Text Box 8"/>
          <p:cNvSpPr txBox="1">
            <a:spLocks noChangeArrowheads="1"/>
          </p:cNvSpPr>
          <p:nvPr/>
        </p:nvSpPr>
        <p:spPr bwMode="auto">
          <a:xfrm>
            <a:off x="4673600" y="4495802"/>
            <a:ext cx="184731" cy="461665"/>
          </a:xfrm>
          <a:prstGeom prst="rect">
            <a:avLst/>
          </a:prstGeom>
          <a:noFill/>
          <a:ln w="25400">
            <a:noFill/>
            <a:miter lim="800000"/>
            <a:headEnd/>
            <a:tailEnd/>
          </a:ln>
        </p:spPr>
        <p:txBody>
          <a:bodyPr wrap="none">
            <a:prstTxWarp prst="textNoShape">
              <a:avLst/>
            </a:prstTxWarp>
            <a:spAutoFit/>
          </a:bodyPr>
          <a:lstStyle/>
          <a:p>
            <a:endParaRPr lang="en-US" sz="2400"/>
          </a:p>
        </p:txBody>
      </p:sp>
      <p:pic>
        <p:nvPicPr>
          <p:cNvPr id="7" name="Picture 6" descr="Thumbs-dow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400" y="5664200"/>
            <a:ext cx="745067" cy="671509"/>
          </a:xfrm>
          <a:prstGeom prst="rect">
            <a:avLst/>
          </a:prstGeom>
        </p:spPr>
      </p:pic>
      <p:pic>
        <p:nvPicPr>
          <p:cNvPr id="8" name="Picture 7" descr="Thumbs-up-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0" y="4749801"/>
            <a:ext cx="789104" cy="711199"/>
          </a:xfrm>
          <a:prstGeom prst="rect">
            <a:avLst/>
          </a:prstGeom>
        </p:spPr>
      </p:pic>
    </p:spTree>
    <p:extLst>
      <p:ext uri="{BB962C8B-B14F-4D97-AF65-F5344CB8AC3E}">
        <p14:creationId xmlns:p14="http://schemas.microsoft.com/office/powerpoint/2010/main" val="3736710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28800" y="381000"/>
            <a:ext cx="9956800" cy="990600"/>
          </a:xfrm>
        </p:spPr>
        <p:txBody>
          <a:bodyPr>
            <a:normAutofit fontScale="90000"/>
          </a:bodyPr>
          <a:lstStyle/>
          <a:p>
            <a:r>
              <a:rPr lang="en-US" dirty="0"/>
              <a:t>The bag of words representation: </a:t>
            </a:r>
            <a:br>
              <a:rPr lang="en-US" dirty="0"/>
            </a:br>
            <a:r>
              <a:rPr lang="en-US" dirty="0"/>
              <a:t>using a subset of words</a:t>
            </a:r>
          </a:p>
        </p:txBody>
      </p:sp>
      <p:sp>
        <p:nvSpPr>
          <p:cNvPr id="32772" name="Rectangle 4"/>
          <p:cNvSpPr>
            <a:spLocks noChangeArrowheads="1"/>
          </p:cNvSpPr>
          <p:nvPr/>
        </p:nvSpPr>
        <p:spPr bwMode="auto">
          <a:xfrm>
            <a:off x="2540000" y="1803400"/>
            <a:ext cx="6502400" cy="4368800"/>
          </a:xfrm>
          <a:prstGeom prst="rect">
            <a:avLst/>
          </a:prstGeom>
          <a:solidFill>
            <a:schemeClr val="accent6">
              <a:lumMod val="40000"/>
              <a:lumOff val="60000"/>
            </a:schemeClr>
          </a:solidFill>
          <a:ln w="28575">
            <a:solidFill>
              <a:schemeClr val="tx1"/>
            </a:solidFill>
            <a:miter lim="800000"/>
            <a:headEnd/>
            <a:tailEnd/>
          </a:ln>
        </p:spPr>
        <p:txBody>
          <a:bodyPr>
            <a:prstTxWarp prst="textNoShape">
              <a:avLst/>
            </a:prstTxWarp>
          </a:bodyPr>
          <a:lstStyle/>
          <a:p>
            <a:pPr>
              <a:lnSpc>
                <a:spcPct val="80000"/>
              </a:lnSpc>
              <a:spcBef>
                <a:spcPct val="20000"/>
              </a:spcBef>
            </a:pPr>
            <a:r>
              <a:rPr lang="en-US" sz="2667" dirty="0">
                <a:solidFill>
                  <a:schemeClr val="tx2">
                    <a:lumMod val="75000"/>
                  </a:schemeClr>
                </a:solidFill>
                <a:latin typeface="Courier"/>
                <a:cs typeface="Courier"/>
              </a:rPr>
              <a:t>x </a:t>
            </a:r>
            <a:r>
              <a:rPr lang="en-US" sz="2667" b="1" dirty="0">
                <a:latin typeface="Courier"/>
                <a:cs typeface="Courier"/>
              </a:rPr>
              <a:t>love</a:t>
            </a:r>
            <a:r>
              <a:rPr lang="en-US" sz="2667" dirty="0">
                <a:latin typeface="Courier"/>
                <a:cs typeface="Courier"/>
              </a:rPr>
              <a:t> </a:t>
            </a:r>
            <a:r>
              <a:rPr lang="en-US" sz="2667" dirty="0" err="1">
                <a:solidFill>
                  <a:schemeClr val="tx2">
                    <a:lumMod val="75000"/>
                  </a:schemeClr>
                </a:solidFill>
                <a:latin typeface="Courier"/>
                <a:cs typeface="Courier"/>
              </a:rPr>
              <a:t>xxxxxxxxxxxxxxxx</a:t>
            </a:r>
            <a:r>
              <a:rPr lang="en-US" sz="2667" dirty="0">
                <a:solidFill>
                  <a:schemeClr val="tx2">
                    <a:lumMod val="75000"/>
                  </a:schemeClr>
                </a:solidFill>
                <a:latin typeface="Courier"/>
                <a:cs typeface="Courier"/>
              </a:rPr>
              <a:t> </a:t>
            </a:r>
            <a:r>
              <a:rPr lang="en-US" sz="2667" b="1" dirty="0">
                <a:latin typeface="Courier"/>
                <a:cs typeface="Courier"/>
              </a:rPr>
              <a:t>sweet</a:t>
            </a:r>
            <a:r>
              <a:rPr lang="en-US" sz="2667" dirty="0">
                <a:solidFill>
                  <a:schemeClr val="tx2">
                    <a:lumMod val="75000"/>
                  </a:schemeClr>
                </a:solidFill>
                <a:latin typeface="Courier"/>
                <a:cs typeface="Courier"/>
              </a:rPr>
              <a:t> </a:t>
            </a:r>
            <a:r>
              <a:rPr lang="en-US" sz="2667" dirty="0" err="1">
                <a:solidFill>
                  <a:schemeClr val="tx2">
                    <a:lumMod val="75000"/>
                  </a:schemeClr>
                </a:solidFill>
                <a:latin typeface="Courier"/>
                <a:cs typeface="Courier"/>
              </a:rPr>
              <a:t>xxxxxxx</a:t>
            </a:r>
            <a:r>
              <a:rPr lang="en-US" sz="2667" dirty="0">
                <a:solidFill>
                  <a:schemeClr val="tx2">
                    <a:lumMod val="75000"/>
                  </a:schemeClr>
                </a:solidFill>
                <a:latin typeface="Courier"/>
                <a:cs typeface="Courier"/>
              </a:rPr>
              <a:t> </a:t>
            </a:r>
            <a:r>
              <a:rPr lang="en-US" sz="2667" b="1" dirty="0">
                <a:latin typeface="Courier"/>
                <a:cs typeface="Courier"/>
              </a:rPr>
              <a:t>satirical</a:t>
            </a:r>
            <a:r>
              <a:rPr lang="en-US" sz="2667" dirty="0">
                <a:latin typeface="Courier"/>
                <a:cs typeface="Courier"/>
              </a:rPr>
              <a:t> </a:t>
            </a:r>
            <a:r>
              <a:rPr lang="en-US" sz="2667" dirty="0" err="1">
                <a:solidFill>
                  <a:schemeClr val="tx2">
                    <a:lumMod val="75000"/>
                  </a:schemeClr>
                </a:solidFill>
                <a:latin typeface="Courier"/>
                <a:cs typeface="Courier"/>
              </a:rPr>
              <a:t>xxxxxxxxxx</a:t>
            </a:r>
            <a:r>
              <a:rPr lang="en-US" sz="2667" dirty="0">
                <a:solidFill>
                  <a:schemeClr val="tx2">
                    <a:lumMod val="75000"/>
                  </a:schemeClr>
                </a:solidFill>
                <a:latin typeface="Courier"/>
                <a:cs typeface="Courier"/>
              </a:rPr>
              <a:t> </a:t>
            </a:r>
            <a:r>
              <a:rPr lang="en-US" sz="2667" dirty="0" err="1">
                <a:solidFill>
                  <a:schemeClr val="tx2">
                    <a:lumMod val="75000"/>
                  </a:schemeClr>
                </a:solidFill>
                <a:latin typeface="Courier"/>
                <a:cs typeface="Courier"/>
              </a:rPr>
              <a:t>xxxxxxxxxxx</a:t>
            </a:r>
            <a:r>
              <a:rPr lang="en-US" sz="2667" dirty="0">
                <a:solidFill>
                  <a:schemeClr val="tx2">
                    <a:lumMod val="75000"/>
                  </a:schemeClr>
                </a:solidFill>
                <a:latin typeface="Courier"/>
                <a:cs typeface="Courier"/>
              </a:rPr>
              <a:t> </a:t>
            </a:r>
            <a:r>
              <a:rPr lang="en-US" sz="2667" b="1" dirty="0">
                <a:latin typeface="Courier"/>
                <a:cs typeface="Courier"/>
              </a:rPr>
              <a:t>great</a:t>
            </a:r>
            <a:r>
              <a:rPr lang="en-US" sz="2667" dirty="0">
                <a:latin typeface="Courier"/>
                <a:cs typeface="Courier"/>
              </a:rPr>
              <a:t> </a:t>
            </a:r>
            <a:r>
              <a:rPr lang="en-US" sz="2667" dirty="0" err="1">
                <a:solidFill>
                  <a:schemeClr val="tx2">
                    <a:lumMod val="75000"/>
                  </a:schemeClr>
                </a:solidFill>
                <a:latin typeface="Courier"/>
                <a:cs typeface="Courier"/>
              </a:rPr>
              <a:t>xxxxxxx</a:t>
            </a:r>
            <a:r>
              <a:rPr lang="en-US" sz="2667" dirty="0">
                <a:solidFill>
                  <a:schemeClr val="tx2">
                    <a:lumMod val="75000"/>
                  </a:schemeClr>
                </a:solidFill>
                <a:latin typeface="Courier"/>
                <a:cs typeface="Courier"/>
              </a:rPr>
              <a:t> </a:t>
            </a:r>
            <a:r>
              <a:rPr lang="en-US" sz="2667" dirty="0" err="1">
                <a:solidFill>
                  <a:schemeClr val="tx2">
                    <a:lumMod val="75000"/>
                  </a:schemeClr>
                </a:solidFill>
                <a:latin typeface="Courier"/>
                <a:cs typeface="Courier"/>
              </a:rPr>
              <a:t>xxxxxxxxxxxxxxxxxxx</a:t>
            </a:r>
            <a:r>
              <a:rPr lang="en-US" sz="2667" dirty="0">
                <a:solidFill>
                  <a:schemeClr val="tx2">
                    <a:lumMod val="75000"/>
                  </a:schemeClr>
                </a:solidFill>
                <a:latin typeface="Courier"/>
                <a:cs typeface="Courier"/>
              </a:rPr>
              <a:t> </a:t>
            </a:r>
            <a:r>
              <a:rPr lang="en-US" sz="2667" b="1" dirty="0">
                <a:latin typeface="Courier"/>
                <a:cs typeface="Courier"/>
              </a:rPr>
              <a:t>fun</a:t>
            </a:r>
            <a:r>
              <a:rPr lang="en-US" sz="2667" dirty="0">
                <a:solidFill>
                  <a:schemeClr val="tx2">
                    <a:lumMod val="75000"/>
                  </a:schemeClr>
                </a:solidFill>
                <a:latin typeface="Courier"/>
                <a:cs typeface="Courier"/>
              </a:rPr>
              <a:t>  </a:t>
            </a:r>
            <a:r>
              <a:rPr lang="en-US" sz="2667" dirty="0" err="1">
                <a:solidFill>
                  <a:schemeClr val="tx2">
                    <a:lumMod val="75000"/>
                  </a:schemeClr>
                </a:solidFill>
                <a:latin typeface="Courier"/>
                <a:cs typeface="Courier"/>
              </a:rPr>
              <a:t>xxxx</a:t>
            </a:r>
            <a:r>
              <a:rPr lang="en-US" sz="2667" dirty="0">
                <a:solidFill>
                  <a:schemeClr val="tx2">
                    <a:lumMod val="75000"/>
                  </a:schemeClr>
                </a:solidFill>
                <a:latin typeface="Courier"/>
                <a:cs typeface="Courier"/>
              </a:rPr>
              <a:t> </a:t>
            </a:r>
            <a:r>
              <a:rPr lang="en-US" sz="2667" dirty="0" err="1">
                <a:solidFill>
                  <a:schemeClr val="tx2">
                    <a:lumMod val="75000"/>
                  </a:schemeClr>
                </a:solidFill>
                <a:latin typeface="Courier"/>
                <a:cs typeface="Courier"/>
              </a:rPr>
              <a:t>xxxxxxxxxxxxx</a:t>
            </a:r>
            <a:r>
              <a:rPr lang="en-US" sz="2667" dirty="0">
                <a:solidFill>
                  <a:schemeClr val="tx2">
                    <a:lumMod val="75000"/>
                  </a:schemeClr>
                </a:solidFill>
                <a:latin typeface="Courier"/>
                <a:cs typeface="Courier"/>
              </a:rPr>
              <a:t> </a:t>
            </a:r>
            <a:r>
              <a:rPr lang="en-US" sz="2667" b="1" dirty="0">
                <a:latin typeface="Courier"/>
                <a:cs typeface="Courier"/>
              </a:rPr>
              <a:t>whimsical</a:t>
            </a:r>
            <a:r>
              <a:rPr lang="en-US" sz="2667" dirty="0">
                <a:latin typeface="Courier"/>
                <a:cs typeface="Courier"/>
              </a:rPr>
              <a:t> </a:t>
            </a:r>
            <a:r>
              <a:rPr lang="en-US" sz="2667" dirty="0" err="1">
                <a:solidFill>
                  <a:schemeClr val="tx2">
                    <a:lumMod val="75000"/>
                  </a:schemeClr>
                </a:solidFill>
                <a:latin typeface="Courier"/>
                <a:cs typeface="Courier"/>
              </a:rPr>
              <a:t>xxxx</a:t>
            </a:r>
            <a:r>
              <a:rPr lang="en-US" sz="2667" dirty="0">
                <a:solidFill>
                  <a:schemeClr val="tx2">
                    <a:lumMod val="75000"/>
                  </a:schemeClr>
                </a:solidFill>
                <a:latin typeface="Courier"/>
                <a:cs typeface="Courier"/>
              </a:rPr>
              <a:t> </a:t>
            </a:r>
            <a:r>
              <a:rPr lang="en-US" sz="2667" b="1" dirty="0">
                <a:latin typeface="Courier"/>
                <a:cs typeface="Courier"/>
              </a:rPr>
              <a:t>romantic</a:t>
            </a:r>
            <a:r>
              <a:rPr lang="en-US" sz="2667" dirty="0">
                <a:latin typeface="Courier"/>
                <a:cs typeface="Courier"/>
              </a:rPr>
              <a:t> </a:t>
            </a:r>
            <a:r>
              <a:rPr lang="en-US" sz="2667" dirty="0" err="1">
                <a:solidFill>
                  <a:schemeClr val="tx2">
                    <a:lumMod val="75000"/>
                  </a:schemeClr>
                </a:solidFill>
                <a:latin typeface="Courier"/>
                <a:cs typeface="Courier"/>
              </a:rPr>
              <a:t>xxxx</a:t>
            </a:r>
            <a:r>
              <a:rPr lang="en-US" sz="2667" dirty="0">
                <a:solidFill>
                  <a:schemeClr val="tx2">
                    <a:lumMod val="75000"/>
                  </a:schemeClr>
                </a:solidFill>
                <a:latin typeface="Courier"/>
                <a:cs typeface="Courier"/>
              </a:rPr>
              <a:t>  </a:t>
            </a:r>
            <a:r>
              <a:rPr lang="en-US" sz="2667" b="1" dirty="0">
                <a:latin typeface="Courier"/>
                <a:cs typeface="Courier"/>
              </a:rPr>
              <a:t>laughing</a:t>
            </a:r>
            <a:r>
              <a:rPr lang="en-US" sz="2667" dirty="0">
                <a:latin typeface="Courier"/>
                <a:cs typeface="Courier"/>
              </a:rPr>
              <a:t> </a:t>
            </a:r>
            <a:r>
              <a:rPr lang="en-US" sz="2667" dirty="0" err="1">
                <a:solidFill>
                  <a:schemeClr val="tx2">
                    <a:lumMod val="75000"/>
                  </a:schemeClr>
                </a:solidFill>
                <a:latin typeface="Courier"/>
                <a:cs typeface="Courier"/>
              </a:rPr>
              <a:t>xxxxxxxxxxxxxxxxxxxxxxxxxxxxxxxxxxxxxxxxxxxx</a:t>
            </a:r>
            <a:r>
              <a:rPr lang="en-US" sz="2667" dirty="0">
                <a:solidFill>
                  <a:schemeClr val="tx2">
                    <a:lumMod val="75000"/>
                  </a:schemeClr>
                </a:solidFill>
                <a:latin typeface="Courier"/>
                <a:cs typeface="Courier"/>
              </a:rPr>
              <a:t> </a:t>
            </a:r>
            <a:r>
              <a:rPr lang="en-US" sz="2667" b="1" dirty="0">
                <a:latin typeface="Courier"/>
                <a:cs typeface="Courier"/>
              </a:rPr>
              <a:t>recommend</a:t>
            </a:r>
            <a:r>
              <a:rPr lang="en-US" sz="2667" dirty="0">
                <a:latin typeface="Courier"/>
                <a:cs typeface="Courier"/>
              </a:rPr>
              <a:t> </a:t>
            </a:r>
            <a:r>
              <a:rPr lang="en-US" sz="2667" dirty="0" err="1">
                <a:solidFill>
                  <a:schemeClr val="tx2">
                    <a:lumMod val="75000"/>
                  </a:schemeClr>
                </a:solidFill>
                <a:latin typeface="Courier"/>
                <a:cs typeface="Courier"/>
              </a:rPr>
              <a:t>xxxxx</a:t>
            </a:r>
            <a:r>
              <a:rPr lang="en-US" sz="2667" dirty="0">
                <a:solidFill>
                  <a:schemeClr val="tx2">
                    <a:lumMod val="75000"/>
                  </a:schemeClr>
                </a:solidFill>
                <a:latin typeface="Courier"/>
                <a:cs typeface="Courier"/>
              </a:rPr>
              <a:t> </a:t>
            </a:r>
            <a:r>
              <a:rPr lang="en-US" sz="2667" dirty="0" err="1">
                <a:solidFill>
                  <a:schemeClr val="tx2">
                    <a:lumMod val="75000"/>
                  </a:schemeClr>
                </a:solidFill>
                <a:latin typeface="Courier"/>
                <a:cs typeface="Courier"/>
              </a:rPr>
              <a:t>xxxxxxxxxxxxxxxxxxxxxxxxxxxxxxxx</a:t>
            </a:r>
            <a:r>
              <a:rPr lang="en-US" sz="2667" dirty="0">
                <a:solidFill>
                  <a:schemeClr val="tx2">
                    <a:lumMod val="75000"/>
                  </a:schemeClr>
                </a:solidFill>
                <a:latin typeface="Courier"/>
                <a:cs typeface="Courier"/>
              </a:rPr>
              <a:t> </a:t>
            </a:r>
            <a:r>
              <a:rPr lang="en-US" sz="2667" b="1" dirty="0">
                <a:latin typeface="Courier"/>
                <a:cs typeface="Courier"/>
              </a:rPr>
              <a:t>several</a:t>
            </a:r>
            <a:r>
              <a:rPr lang="en-US" sz="2667" dirty="0">
                <a:latin typeface="Courier"/>
                <a:cs typeface="Courier"/>
              </a:rPr>
              <a:t> </a:t>
            </a:r>
            <a:r>
              <a:rPr lang="en-US" sz="2667" dirty="0" err="1">
                <a:solidFill>
                  <a:schemeClr val="tx2">
                    <a:lumMod val="75000"/>
                  </a:schemeClr>
                </a:solidFill>
                <a:latin typeface="Courier"/>
                <a:cs typeface="Courier"/>
              </a:rPr>
              <a:t>xxxxxxxxxxxxxxxxx</a:t>
            </a:r>
            <a:r>
              <a:rPr lang="en-US" sz="2667" dirty="0">
                <a:solidFill>
                  <a:schemeClr val="tx2">
                    <a:lumMod val="75000"/>
                  </a:schemeClr>
                </a:solidFill>
                <a:latin typeface="Courier"/>
                <a:cs typeface="Courier"/>
              </a:rPr>
              <a:t> </a:t>
            </a:r>
            <a:r>
              <a:rPr lang="en-US" sz="2667" dirty="0" err="1">
                <a:solidFill>
                  <a:schemeClr val="tx2">
                    <a:lumMod val="75000"/>
                  </a:schemeClr>
                </a:solidFill>
                <a:latin typeface="Courier"/>
                <a:cs typeface="Courier"/>
              </a:rPr>
              <a:t>xxxxx</a:t>
            </a:r>
            <a:r>
              <a:rPr lang="en-US" sz="2667" dirty="0">
                <a:solidFill>
                  <a:schemeClr val="tx2">
                    <a:lumMod val="75000"/>
                  </a:schemeClr>
                </a:solidFill>
                <a:latin typeface="Courier"/>
                <a:cs typeface="Courier"/>
              </a:rPr>
              <a:t>  </a:t>
            </a:r>
            <a:r>
              <a:rPr lang="en-US" sz="2667" b="1" dirty="0">
                <a:latin typeface="Courier"/>
                <a:cs typeface="Courier"/>
              </a:rPr>
              <a:t>happy</a:t>
            </a:r>
            <a:r>
              <a:rPr lang="en-US" sz="2667" dirty="0">
                <a:latin typeface="Courier"/>
                <a:cs typeface="Courier"/>
              </a:rPr>
              <a:t> </a:t>
            </a:r>
            <a:r>
              <a:rPr lang="en-US" sz="2667" dirty="0" err="1">
                <a:solidFill>
                  <a:schemeClr val="tx2">
                    <a:lumMod val="75000"/>
                  </a:schemeClr>
                </a:solidFill>
                <a:latin typeface="Courier"/>
                <a:cs typeface="Courier"/>
              </a:rPr>
              <a:t>xxxxxxxxx</a:t>
            </a:r>
            <a:r>
              <a:rPr lang="en-US" sz="2667" dirty="0">
                <a:solidFill>
                  <a:schemeClr val="tx2">
                    <a:lumMod val="75000"/>
                  </a:schemeClr>
                </a:solidFill>
                <a:latin typeface="Courier"/>
                <a:cs typeface="Courier"/>
              </a:rPr>
              <a:t> </a:t>
            </a:r>
            <a:r>
              <a:rPr lang="en-US" sz="2667" b="1" dirty="0">
                <a:latin typeface="Courier"/>
                <a:cs typeface="Courier"/>
              </a:rPr>
              <a:t>again</a:t>
            </a:r>
            <a:r>
              <a:rPr lang="en-US" sz="2667" dirty="0">
                <a:latin typeface="Courier"/>
                <a:cs typeface="Courier"/>
              </a:rPr>
              <a:t> </a:t>
            </a:r>
            <a:r>
              <a:rPr lang="en-US" sz="2667" dirty="0" err="1">
                <a:solidFill>
                  <a:schemeClr val="tx2">
                    <a:lumMod val="75000"/>
                  </a:schemeClr>
                </a:solidFill>
                <a:latin typeface="Courier"/>
                <a:cs typeface="Courier"/>
              </a:rPr>
              <a:t>xxxxxxxxxxxxxxxxxxxxxxxxxxxxxxxxxxxxxxxxxxxxxxx</a:t>
            </a:r>
            <a:endParaRPr lang="en-US" sz="2667" dirty="0">
              <a:latin typeface="Courier"/>
              <a:cs typeface="Courier"/>
            </a:endParaRPr>
          </a:p>
        </p:txBody>
      </p:sp>
      <p:sp>
        <p:nvSpPr>
          <p:cNvPr id="32773" name="Text Box 5"/>
          <p:cNvSpPr txBox="1">
            <a:spLocks noChangeArrowheads="1"/>
          </p:cNvSpPr>
          <p:nvPr/>
        </p:nvSpPr>
        <p:spPr bwMode="auto">
          <a:xfrm>
            <a:off x="609601" y="2311401"/>
            <a:ext cx="1828799" cy="2267224"/>
          </a:xfrm>
          <a:prstGeom prst="rect">
            <a:avLst/>
          </a:prstGeom>
          <a:noFill/>
          <a:ln w="25400">
            <a:noFill/>
            <a:miter lim="800000"/>
            <a:headEnd/>
            <a:tailEnd/>
          </a:ln>
        </p:spPr>
        <p:txBody>
          <a:bodyPr wrap="square">
            <a:prstTxWarp prst="textNoShape">
              <a:avLst/>
            </a:prstTxWarp>
            <a:spAutoFit/>
          </a:bodyPr>
          <a:lstStyle/>
          <a:p>
            <a:r>
              <a:rPr lang="en-US" sz="14133" dirty="0" err="1">
                <a:latin typeface="Lucida Grande"/>
                <a:ea typeface="Lucida Grande"/>
                <a:cs typeface="Lucida Grande"/>
              </a:rPr>
              <a:t>γ</a:t>
            </a:r>
            <a:r>
              <a:rPr lang="en-US" sz="14133" dirty="0"/>
              <a:t>(</a:t>
            </a:r>
          </a:p>
        </p:txBody>
      </p:sp>
      <p:sp>
        <p:nvSpPr>
          <p:cNvPr id="32774" name="Text Box 6"/>
          <p:cNvSpPr txBox="1">
            <a:spLocks noChangeArrowheads="1"/>
          </p:cNvSpPr>
          <p:nvPr/>
        </p:nvSpPr>
        <p:spPr bwMode="auto">
          <a:xfrm>
            <a:off x="8977155" y="2451735"/>
            <a:ext cx="2403222" cy="2267224"/>
          </a:xfrm>
          <a:prstGeom prst="rect">
            <a:avLst/>
          </a:prstGeom>
          <a:noFill/>
          <a:ln w="25400">
            <a:noFill/>
            <a:miter lim="800000"/>
            <a:headEnd/>
            <a:tailEnd/>
          </a:ln>
        </p:spPr>
        <p:txBody>
          <a:bodyPr wrap="none">
            <a:prstTxWarp prst="textNoShape">
              <a:avLst/>
            </a:prstTxWarp>
            <a:spAutoFit/>
          </a:bodyPr>
          <a:lstStyle/>
          <a:p>
            <a:r>
              <a:rPr lang="en-US" sz="14133" dirty="0"/>
              <a:t>)=c</a:t>
            </a:r>
          </a:p>
        </p:txBody>
      </p:sp>
      <p:pic>
        <p:nvPicPr>
          <p:cNvPr id="7" name="Picture 6" descr="Thumbs-dow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400" y="5664200"/>
            <a:ext cx="745067" cy="671509"/>
          </a:xfrm>
          <a:prstGeom prst="rect">
            <a:avLst/>
          </a:prstGeom>
        </p:spPr>
      </p:pic>
      <p:pic>
        <p:nvPicPr>
          <p:cNvPr id="8" name="Picture 7" descr="Thumbs-up-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0" y="4749801"/>
            <a:ext cx="789104" cy="711199"/>
          </a:xfrm>
          <a:prstGeom prst="rect">
            <a:avLst/>
          </a:prstGeom>
        </p:spPr>
      </p:pic>
    </p:spTree>
    <p:extLst>
      <p:ext uri="{BB962C8B-B14F-4D97-AF65-F5344CB8AC3E}">
        <p14:creationId xmlns:p14="http://schemas.microsoft.com/office/powerpoint/2010/main" val="2460880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28800" y="381000"/>
            <a:ext cx="9956800" cy="990600"/>
          </a:xfrm>
        </p:spPr>
        <p:txBody>
          <a:bodyPr/>
          <a:lstStyle/>
          <a:p>
            <a:r>
              <a:rPr lang="en-US" dirty="0"/>
              <a:t>The bag of words representation</a:t>
            </a:r>
          </a:p>
        </p:txBody>
      </p:sp>
      <p:sp>
        <p:nvSpPr>
          <p:cNvPr id="32772" name="Rectangle 4"/>
          <p:cNvSpPr>
            <a:spLocks noChangeArrowheads="1"/>
          </p:cNvSpPr>
          <p:nvPr/>
        </p:nvSpPr>
        <p:spPr bwMode="auto">
          <a:xfrm>
            <a:off x="2540000" y="1803400"/>
            <a:ext cx="6502400" cy="4368800"/>
          </a:xfrm>
          <a:prstGeom prst="rect">
            <a:avLst/>
          </a:prstGeom>
          <a:solidFill>
            <a:schemeClr val="accent6">
              <a:lumMod val="40000"/>
              <a:lumOff val="60000"/>
            </a:schemeClr>
          </a:solidFill>
          <a:ln w="28575">
            <a:solidFill>
              <a:schemeClr val="tx1"/>
            </a:solidFill>
            <a:miter lim="800000"/>
            <a:headEnd/>
            <a:tailEnd/>
          </a:ln>
        </p:spPr>
        <p:txBody>
          <a:bodyPr>
            <a:prstTxWarp prst="textNoShape">
              <a:avLst/>
            </a:prstTxWarp>
          </a:bodyPr>
          <a:lstStyle/>
          <a:p>
            <a:pPr>
              <a:lnSpc>
                <a:spcPct val="80000"/>
              </a:lnSpc>
              <a:spcBef>
                <a:spcPct val="20000"/>
              </a:spcBef>
            </a:pPr>
            <a:endParaRPr lang="en-US" sz="2667" dirty="0">
              <a:latin typeface="Courier"/>
              <a:cs typeface="Courier"/>
            </a:endParaRPr>
          </a:p>
        </p:txBody>
      </p:sp>
      <p:sp>
        <p:nvSpPr>
          <p:cNvPr id="32773" name="Text Box 5"/>
          <p:cNvSpPr txBox="1">
            <a:spLocks noChangeArrowheads="1"/>
          </p:cNvSpPr>
          <p:nvPr/>
        </p:nvSpPr>
        <p:spPr bwMode="auto">
          <a:xfrm>
            <a:off x="609601" y="2311401"/>
            <a:ext cx="1828799" cy="2267224"/>
          </a:xfrm>
          <a:prstGeom prst="rect">
            <a:avLst/>
          </a:prstGeom>
          <a:noFill/>
          <a:ln w="25400">
            <a:noFill/>
            <a:miter lim="800000"/>
            <a:headEnd/>
            <a:tailEnd/>
          </a:ln>
        </p:spPr>
        <p:txBody>
          <a:bodyPr wrap="square">
            <a:prstTxWarp prst="textNoShape">
              <a:avLst/>
            </a:prstTxWarp>
            <a:spAutoFit/>
          </a:bodyPr>
          <a:lstStyle/>
          <a:p>
            <a:r>
              <a:rPr lang="en-US" sz="14133" dirty="0" err="1">
                <a:latin typeface="Lucida Grande"/>
                <a:ea typeface="Lucida Grande"/>
                <a:cs typeface="Lucida Grande"/>
              </a:rPr>
              <a:t>γ</a:t>
            </a:r>
            <a:r>
              <a:rPr lang="en-US" sz="14133" dirty="0"/>
              <a:t>(</a:t>
            </a:r>
          </a:p>
        </p:txBody>
      </p:sp>
      <p:sp>
        <p:nvSpPr>
          <p:cNvPr id="32774" name="Text Box 6"/>
          <p:cNvSpPr txBox="1">
            <a:spLocks noChangeArrowheads="1"/>
          </p:cNvSpPr>
          <p:nvPr/>
        </p:nvSpPr>
        <p:spPr bwMode="auto">
          <a:xfrm>
            <a:off x="8977155" y="2451735"/>
            <a:ext cx="2403222" cy="2267224"/>
          </a:xfrm>
          <a:prstGeom prst="rect">
            <a:avLst/>
          </a:prstGeom>
          <a:noFill/>
          <a:ln w="25400">
            <a:noFill/>
            <a:miter lim="800000"/>
            <a:headEnd/>
            <a:tailEnd/>
          </a:ln>
        </p:spPr>
        <p:txBody>
          <a:bodyPr wrap="none">
            <a:prstTxWarp prst="textNoShape">
              <a:avLst/>
            </a:prstTxWarp>
            <a:spAutoFit/>
          </a:bodyPr>
          <a:lstStyle/>
          <a:p>
            <a:r>
              <a:rPr lang="en-US" sz="14133" dirty="0"/>
              <a:t>)=c</a:t>
            </a:r>
          </a:p>
        </p:txBody>
      </p:sp>
      <p:graphicFrame>
        <p:nvGraphicFramePr>
          <p:cNvPr id="8" name="Group 44"/>
          <p:cNvGraphicFramePr>
            <a:graphicFrameLocks noGrp="1"/>
          </p:cNvGraphicFramePr>
          <p:nvPr>
            <p:extLst/>
          </p:nvPr>
        </p:nvGraphicFramePr>
        <p:xfrm>
          <a:off x="2540000" y="1803401"/>
          <a:ext cx="6502400" cy="4378963"/>
        </p:xfrm>
        <a:graphic>
          <a:graphicData uri="http://schemas.openxmlformats.org/drawingml/2006/table">
            <a:tbl>
              <a:tblPr/>
              <a:tblGrid>
                <a:gridCol w="3901440">
                  <a:extLst>
                    <a:ext uri="{9D8B030D-6E8A-4147-A177-3AD203B41FA5}">
                      <a16:colId xmlns:a16="http://schemas.microsoft.com/office/drawing/2014/main" val="20000"/>
                    </a:ext>
                  </a:extLst>
                </a:gridCol>
                <a:gridCol w="2600960">
                  <a:extLst>
                    <a:ext uri="{9D8B030D-6E8A-4147-A177-3AD203B41FA5}">
                      <a16:colId xmlns:a16="http://schemas.microsoft.com/office/drawing/2014/main" val="20001"/>
                    </a:ext>
                  </a:extLst>
                </a:gridCol>
              </a:tblGrid>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urier"/>
                          <a:ea typeface="Arial" charset="0"/>
                          <a:cs typeface="Courier"/>
                        </a:rPr>
                        <a:t>great</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urier"/>
                          <a:ea typeface="Arial" charset="0"/>
                          <a:cs typeface="Courier"/>
                        </a:rPr>
                        <a:t>2</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31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urier"/>
                          <a:ea typeface="Arial" charset="0"/>
                          <a:cs typeface="Courier"/>
                        </a:rPr>
                        <a:t>love</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urier"/>
                          <a:ea typeface="Arial" charset="0"/>
                          <a:cs typeface="Courier"/>
                        </a:rPr>
                        <a:t>2</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26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urier"/>
                          <a:ea typeface="Arial" charset="0"/>
                          <a:cs typeface="Courier"/>
                        </a:rPr>
                        <a:t>recommend</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a:ln>
                            <a:noFill/>
                          </a:ln>
                          <a:solidFill>
                            <a:schemeClr val="tx1"/>
                          </a:solidFill>
                          <a:effectLst/>
                          <a:latin typeface="Courier"/>
                          <a:ea typeface="Arial" charset="0"/>
                          <a:cs typeface="Courier"/>
                        </a:rPr>
                        <a:t>1</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urier"/>
                          <a:ea typeface="Arial" charset="0"/>
                          <a:cs typeface="Courier"/>
                        </a:rPr>
                        <a:t>laugh</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a:ln>
                            <a:noFill/>
                          </a:ln>
                          <a:solidFill>
                            <a:schemeClr val="tx1"/>
                          </a:solidFill>
                          <a:effectLst/>
                          <a:latin typeface="Courier"/>
                          <a:ea typeface="Arial" charset="0"/>
                          <a:cs typeface="Courier"/>
                        </a:rPr>
                        <a:t>1</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18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urier"/>
                          <a:ea typeface="Arial" charset="0"/>
                          <a:cs typeface="Courier"/>
                        </a:rPr>
                        <a:t>happy</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urier"/>
                          <a:ea typeface="Arial" charset="0"/>
                          <a:cs typeface="Courier"/>
                        </a:rPr>
                        <a:t>1</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05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urier"/>
                          <a:ea typeface="Arial" charset="0"/>
                          <a:cs typeface="Courier"/>
                        </a:rPr>
                        <a:t>...</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urier"/>
                          <a:ea typeface="Arial" charset="0"/>
                          <a:cs typeface="Courier"/>
                        </a:rPr>
                        <a:t>...</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9" name="Picture 8" descr="Thumbs-dow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400" y="5664200"/>
            <a:ext cx="745067" cy="671509"/>
          </a:xfrm>
          <a:prstGeom prst="rect">
            <a:avLst/>
          </a:prstGeom>
        </p:spPr>
      </p:pic>
      <p:pic>
        <p:nvPicPr>
          <p:cNvPr id="10" name="Picture 9" descr="Thumbs-up-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0" y="4749801"/>
            <a:ext cx="789104" cy="711199"/>
          </a:xfrm>
          <a:prstGeom prst="rect">
            <a:avLst/>
          </a:prstGeom>
        </p:spPr>
      </p:pic>
    </p:spTree>
    <p:extLst>
      <p:ext uri="{BB962C8B-B14F-4D97-AF65-F5344CB8AC3E}">
        <p14:creationId xmlns:p14="http://schemas.microsoft.com/office/powerpoint/2010/main" val="650746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9613863" y="3482976"/>
            <a:ext cx="1414170" cy="461665"/>
          </a:xfrm>
          <a:prstGeom prst="rect">
            <a:avLst/>
          </a:prstGeom>
          <a:noFill/>
          <a:ln w="38100">
            <a:solidFill>
              <a:srgbClr val="FF9999"/>
            </a:solidFill>
            <a:miter lim="800000"/>
            <a:headEnd/>
            <a:tailEnd/>
          </a:ln>
        </p:spPr>
        <p:txBody>
          <a:bodyPr wrap="none">
            <a:prstTxWarp prst="textNoShape">
              <a:avLst/>
            </a:prstTxWarp>
            <a:spAutoFit/>
          </a:bodyPr>
          <a:lstStyle/>
          <a:p>
            <a:pPr eaLnBrk="0" hangingPunct="0"/>
            <a:r>
              <a:rPr lang="en-US" sz="2400" dirty="0">
                <a:latin typeface="Palatino" charset="0"/>
              </a:rPr>
              <a:t>Planning</a:t>
            </a:r>
          </a:p>
        </p:txBody>
      </p:sp>
      <p:sp>
        <p:nvSpPr>
          <p:cNvPr id="25603" name="Text Box 3"/>
          <p:cNvSpPr txBox="1">
            <a:spLocks noChangeArrowheads="1"/>
          </p:cNvSpPr>
          <p:nvPr/>
        </p:nvSpPr>
        <p:spPr bwMode="auto">
          <a:xfrm>
            <a:off x="11262045" y="3482976"/>
            <a:ext cx="763351" cy="461665"/>
          </a:xfrm>
          <a:prstGeom prst="rect">
            <a:avLst/>
          </a:prstGeom>
          <a:noFill/>
          <a:ln w="38100">
            <a:solidFill>
              <a:schemeClr val="folHlink"/>
            </a:solidFill>
            <a:miter lim="800000"/>
            <a:headEnd/>
            <a:tailEnd/>
          </a:ln>
        </p:spPr>
        <p:txBody>
          <a:bodyPr wrap="none">
            <a:prstTxWarp prst="textNoShape">
              <a:avLst/>
            </a:prstTxWarp>
            <a:spAutoFit/>
          </a:bodyPr>
          <a:lstStyle/>
          <a:p>
            <a:pPr eaLnBrk="0" hangingPunct="0"/>
            <a:r>
              <a:rPr lang="en-US" sz="2400">
                <a:latin typeface="Palatino" charset="0"/>
              </a:rPr>
              <a:t>GUI</a:t>
            </a:r>
          </a:p>
        </p:txBody>
      </p:sp>
      <p:sp>
        <p:nvSpPr>
          <p:cNvPr id="25604" name="Text Box 4"/>
          <p:cNvSpPr txBox="1">
            <a:spLocks noChangeArrowheads="1"/>
          </p:cNvSpPr>
          <p:nvPr/>
        </p:nvSpPr>
        <p:spPr bwMode="auto">
          <a:xfrm>
            <a:off x="7694867" y="3482976"/>
            <a:ext cx="1652333" cy="552074"/>
          </a:xfrm>
          <a:prstGeom prst="rect">
            <a:avLst/>
          </a:prstGeom>
          <a:noFill/>
          <a:ln w="38100">
            <a:solidFill>
              <a:schemeClr val="hlink"/>
            </a:solidFill>
            <a:miter lim="800000"/>
            <a:headEnd/>
            <a:tailEnd/>
          </a:ln>
        </p:spPr>
        <p:txBody>
          <a:bodyPr wrap="square">
            <a:prstTxWarp prst="textNoShape">
              <a:avLst/>
            </a:prstTxWarp>
            <a:spAutoFit/>
          </a:bodyPr>
          <a:lstStyle/>
          <a:p>
            <a:pPr eaLnBrk="0" hangingPunct="0">
              <a:lnSpc>
                <a:spcPct val="80000"/>
              </a:lnSpc>
            </a:pPr>
            <a:r>
              <a:rPr lang="en-US" sz="1867" dirty="0">
                <a:latin typeface="Palatino" charset="0"/>
              </a:rPr>
              <a:t>Garbage</a:t>
            </a:r>
          </a:p>
          <a:p>
            <a:pPr eaLnBrk="0" hangingPunct="0">
              <a:lnSpc>
                <a:spcPct val="80000"/>
              </a:lnSpc>
            </a:pPr>
            <a:r>
              <a:rPr lang="en-US" sz="1867" dirty="0">
                <a:latin typeface="Palatino" charset="0"/>
              </a:rPr>
              <a:t>Collection</a:t>
            </a:r>
          </a:p>
        </p:txBody>
      </p:sp>
      <p:sp>
        <p:nvSpPr>
          <p:cNvPr id="25606" name="Text Box 6"/>
          <p:cNvSpPr txBox="1">
            <a:spLocks noChangeArrowheads="1"/>
          </p:cNvSpPr>
          <p:nvPr/>
        </p:nvSpPr>
        <p:spPr bwMode="auto">
          <a:xfrm>
            <a:off x="4673601" y="3327400"/>
            <a:ext cx="1201568" cy="666977"/>
          </a:xfrm>
          <a:prstGeom prst="rect">
            <a:avLst/>
          </a:prstGeom>
          <a:noFill/>
          <a:ln w="38100">
            <a:solidFill>
              <a:schemeClr val="bg2"/>
            </a:solidFill>
            <a:miter lim="800000"/>
            <a:headEnd/>
            <a:tailEnd/>
          </a:ln>
        </p:spPr>
        <p:txBody>
          <a:bodyPr wrap="square">
            <a:prstTxWarp prst="textNoShape">
              <a:avLst/>
            </a:prstTxWarp>
            <a:spAutoFit/>
          </a:bodyPr>
          <a:lstStyle/>
          <a:p>
            <a:pPr eaLnBrk="0" hangingPunct="0"/>
            <a:r>
              <a:rPr lang="en-US" sz="1867" dirty="0">
                <a:latin typeface="Palatino" charset="0"/>
              </a:rPr>
              <a:t>Machine Learning</a:t>
            </a:r>
          </a:p>
        </p:txBody>
      </p:sp>
      <p:sp>
        <p:nvSpPr>
          <p:cNvPr id="25607" name="Text Box 7"/>
          <p:cNvSpPr txBox="1">
            <a:spLocks noChangeArrowheads="1"/>
          </p:cNvSpPr>
          <p:nvPr/>
        </p:nvSpPr>
        <p:spPr bwMode="auto">
          <a:xfrm>
            <a:off x="6426283" y="3482976"/>
            <a:ext cx="814647" cy="461665"/>
          </a:xfrm>
          <a:prstGeom prst="rect">
            <a:avLst/>
          </a:prstGeom>
          <a:noFill/>
          <a:ln w="38100">
            <a:solidFill>
              <a:schemeClr val="accent1"/>
            </a:solidFill>
            <a:miter lim="800000"/>
            <a:headEnd/>
            <a:tailEnd/>
          </a:ln>
        </p:spPr>
        <p:txBody>
          <a:bodyPr wrap="none">
            <a:prstTxWarp prst="textNoShape">
              <a:avLst/>
            </a:prstTxWarp>
            <a:spAutoFit/>
          </a:bodyPr>
          <a:lstStyle/>
          <a:p>
            <a:pPr eaLnBrk="0" hangingPunct="0"/>
            <a:r>
              <a:rPr lang="en-US" sz="2400" dirty="0">
                <a:latin typeface="Palatino" charset="0"/>
              </a:rPr>
              <a:t>NLP</a:t>
            </a:r>
          </a:p>
        </p:txBody>
      </p:sp>
      <p:sp>
        <p:nvSpPr>
          <p:cNvPr id="25608" name="Text Box 8"/>
          <p:cNvSpPr txBox="1">
            <a:spLocks noChangeArrowheads="1"/>
          </p:cNvSpPr>
          <p:nvPr/>
        </p:nvSpPr>
        <p:spPr bwMode="auto">
          <a:xfrm>
            <a:off x="6191750" y="4038600"/>
            <a:ext cx="1669047" cy="1938992"/>
          </a:xfrm>
          <a:prstGeom prst="rect">
            <a:avLst/>
          </a:prstGeom>
          <a:noFill/>
          <a:ln w="9525">
            <a:noFill/>
            <a:miter lim="800000"/>
            <a:headEnd/>
            <a:tailEnd/>
          </a:ln>
        </p:spPr>
        <p:txBody>
          <a:bodyPr wrap="none">
            <a:prstTxWarp prst="textNoShape">
              <a:avLst/>
            </a:prstTxWarp>
            <a:spAutoFit/>
          </a:bodyPr>
          <a:lstStyle/>
          <a:p>
            <a:pPr eaLnBrk="0" hangingPunct="0"/>
            <a:r>
              <a:rPr lang="en-US" sz="2400" u="sng" dirty="0">
                <a:latin typeface="Palatino" charset="0"/>
              </a:rPr>
              <a:t>parser</a:t>
            </a:r>
            <a:endParaRPr lang="en-US" sz="2400" dirty="0">
              <a:latin typeface="Palatino" charset="0"/>
            </a:endParaRPr>
          </a:p>
          <a:p>
            <a:pPr eaLnBrk="0" hangingPunct="0"/>
            <a:r>
              <a:rPr lang="en-US" sz="2400" dirty="0">
                <a:latin typeface="Palatino" charset="0"/>
              </a:rPr>
              <a:t>tag</a:t>
            </a:r>
          </a:p>
          <a:p>
            <a:pPr eaLnBrk="0" hangingPunct="0"/>
            <a:r>
              <a:rPr lang="en-US" sz="2400" dirty="0">
                <a:latin typeface="Palatino" charset="0"/>
              </a:rPr>
              <a:t>training</a:t>
            </a:r>
          </a:p>
          <a:p>
            <a:pPr eaLnBrk="0" hangingPunct="0"/>
            <a:r>
              <a:rPr lang="en-US" sz="2400" u="sng" dirty="0">
                <a:latin typeface="Palatino" charset="0"/>
              </a:rPr>
              <a:t>translation</a:t>
            </a:r>
          </a:p>
          <a:p>
            <a:pPr eaLnBrk="0" hangingPunct="0"/>
            <a:r>
              <a:rPr lang="en-US" sz="2400" u="sng" dirty="0">
                <a:latin typeface="Palatino" charset="0"/>
              </a:rPr>
              <a:t>language</a:t>
            </a:r>
            <a:r>
              <a:rPr lang="en-US" sz="2400" dirty="0">
                <a:latin typeface="Palatino" charset="0"/>
              </a:rPr>
              <a:t>...</a:t>
            </a:r>
          </a:p>
        </p:txBody>
      </p:sp>
      <p:sp>
        <p:nvSpPr>
          <p:cNvPr id="25610" name="Text Box 10"/>
          <p:cNvSpPr txBox="1">
            <a:spLocks noChangeArrowheads="1"/>
          </p:cNvSpPr>
          <p:nvPr/>
        </p:nvSpPr>
        <p:spPr bwMode="auto">
          <a:xfrm>
            <a:off x="4572000" y="4038600"/>
            <a:ext cx="1561646" cy="1938992"/>
          </a:xfrm>
          <a:prstGeom prst="rect">
            <a:avLst/>
          </a:prstGeom>
          <a:noFill/>
          <a:ln w="9525">
            <a:noFill/>
            <a:miter lim="800000"/>
            <a:headEnd/>
            <a:tailEnd/>
          </a:ln>
        </p:spPr>
        <p:txBody>
          <a:bodyPr wrap="none">
            <a:prstTxWarp prst="textNoShape">
              <a:avLst/>
            </a:prstTxWarp>
            <a:spAutoFit/>
          </a:bodyPr>
          <a:lstStyle/>
          <a:p>
            <a:pPr eaLnBrk="0" hangingPunct="0"/>
            <a:r>
              <a:rPr lang="en-US" sz="2400" dirty="0">
                <a:latin typeface="Palatino" charset="0"/>
              </a:rPr>
              <a:t>learning</a:t>
            </a:r>
          </a:p>
          <a:p>
            <a:pPr eaLnBrk="0" hangingPunct="0"/>
            <a:r>
              <a:rPr lang="en-US" sz="2400" u="sng" dirty="0">
                <a:latin typeface="Palatino" charset="0"/>
              </a:rPr>
              <a:t>training</a:t>
            </a:r>
            <a:endParaRPr lang="en-US" sz="2400" dirty="0">
              <a:latin typeface="Palatino" charset="0"/>
            </a:endParaRPr>
          </a:p>
          <a:p>
            <a:pPr eaLnBrk="0" hangingPunct="0"/>
            <a:r>
              <a:rPr lang="en-US" sz="2400" dirty="0">
                <a:latin typeface="Palatino" charset="0"/>
              </a:rPr>
              <a:t>algorithm</a:t>
            </a:r>
          </a:p>
          <a:p>
            <a:pPr eaLnBrk="0" hangingPunct="0"/>
            <a:r>
              <a:rPr lang="en-US" sz="2400" dirty="0">
                <a:latin typeface="Palatino" charset="0"/>
              </a:rPr>
              <a:t>shrinkage</a:t>
            </a:r>
          </a:p>
          <a:p>
            <a:pPr eaLnBrk="0" hangingPunct="0"/>
            <a:r>
              <a:rPr lang="en-US" sz="2400" dirty="0">
                <a:latin typeface="Palatino" charset="0"/>
              </a:rPr>
              <a:t>network...</a:t>
            </a:r>
          </a:p>
        </p:txBody>
      </p:sp>
      <p:sp>
        <p:nvSpPr>
          <p:cNvPr id="25611" name="Text Box 11"/>
          <p:cNvSpPr txBox="1">
            <a:spLocks noChangeArrowheads="1"/>
          </p:cNvSpPr>
          <p:nvPr/>
        </p:nvSpPr>
        <p:spPr bwMode="auto">
          <a:xfrm>
            <a:off x="7887483" y="4038600"/>
            <a:ext cx="1936749" cy="1938992"/>
          </a:xfrm>
          <a:prstGeom prst="rect">
            <a:avLst/>
          </a:prstGeom>
          <a:noFill/>
          <a:ln w="9525">
            <a:noFill/>
            <a:miter lim="800000"/>
            <a:headEnd/>
            <a:tailEnd/>
          </a:ln>
        </p:spPr>
        <p:txBody>
          <a:bodyPr wrap="none">
            <a:prstTxWarp prst="textNoShape">
              <a:avLst/>
            </a:prstTxWarp>
            <a:spAutoFit/>
          </a:bodyPr>
          <a:lstStyle/>
          <a:p>
            <a:pPr eaLnBrk="0" hangingPunct="0"/>
            <a:r>
              <a:rPr lang="en-US" sz="2400" dirty="0">
                <a:latin typeface="Palatino" charset="0"/>
              </a:rPr>
              <a:t>garbage</a:t>
            </a:r>
          </a:p>
          <a:p>
            <a:pPr eaLnBrk="0" hangingPunct="0"/>
            <a:r>
              <a:rPr lang="en-US" sz="2400" dirty="0">
                <a:latin typeface="Palatino" charset="0"/>
              </a:rPr>
              <a:t>collection</a:t>
            </a:r>
          </a:p>
          <a:p>
            <a:pPr eaLnBrk="0" hangingPunct="0"/>
            <a:r>
              <a:rPr lang="en-US" sz="2400" dirty="0">
                <a:latin typeface="Palatino" charset="0"/>
              </a:rPr>
              <a:t>memory</a:t>
            </a:r>
          </a:p>
          <a:p>
            <a:pPr eaLnBrk="0" hangingPunct="0"/>
            <a:r>
              <a:rPr lang="en-US" sz="2400" dirty="0">
                <a:latin typeface="Palatino" charset="0"/>
              </a:rPr>
              <a:t>optimization</a:t>
            </a:r>
          </a:p>
          <a:p>
            <a:pPr eaLnBrk="0" hangingPunct="0"/>
            <a:r>
              <a:rPr lang="en-US" sz="2400" dirty="0">
                <a:latin typeface="Palatino" charset="0"/>
              </a:rPr>
              <a:t>region...</a:t>
            </a:r>
          </a:p>
        </p:txBody>
      </p:sp>
      <p:grpSp>
        <p:nvGrpSpPr>
          <p:cNvPr id="2" name="Group 1"/>
          <p:cNvGrpSpPr/>
          <p:nvPr/>
        </p:nvGrpSpPr>
        <p:grpSpPr>
          <a:xfrm>
            <a:off x="812800" y="2514600"/>
            <a:ext cx="1486304" cy="2749488"/>
            <a:chOff x="609600" y="1885950"/>
            <a:chExt cx="1114728" cy="2062116"/>
          </a:xfrm>
        </p:grpSpPr>
        <p:sp>
          <p:nvSpPr>
            <p:cNvPr id="25612" name="AutoShape 12"/>
            <p:cNvSpPr>
              <a:spLocks noChangeArrowheads="1"/>
            </p:cNvSpPr>
            <p:nvPr/>
          </p:nvSpPr>
          <p:spPr bwMode="auto">
            <a:xfrm>
              <a:off x="609600" y="1885950"/>
              <a:ext cx="1066800" cy="762000"/>
            </a:xfrm>
            <a:prstGeom prst="foldedCorner">
              <a:avLst>
                <a:gd name="adj" fmla="val 28644"/>
              </a:avLst>
            </a:prstGeom>
            <a:solidFill>
              <a:srgbClr val="B2B2B2"/>
            </a:solidFill>
            <a:ln w="9525">
              <a:solidFill>
                <a:schemeClr val="tx1"/>
              </a:solidFill>
              <a:round/>
              <a:headEnd/>
              <a:tailEnd/>
            </a:ln>
          </p:spPr>
          <p:txBody>
            <a:bodyPr wrap="none" anchor="ctr">
              <a:prstTxWarp prst="textNoShape">
                <a:avLst/>
              </a:prstTxWarp>
            </a:bodyPr>
            <a:lstStyle/>
            <a:p>
              <a:endParaRPr lang="en-US" sz="1600" dirty="0"/>
            </a:p>
            <a:p>
              <a:endParaRPr lang="en-US" sz="1600" dirty="0"/>
            </a:p>
            <a:p>
              <a:r>
                <a:rPr lang="en-US" sz="1600" dirty="0"/>
                <a:t>Test </a:t>
              </a:r>
            </a:p>
            <a:p>
              <a:r>
                <a:rPr lang="en-US" sz="1600" dirty="0"/>
                <a:t>document</a:t>
              </a:r>
            </a:p>
            <a:p>
              <a:endParaRPr lang="en-US" sz="2400" dirty="0"/>
            </a:p>
          </p:txBody>
        </p:sp>
        <p:sp>
          <p:nvSpPr>
            <p:cNvPr id="25613" name="Text Box 13"/>
            <p:cNvSpPr txBox="1">
              <a:spLocks noChangeArrowheads="1"/>
            </p:cNvSpPr>
            <p:nvPr/>
          </p:nvSpPr>
          <p:spPr bwMode="auto">
            <a:xfrm>
              <a:off x="609600" y="2647950"/>
              <a:ext cx="1114728" cy="1300116"/>
            </a:xfrm>
            <a:prstGeom prst="rect">
              <a:avLst/>
            </a:prstGeom>
            <a:noFill/>
            <a:ln w="9525">
              <a:noFill/>
              <a:miter lim="800000"/>
              <a:headEnd/>
              <a:tailEnd/>
            </a:ln>
          </p:spPr>
          <p:txBody>
            <a:bodyPr wrap="none">
              <a:prstTxWarp prst="textNoShape">
                <a:avLst/>
              </a:prstTxWarp>
              <a:spAutoFit/>
            </a:bodyPr>
            <a:lstStyle/>
            <a:p>
              <a:pPr eaLnBrk="0" hangingPunct="0"/>
              <a:r>
                <a:rPr lang="en-US" sz="2133" dirty="0">
                  <a:latin typeface="Palatino" charset="0"/>
                </a:rPr>
                <a:t>parser</a:t>
              </a:r>
            </a:p>
            <a:p>
              <a:pPr eaLnBrk="0" hangingPunct="0"/>
              <a:r>
                <a:rPr lang="en-US" sz="2133" dirty="0">
                  <a:latin typeface="Palatino" charset="0"/>
                </a:rPr>
                <a:t>language</a:t>
              </a:r>
            </a:p>
            <a:p>
              <a:pPr eaLnBrk="0" hangingPunct="0"/>
              <a:r>
                <a:rPr lang="en-US" sz="2133" dirty="0">
                  <a:latin typeface="Palatino" charset="0"/>
                </a:rPr>
                <a:t>label</a:t>
              </a:r>
            </a:p>
            <a:p>
              <a:pPr eaLnBrk="0" hangingPunct="0"/>
              <a:r>
                <a:rPr lang="en-US" sz="2133" dirty="0">
                  <a:latin typeface="Palatino" charset="0"/>
                </a:rPr>
                <a:t>translation</a:t>
              </a:r>
            </a:p>
            <a:p>
              <a:pPr eaLnBrk="0" hangingPunct="0"/>
              <a:r>
                <a:rPr lang="en-US" sz="2133" dirty="0">
                  <a:latin typeface="Palatino" charset="0"/>
                </a:rPr>
                <a:t>…</a:t>
              </a:r>
            </a:p>
          </p:txBody>
        </p:sp>
      </p:grpSp>
      <p:sp>
        <p:nvSpPr>
          <p:cNvPr id="25619" name="Rectangle 34"/>
          <p:cNvSpPr>
            <a:spLocks noGrp="1" noChangeArrowheads="1"/>
          </p:cNvSpPr>
          <p:nvPr>
            <p:ph type="title"/>
          </p:nvPr>
        </p:nvSpPr>
        <p:spPr>
          <a:xfrm>
            <a:off x="1828800" y="482600"/>
            <a:ext cx="9956800" cy="990600"/>
          </a:xfrm>
        </p:spPr>
        <p:txBody>
          <a:bodyPr/>
          <a:lstStyle/>
          <a:p>
            <a:r>
              <a:rPr lang="en-US" dirty="0"/>
              <a:t>Bag of words for document classification</a:t>
            </a:r>
          </a:p>
        </p:txBody>
      </p:sp>
      <p:sp>
        <p:nvSpPr>
          <p:cNvPr id="25633" name="Text Box 32"/>
          <p:cNvSpPr txBox="1">
            <a:spLocks noChangeArrowheads="1"/>
          </p:cNvSpPr>
          <p:nvPr/>
        </p:nvSpPr>
        <p:spPr bwMode="auto">
          <a:xfrm>
            <a:off x="11334010" y="4059238"/>
            <a:ext cx="415498" cy="461665"/>
          </a:xfrm>
          <a:prstGeom prst="rect">
            <a:avLst/>
          </a:prstGeom>
          <a:noFill/>
          <a:ln w="9525">
            <a:noFill/>
            <a:miter lim="800000"/>
            <a:headEnd/>
            <a:tailEnd/>
          </a:ln>
        </p:spPr>
        <p:txBody>
          <a:bodyPr wrap="none">
            <a:prstTxWarp prst="textNoShape">
              <a:avLst/>
            </a:prstTxWarp>
            <a:spAutoFit/>
          </a:bodyPr>
          <a:lstStyle/>
          <a:p>
            <a:pPr eaLnBrk="0" hangingPunct="0"/>
            <a:r>
              <a:rPr lang="en-US" sz="2400">
                <a:latin typeface="Palatino" charset="0"/>
              </a:rPr>
              <a:t>...</a:t>
            </a:r>
          </a:p>
        </p:txBody>
      </p:sp>
      <p:sp>
        <p:nvSpPr>
          <p:cNvPr id="36" name="Text Box 8"/>
          <p:cNvSpPr txBox="1">
            <a:spLocks noChangeArrowheads="1"/>
          </p:cNvSpPr>
          <p:nvPr/>
        </p:nvSpPr>
        <p:spPr bwMode="auto">
          <a:xfrm>
            <a:off x="9708925" y="4036685"/>
            <a:ext cx="1669047" cy="1938992"/>
          </a:xfrm>
          <a:prstGeom prst="rect">
            <a:avLst/>
          </a:prstGeom>
          <a:noFill/>
          <a:ln w="9525">
            <a:noFill/>
            <a:miter lim="800000"/>
            <a:headEnd/>
            <a:tailEnd/>
          </a:ln>
        </p:spPr>
        <p:txBody>
          <a:bodyPr wrap="none">
            <a:prstTxWarp prst="textNoShape">
              <a:avLst/>
            </a:prstTxWarp>
            <a:spAutoFit/>
          </a:bodyPr>
          <a:lstStyle/>
          <a:p>
            <a:pPr eaLnBrk="0" hangingPunct="0"/>
            <a:r>
              <a:rPr lang="en-US" sz="2400" dirty="0">
                <a:latin typeface="Palatino" charset="0"/>
              </a:rPr>
              <a:t>planning</a:t>
            </a:r>
          </a:p>
          <a:p>
            <a:pPr eaLnBrk="0" hangingPunct="0"/>
            <a:r>
              <a:rPr lang="en-US" sz="2400" dirty="0">
                <a:latin typeface="Palatino" charset="0"/>
              </a:rPr>
              <a:t>temporal</a:t>
            </a:r>
          </a:p>
          <a:p>
            <a:pPr eaLnBrk="0" hangingPunct="0"/>
            <a:r>
              <a:rPr lang="en-US" sz="2400" dirty="0">
                <a:latin typeface="Palatino" charset="0"/>
              </a:rPr>
              <a:t>reasoning</a:t>
            </a:r>
          </a:p>
          <a:p>
            <a:pPr eaLnBrk="0" hangingPunct="0"/>
            <a:r>
              <a:rPr lang="en-US" sz="2400" dirty="0">
                <a:latin typeface="Palatino" charset="0"/>
              </a:rPr>
              <a:t>plan</a:t>
            </a:r>
          </a:p>
          <a:p>
            <a:pPr eaLnBrk="0" hangingPunct="0"/>
            <a:r>
              <a:rPr lang="en-US" sz="2400" u="sng" dirty="0">
                <a:latin typeface="Palatino" charset="0"/>
              </a:rPr>
              <a:t>language</a:t>
            </a:r>
            <a:r>
              <a:rPr lang="en-US" sz="2400" dirty="0">
                <a:latin typeface="Palatino" charset="0"/>
              </a:rPr>
              <a:t>...</a:t>
            </a:r>
          </a:p>
        </p:txBody>
      </p:sp>
      <p:sp>
        <p:nvSpPr>
          <p:cNvPr id="10" name="TextBox 9"/>
          <p:cNvSpPr txBox="1"/>
          <p:nvPr/>
        </p:nvSpPr>
        <p:spPr>
          <a:xfrm>
            <a:off x="7789333" y="2144889"/>
            <a:ext cx="437940" cy="748988"/>
          </a:xfrm>
          <a:prstGeom prst="rect">
            <a:avLst/>
          </a:prstGeom>
          <a:noFill/>
        </p:spPr>
        <p:txBody>
          <a:bodyPr wrap="none" rtlCol="0">
            <a:spAutoFit/>
          </a:bodyPr>
          <a:lstStyle/>
          <a:p>
            <a:r>
              <a:rPr lang="en-US" sz="4267" dirty="0"/>
              <a:t>?</a:t>
            </a:r>
          </a:p>
        </p:txBody>
      </p:sp>
    </p:spTree>
    <p:extLst>
      <p:ext uri="{BB962C8B-B14F-4D97-AF65-F5344CB8AC3E}">
        <p14:creationId xmlns:p14="http://schemas.microsoft.com/office/powerpoint/2010/main" val="38679142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7.88141E-6 C 0.03073 -0.00773 0.05955 -0.02811 0.08993 -0.04015 C 0.09775 -0.04355 0.10573 -0.0454 0.11389 -0.04726 C 0.12344 -0.05004 0.14288 -0.05436 0.14288 -0.05436 C 0.17483 -0.05251 0.20591 -0.05096 0.23681 -0.03305 C 0.25 -0.02564 0.26146 -0.00865 0.27518 -0.00248 C 0.27865 -0.00093 0.28577 0.00216 0.28577 0.00216 C 0.29757 -0.00124 0.30764 -0.00371 0.32014 -0.00495 C 0.33195 -0.0034 0.34393 -0.00217 0.35591 -7.88141E-6 C 0.36077 0.00061 0.36216 0.00802 0.3665 0.01173 C 0.38959 0.03026 0.39966 0.04755 0.41407 0.08708 C 0.42257 0.11056 0.42674 0.13681 0.43525 0.15997 C 0.43577 0.24459 0.43785 0.32921 0.43785 0.41414 " pathEditMode="relative" ptsTypes="ffffffffffffA">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6B45E3DA-69FC-5840-B4FC-65FCB96FB8BA}"/>
              </a:ext>
            </a:extLst>
          </p:cNvPr>
          <p:cNvSpPr txBox="1">
            <a:spLocks noChangeArrowheads="1"/>
          </p:cNvSpPr>
          <p:nvPr/>
        </p:nvSpPr>
        <p:spPr>
          <a:xfrm>
            <a:off x="1731618" y="3138212"/>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Times" charset="0"/>
              <a:buNone/>
            </a:pPr>
            <a:r>
              <a:rPr lang="en-US" sz="4800" dirty="0">
                <a:solidFill>
                  <a:srgbClr val="A4001D"/>
                </a:solidFill>
                <a:latin typeface="Calibri"/>
                <a:ea typeface="ＭＳ Ｐゴシック" charset="0"/>
                <a:cs typeface="Calibri"/>
              </a:rPr>
              <a:t>The Task of Text Classification</a:t>
            </a:r>
          </a:p>
        </p:txBody>
      </p:sp>
    </p:spTree>
    <p:extLst>
      <p:ext uri="{BB962C8B-B14F-4D97-AF65-F5344CB8AC3E}">
        <p14:creationId xmlns:p14="http://schemas.microsoft.com/office/powerpoint/2010/main" val="2331471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2895600" y="933174"/>
            <a:ext cx="6400800" cy="2540000"/>
          </a:xfrm>
        </p:spPr>
        <p:txBody>
          <a:bodyPr/>
          <a:lstStyle/>
          <a:p>
            <a:r>
              <a:rPr lang="en-US" sz="5333">
                <a:latin typeface="Calibri (Headings)"/>
                <a:cs typeface="Calibri (Headings)"/>
              </a:rPr>
              <a:t>Text Classification and Na</a:t>
            </a:r>
            <a:r>
              <a:rPr lang="fr-FR" sz="5333">
                <a:latin typeface="Calibri (Headings)"/>
                <a:cs typeface="Calibri (Headings)"/>
              </a:rPr>
              <a:t>ï</a:t>
            </a:r>
            <a:r>
              <a:rPr lang="en-US" sz="5333">
                <a:latin typeface="Calibri (Headings)"/>
                <a:cs typeface="Calibri (Headings)"/>
              </a:rPr>
              <a:t>ve Bayes</a:t>
            </a:r>
            <a:endParaRPr lang="en-US" sz="5333"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4800" dirty="0">
                <a:solidFill>
                  <a:srgbClr val="A4001D"/>
                </a:solidFill>
                <a:latin typeface="Calibri"/>
                <a:ea typeface="ＭＳ Ｐゴシック" charset="0"/>
                <a:cs typeface="Calibri"/>
              </a:rPr>
              <a:t>Formalizing the Na</a:t>
            </a:r>
            <a:r>
              <a:rPr lang="fr-FR" sz="4800" dirty="0" err="1">
                <a:solidFill>
                  <a:srgbClr val="A4001D"/>
                </a:solidFill>
                <a:latin typeface="Calibri"/>
                <a:ea typeface="ＭＳ Ｐゴシック" charset="0"/>
                <a:cs typeface="Calibri"/>
              </a:rPr>
              <a:t>ï</a:t>
            </a:r>
            <a:r>
              <a:rPr lang="en-US" sz="4800" dirty="0" err="1">
                <a:solidFill>
                  <a:srgbClr val="A4001D"/>
                </a:solidFill>
                <a:latin typeface="Calibri"/>
                <a:ea typeface="ＭＳ Ｐゴシック" charset="0"/>
                <a:cs typeface="Calibri"/>
              </a:rPr>
              <a:t>ve</a:t>
            </a:r>
            <a:r>
              <a:rPr lang="en-US" sz="4800" dirty="0">
                <a:solidFill>
                  <a:srgbClr val="A4001D"/>
                </a:solidFill>
                <a:latin typeface="Calibri"/>
                <a:ea typeface="ＭＳ Ｐゴシック" charset="0"/>
                <a:cs typeface="Calibri"/>
              </a:rPr>
              <a:t> Bayes Classifier</a:t>
            </a:r>
          </a:p>
        </p:txBody>
      </p:sp>
    </p:spTree>
    <p:extLst>
      <p:ext uri="{BB962C8B-B14F-4D97-AF65-F5344CB8AC3E}">
        <p14:creationId xmlns:p14="http://schemas.microsoft.com/office/powerpoint/2010/main" val="12509445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r>
              <a:rPr lang="en-US"/>
              <a:t>Bayes’ Rule Applied to Documents and Classes</a:t>
            </a:r>
          </a:p>
        </p:txBody>
      </p:sp>
      <p:graphicFrame>
        <p:nvGraphicFramePr>
          <p:cNvPr id="7" name="Object 3"/>
          <p:cNvGraphicFramePr>
            <a:graphicFrameLocks noChangeAspect="1"/>
          </p:cNvGraphicFramePr>
          <p:nvPr>
            <p:extLst/>
          </p:nvPr>
        </p:nvGraphicFramePr>
        <p:xfrm>
          <a:off x="3306234" y="3678767"/>
          <a:ext cx="5894917" cy="1837267"/>
        </p:xfrm>
        <a:graphic>
          <a:graphicData uri="http://schemas.openxmlformats.org/presentationml/2006/ole">
            <mc:AlternateContent xmlns:mc="http://schemas.openxmlformats.org/markup-compatibility/2006">
              <mc:Choice xmlns:v="urn:schemas-microsoft-com:vml" Requires="v">
                <p:oleObj spid="_x0000_s1043" name="Equation" r:id="rId3" imgW="1371600" imgH="419100" progId="Equation.3">
                  <p:embed/>
                </p:oleObj>
              </mc:Choice>
              <mc:Fallback>
                <p:oleObj name="Equation" r:id="rId3" imgW="1371600" imgH="419100" progId="Equation.3">
                  <p:embed/>
                  <p:pic>
                    <p:nvPicPr>
                      <p:cNvPr id="7" name="Object 3"/>
                      <p:cNvPicPr>
                        <a:picLocks noChangeAspect="1" noChangeArrowheads="1"/>
                      </p:cNvPicPr>
                      <p:nvPr/>
                    </p:nvPicPr>
                    <p:blipFill>
                      <a:blip r:embed="rId4"/>
                      <a:srcRect/>
                      <a:stretch>
                        <a:fillRect/>
                      </a:stretch>
                    </p:blipFill>
                    <p:spPr bwMode="auto">
                      <a:xfrm>
                        <a:off x="3306234" y="3678767"/>
                        <a:ext cx="5894917" cy="1837267"/>
                      </a:xfrm>
                      <a:prstGeom prst="rect">
                        <a:avLst/>
                      </a:prstGeom>
                      <a:noFill/>
                      <a:ln>
                        <a:noFill/>
                      </a:ln>
                      <a:effectLst/>
                    </p:spPr>
                  </p:pic>
                </p:oleObj>
              </mc:Fallback>
            </mc:AlternateContent>
          </a:graphicData>
        </a:graphic>
      </p:graphicFrame>
      <p:sp>
        <p:nvSpPr>
          <p:cNvPr id="10" name="Content Placeholder 1"/>
          <p:cNvSpPr>
            <a:spLocks noGrp="1"/>
          </p:cNvSpPr>
          <p:nvPr>
            <p:ph idx="1"/>
          </p:nvPr>
        </p:nvSpPr>
        <p:spPr>
          <a:xfrm>
            <a:off x="406400" y="1905000"/>
            <a:ext cx="10972800" cy="3556000"/>
          </a:xfrm>
        </p:spPr>
        <p:txBody>
          <a:bodyPr/>
          <a:lstStyle/>
          <a:p>
            <a:pPr marL="304792" indent="-304792">
              <a:spcBef>
                <a:spcPct val="50000"/>
              </a:spcBef>
              <a:buFontTx/>
              <a:buChar char="•"/>
            </a:pPr>
            <a:r>
              <a:rPr lang="en-US" sz="4267" dirty="0"/>
              <a:t>For a document </a:t>
            </a:r>
            <a:r>
              <a:rPr lang="en-US" sz="4800" i="1" dirty="0">
                <a:solidFill>
                  <a:srgbClr val="FF0000"/>
                </a:solidFill>
              </a:rPr>
              <a:t>d</a:t>
            </a:r>
            <a:r>
              <a:rPr lang="en-US" sz="5333" dirty="0"/>
              <a:t> </a:t>
            </a:r>
            <a:r>
              <a:rPr lang="en-US" sz="4800" dirty="0"/>
              <a:t>and a class </a:t>
            </a:r>
            <a:r>
              <a:rPr lang="en-US" sz="5333" i="1" dirty="0">
                <a:solidFill>
                  <a:srgbClr val="FF0000"/>
                </a:solidFill>
              </a:rPr>
              <a:t>c</a:t>
            </a:r>
            <a:endParaRPr lang="en-US" sz="4267" i="1" dirty="0">
              <a:solidFill>
                <a:srgbClr val="FF0000"/>
              </a:solidFill>
            </a:endParaRPr>
          </a:p>
        </p:txBody>
      </p:sp>
    </p:spTree>
    <p:extLst>
      <p:ext uri="{BB962C8B-B14F-4D97-AF65-F5344CB8AC3E}">
        <p14:creationId xmlns:p14="http://schemas.microsoft.com/office/powerpoint/2010/main" val="194986660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r>
              <a:rPr lang="en-US" dirty="0"/>
              <a:t>Na</a:t>
            </a:r>
            <a:r>
              <a:rPr lang="fr-FR" dirty="0" err="1"/>
              <a:t>ï</a:t>
            </a:r>
            <a:r>
              <a:rPr lang="en-US" dirty="0" err="1"/>
              <a:t>ve</a:t>
            </a:r>
            <a:r>
              <a:rPr lang="en-US" dirty="0"/>
              <a:t> Bayes Classifier (I)</a:t>
            </a:r>
          </a:p>
        </p:txBody>
      </p:sp>
      <p:graphicFrame>
        <p:nvGraphicFramePr>
          <p:cNvPr id="5" name="Object 3"/>
          <p:cNvGraphicFramePr>
            <a:graphicFrameLocks noChangeAspect="1"/>
          </p:cNvGraphicFramePr>
          <p:nvPr>
            <p:extLst/>
          </p:nvPr>
        </p:nvGraphicFramePr>
        <p:xfrm>
          <a:off x="2230129" y="2178051"/>
          <a:ext cx="5430089" cy="1149349"/>
        </p:xfrm>
        <a:graphic>
          <a:graphicData uri="http://schemas.openxmlformats.org/presentationml/2006/ole">
            <mc:AlternateContent xmlns:mc="http://schemas.openxmlformats.org/markup-compatibility/2006">
              <mc:Choice xmlns:v="urn:schemas-microsoft-com:vml" Requires="v">
                <p:oleObj spid="_x0000_s2103" name="Equation" r:id="rId3" imgW="1371600" imgH="292100" progId="Equation.3">
                  <p:embed/>
                </p:oleObj>
              </mc:Choice>
              <mc:Fallback>
                <p:oleObj name="Equation" r:id="rId3" imgW="1371600" imgH="292100" progId="Equation.3">
                  <p:embed/>
                  <p:pic>
                    <p:nvPicPr>
                      <p:cNvPr id="5" name="Object 3"/>
                      <p:cNvPicPr>
                        <a:picLocks noChangeAspect="1" noChangeArrowheads="1"/>
                      </p:cNvPicPr>
                      <p:nvPr/>
                    </p:nvPicPr>
                    <p:blipFill>
                      <a:blip r:embed="rId4"/>
                      <a:srcRect/>
                      <a:stretch>
                        <a:fillRect/>
                      </a:stretch>
                    </p:blipFill>
                    <p:spPr bwMode="auto">
                      <a:xfrm>
                        <a:off x="2230129" y="2178051"/>
                        <a:ext cx="5430089" cy="1149349"/>
                      </a:xfrm>
                      <a:prstGeom prst="rect">
                        <a:avLst/>
                      </a:prstGeom>
                      <a:noFill/>
                      <a:ln>
                        <a:noFill/>
                      </a:ln>
                      <a:effectLst/>
                    </p:spPr>
                  </p:pic>
                </p:oleObj>
              </mc:Fallback>
            </mc:AlternateContent>
          </a:graphicData>
        </a:graphic>
      </p:graphicFrame>
      <p:graphicFrame>
        <p:nvGraphicFramePr>
          <p:cNvPr id="6" name="Object 3"/>
          <p:cNvGraphicFramePr>
            <a:graphicFrameLocks noChangeAspect="1"/>
          </p:cNvGraphicFramePr>
          <p:nvPr>
            <p:extLst/>
          </p:nvPr>
        </p:nvGraphicFramePr>
        <p:xfrm>
          <a:off x="3390160" y="3327400"/>
          <a:ext cx="5347441" cy="1625600"/>
        </p:xfrm>
        <a:graphic>
          <a:graphicData uri="http://schemas.openxmlformats.org/presentationml/2006/ole">
            <mc:AlternateContent xmlns:mc="http://schemas.openxmlformats.org/markup-compatibility/2006">
              <mc:Choice xmlns:v="urn:schemas-microsoft-com:vml" Requires="v">
                <p:oleObj spid="_x0000_s2104" name="Equation" r:id="rId5" imgW="1371600" imgH="419100" progId="Equation.3">
                  <p:embed/>
                </p:oleObj>
              </mc:Choice>
              <mc:Fallback>
                <p:oleObj name="Equation" r:id="rId5" imgW="1371600" imgH="419100" progId="Equation.3">
                  <p:embed/>
                  <p:pic>
                    <p:nvPicPr>
                      <p:cNvPr id="6" name="Object 3"/>
                      <p:cNvPicPr>
                        <a:picLocks noChangeAspect="1" noChangeArrowheads="1"/>
                      </p:cNvPicPr>
                      <p:nvPr/>
                    </p:nvPicPr>
                    <p:blipFill>
                      <a:blip r:embed="rId6"/>
                      <a:srcRect/>
                      <a:stretch>
                        <a:fillRect/>
                      </a:stretch>
                    </p:blipFill>
                    <p:spPr bwMode="auto">
                      <a:xfrm>
                        <a:off x="3390160" y="3327400"/>
                        <a:ext cx="5347441" cy="1625600"/>
                      </a:xfrm>
                      <a:prstGeom prst="rect">
                        <a:avLst/>
                      </a:prstGeom>
                      <a:noFill/>
                      <a:ln>
                        <a:noFill/>
                      </a:ln>
                      <a:effectLst/>
                    </p:spPr>
                  </p:pic>
                </p:oleObj>
              </mc:Fallback>
            </mc:AlternateContent>
          </a:graphicData>
        </a:graphic>
      </p:graphicFrame>
      <p:graphicFrame>
        <p:nvGraphicFramePr>
          <p:cNvPr id="8" name="Object 3"/>
          <p:cNvGraphicFramePr>
            <a:graphicFrameLocks noChangeAspect="1"/>
          </p:cNvGraphicFramePr>
          <p:nvPr>
            <p:extLst/>
          </p:nvPr>
        </p:nvGraphicFramePr>
        <p:xfrm>
          <a:off x="3348567" y="5156200"/>
          <a:ext cx="5181600" cy="1117600"/>
        </p:xfrm>
        <a:graphic>
          <a:graphicData uri="http://schemas.openxmlformats.org/presentationml/2006/ole">
            <mc:AlternateContent xmlns:mc="http://schemas.openxmlformats.org/markup-compatibility/2006">
              <mc:Choice xmlns:v="urn:schemas-microsoft-com:vml" Requires="v">
                <p:oleObj spid="_x0000_s2105" name="Equation" r:id="rId7" imgW="1346200" imgH="292100" progId="Equation.3">
                  <p:embed/>
                </p:oleObj>
              </mc:Choice>
              <mc:Fallback>
                <p:oleObj name="Equation" r:id="rId7" imgW="1346200" imgH="292100" progId="Equation.3">
                  <p:embed/>
                  <p:pic>
                    <p:nvPicPr>
                      <p:cNvPr id="8" name="Object 3"/>
                      <p:cNvPicPr>
                        <a:picLocks noChangeAspect="1" noChangeArrowheads="1"/>
                      </p:cNvPicPr>
                      <p:nvPr/>
                    </p:nvPicPr>
                    <p:blipFill>
                      <a:blip r:embed="rId8"/>
                      <a:srcRect/>
                      <a:stretch>
                        <a:fillRect/>
                      </a:stretch>
                    </p:blipFill>
                    <p:spPr bwMode="auto">
                      <a:xfrm>
                        <a:off x="3348567" y="5156200"/>
                        <a:ext cx="5181600" cy="1117600"/>
                      </a:xfrm>
                      <a:prstGeom prst="rect">
                        <a:avLst/>
                      </a:prstGeom>
                      <a:noFill/>
                      <a:ln>
                        <a:noFill/>
                      </a:ln>
                      <a:effectLst/>
                    </p:spPr>
                  </p:pic>
                </p:oleObj>
              </mc:Fallback>
            </mc:AlternateContent>
          </a:graphicData>
        </a:graphic>
      </p:graphicFrame>
      <p:sp>
        <p:nvSpPr>
          <p:cNvPr id="9" name="Text Box 16"/>
          <p:cNvSpPr txBox="1">
            <a:spLocks noChangeArrowheads="1"/>
          </p:cNvSpPr>
          <p:nvPr/>
        </p:nvSpPr>
        <p:spPr bwMode="auto">
          <a:xfrm>
            <a:off x="8331200" y="2108200"/>
            <a:ext cx="3251200" cy="1077026"/>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a:defRPr/>
            </a:pPr>
            <a:r>
              <a:rPr lang="en-US" altLang="zh-TW" sz="2133" dirty="0"/>
              <a:t>MAP is “maximum a posteriori”  = most likely class</a:t>
            </a:r>
          </a:p>
        </p:txBody>
      </p:sp>
      <p:sp>
        <p:nvSpPr>
          <p:cNvPr id="11" name="Text Box 16"/>
          <p:cNvSpPr txBox="1">
            <a:spLocks noChangeArrowheads="1"/>
          </p:cNvSpPr>
          <p:nvPr/>
        </p:nvSpPr>
        <p:spPr bwMode="auto">
          <a:xfrm>
            <a:off x="9245600" y="3835400"/>
            <a:ext cx="2235200" cy="420564"/>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a:defRPr/>
            </a:pPr>
            <a:r>
              <a:rPr lang="en-US" altLang="zh-TW" sz="2133" dirty="0"/>
              <a:t>Bayes Rule</a:t>
            </a:r>
          </a:p>
        </p:txBody>
      </p:sp>
      <p:sp>
        <p:nvSpPr>
          <p:cNvPr id="12" name="Text Box 16"/>
          <p:cNvSpPr txBox="1">
            <a:spLocks noChangeArrowheads="1"/>
          </p:cNvSpPr>
          <p:nvPr/>
        </p:nvSpPr>
        <p:spPr bwMode="auto">
          <a:xfrm>
            <a:off x="9347200" y="5257801"/>
            <a:ext cx="2235200" cy="748795"/>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a:defRPr/>
            </a:pPr>
            <a:r>
              <a:rPr lang="en-US" altLang="zh-TW" sz="2133" dirty="0"/>
              <a:t>Dropping the denominator</a:t>
            </a:r>
          </a:p>
        </p:txBody>
      </p:sp>
    </p:spTree>
    <p:extLst>
      <p:ext uri="{BB962C8B-B14F-4D97-AF65-F5344CB8AC3E}">
        <p14:creationId xmlns:p14="http://schemas.microsoft.com/office/powerpoint/2010/main" val="4361869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r>
              <a:rPr lang="en-US" dirty="0"/>
              <a:t>Na</a:t>
            </a:r>
            <a:r>
              <a:rPr lang="fr-FR" dirty="0" err="1"/>
              <a:t>ï</a:t>
            </a:r>
            <a:r>
              <a:rPr lang="en-US" dirty="0" err="1"/>
              <a:t>ve</a:t>
            </a:r>
            <a:r>
              <a:rPr lang="en-US" dirty="0"/>
              <a:t> Bayes Classifier (II)</a:t>
            </a:r>
          </a:p>
        </p:txBody>
      </p:sp>
      <p:graphicFrame>
        <p:nvGraphicFramePr>
          <p:cNvPr id="5" name="Object 3"/>
          <p:cNvGraphicFramePr>
            <a:graphicFrameLocks noChangeAspect="1"/>
          </p:cNvGraphicFramePr>
          <p:nvPr>
            <p:extLst/>
          </p:nvPr>
        </p:nvGraphicFramePr>
        <p:xfrm>
          <a:off x="508000" y="2108200"/>
          <a:ext cx="6534149" cy="1149349"/>
        </p:xfrm>
        <a:graphic>
          <a:graphicData uri="http://schemas.openxmlformats.org/presentationml/2006/ole">
            <mc:AlternateContent xmlns:mc="http://schemas.openxmlformats.org/markup-compatibility/2006">
              <mc:Choice xmlns:v="urn:schemas-microsoft-com:vml" Requires="v">
                <p:oleObj spid="_x0000_s3109" name="Equation" r:id="rId3" imgW="1651000" imgH="292100" progId="Equation.3">
                  <p:embed/>
                </p:oleObj>
              </mc:Choice>
              <mc:Fallback>
                <p:oleObj name="Equation" r:id="rId3" imgW="1651000" imgH="292100" progId="Equation.3">
                  <p:embed/>
                  <p:pic>
                    <p:nvPicPr>
                      <p:cNvPr id="5" name="Object 3"/>
                      <p:cNvPicPr>
                        <a:picLocks noChangeAspect="1" noChangeArrowheads="1"/>
                      </p:cNvPicPr>
                      <p:nvPr/>
                    </p:nvPicPr>
                    <p:blipFill>
                      <a:blip r:embed="rId4"/>
                      <a:srcRect/>
                      <a:stretch>
                        <a:fillRect/>
                      </a:stretch>
                    </p:blipFill>
                    <p:spPr bwMode="auto">
                      <a:xfrm>
                        <a:off x="508000" y="2108200"/>
                        <a:ext cx="6534149" cy="1149349"/>
                      </a:xfrm>
                      <a:prstGeom prst="rect">
                        <a:avLst/>
                      </a:prstGeom>
                      <a:noFill/>
                      <a:ln>
                        <a:noFill/>
                      </a:ln>
                      <a:effectLst/>
                    </p:spPr>
                  </p:pic>
                </p:oleObj>
              </mc:Fallback>
            </mc:AlternateContent>
          </a:graphicData>
        </a:graphic>
      </p:graphicFrame>
      <p:sp>
        <p:nvSpPr>
          <p:cNvPr id="11" name="Text Box 16"/>
          <p:cNvSpPr txBox="1">
            <a:spLocks noChangeArrowheads="1"/>
          </p:cNvSpPr>
          <p:nvPr/>
        </p:nvSpPr>
        <p:spPr bwMode="auto">
          <a:xfrm>
            <a:off x="9652000" y="3429000"/>
            <a:ext cx="2235200" cy="1077026"/>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a:defRPr/>
            </a:pPr>
            <a:r>
              <a:rPr lang="en-US" altLang="zh-TW" sz="2133" dirty="0"/>
              <a:t>Document d represented as features x1..xn</a:t>
            </a:r>
          </a:p>
        </p:txBody>
      </p:sp>
      <p:graphicFrame>
        <p:nvGraphicFramePr>
          <p:cNvPr id="10" name="Object 3"/>
          <p:cNvGraphicFramePr>
            <a:graphicFrameLocks noChangeAspect="1"/>
          </p:cNvGraphicFramePr>
          <p:nvPr>
            <p:extLst/>
          </p:nvPr>
        </p:nvGraphicFramePr>
        <p:xfrm>
          <a:off x="1727201" y="3632201"/>
          <a:ext cx="7691967" cy="1149351"/>
        </p:xfrm>
        <a:graphic>
          <a:graphicData uri="http://schemas.openxmlformats.org/presentationml/2006/ole">
            <mc:AlternateContent xmlns:mc="http://schemas.openxmlformats.org/markup-compatibility/2006">
              <mc:Choice xmlns:v="urn:schemas-microsoft-com:vml" Requires="v">
                <p:oleObj spid="_x0000_s3110" name="Equation" r:id="rId5" imgW="1943100" imgH="292100" progId="Equation.3">
                  <p:embed/>
                </p:oleObj>
              </mc:Choice>
              <mc:Fallback>
                <p:oleObj name="Equation" r:id="rId5" imgW="1943100" imgH="292100" progId="Equation.3">
                  <p:embed/>
                  <p:pic>
                    <p:nvPicPr>
                      <p:cNvPr id="10" name="Object 3"/>
                      <p:cNvPicPr>
                        <a:picLocks noChangeAspect="1" noChangeArrowheads="1"/>
                      </p:cNvPicPr>
                      <p:nvPr/>
                    </p:nvPicPr>
                    <p:blipFill>
                      <a:blip r:embed="rId6"/>
                      <a:srcRect/>
                      <a:stretch>
                        <a:fillRect/>
                      </a:stretch>
                    </p:blipFill>
                    <p:spPr bwMode="auto">
                      <a:xfrm>
                        <a:off x="1727201" y="3632201"/>
                        <a:ext cx="7691967" cy="114935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86202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1828800" y="508000"/>
            <a:ext cx="10160000" cy="990600"/>
          </a:xfrm>
        </p:spPr>
        <p:txBody>
          <a:bodyPr/>
          <a:lstStyle/>
          <a:p>
            <a:r>
              <a:rPr lang="en-US" dirty="0"/>
              <a:t>Na</a:t>
            </a:r>
            <a:r>
              <a:rPr lang="fr-FR" dirty="0" err="1"/>
              <a:t>ï</a:t>
            </a:r>
            <a:r>
              <a:rPr lang="en-US" dirty="0" err="1"/>
              <a:t>ve</a:t>
            </a:r>
            <a:r>
              <a:rPr lang="en-US" dirty="0"/>
              <a:t> Bayes Classifier (IV)</a:t>
            </a:r>
          </a:p>
        </p:txBody>
      </p:sp>
      <p:sp>
        <p:nvSpPr>
          <p:cNvPr id="11" name="Text Box 16"/>
          <p:cNvSpPr txBox="1">
            <a:spLocks noChangeArrowheads="1"/>
          </p:cNvSpPr>
          <p:nvPr/>
        </p:nvSpPr>
        <p:spPr bwMode="auto">
          <a:xfrm>
            <a:off x="8432800" y="3540205"/>
            <a:ext cx="3251200" cy="748795"/>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a:defRPr/>
            </a:pPr>
            <a:r>
              <a:rPr lang="en-US" altLang="zh-TW" sz="2133" dirty="0"/>
              <a:t>How often does this class occur?</a:t>
            </a:r>
          </a:p>
        </p:txBody>
      </p:sp>
      <p:graphicFrame>
        <p:nvGraphicFramePr>
          <p:cNvPr id="10" name="Object 3"/>
          <p:cNvGraphicFramePr>
            <a:graphicFrameLocks noChangeAspect="1"/>
          </p:cNvGraphicFramePr>
          <p:nvPr>
            <p:extLst/>
          </p:nvPr>
        </p:nvGraphicFramePr>
        <p:xfrm>
          <a:off x="1016001" y="2006601"/>
          <a:ext cx="8849783" cy="1149351"/>
        </p:xfrm>
        <a:graphic>
          <a:graphicData uri="http://schemas.openxmlformats.org/presentationml/2006/ole">
            <mc:AlternateContent xmlns:mc="http://schemas.openxmlformats.org/markup-compatibility/2006">
              <mc:Choice xmlns:v="urn:schemas-microsoft-com:vml" Requires="v">
                <p:oleObj spid="_x0000_s4115" name="Equation" r:id="rId3" imgW="2235200" imgH="292100" progId="Equation.3">
                  <p:embed/>
                </p:oleObj>
              </mc:Choice>
              <mc:Fallback>
                <p:oleObj name="Equation" r:id="rId3" imgW="2235200" imgH="292100" progId="Equation.3">
                  <p:embed/>
                  <p:pic>
                    <p:nvPicPr>
                      <p:cNvPr id="10" name="Object 3"/>
                      <p:cNvPicPr>
                        <a:picLocks noChangeAspect="1" noChangeArrowheads="1"/>
                      </p:cNvPicPr>
                      <p:nvPr/>
                    </p:nvPicPr>
                    <p:blipFill>
                      <a:blip r:embed="rId4"/>
                      <a:srcRect/>
                      <a:stretch>
                        <a:fillRect/>
                      </a:stretch>
                    </p:blipFill>
                    <p:spPr bwMode="auto">
                      <a:xfrm>
                        <a:off x="1016001" y="2006601"/>
                        <a:ext cx="8849783" cy="1149351"/>
                      </a:xfrm>
                      <a:prstGeom prst="rect">
                        <a:avLst/>
                      </a:prstGeom>
                      <a:noFill/>
                      <a:ln>
                        <a:noFill/>
                      </a:ln>
                      <a:effectLst/>
                    </p:spPr>
                  </p:pic>
                </p:oleObj>
              </mc:Fallback>
            </mc:AlternateContent>
          </a:graphicData>
        </a:graphic>
      </p:graphicFrame>
      <p:sp>
        <p:nvSpPr>
          <p:cNvPr id="6" name="Text Box 16"/>
          <p:cNvSpPr txBox="1">
            <a:spLocks noChangeArrowheads="1"/>
          </p:cNvSpPr>
          <p:nvPr/>
        </p:nvSpPr>
        <p:spPr bwMode="auto">
          <a:xfrm>
            <a:off x="2133600" y="3469721"/>
            <a:ext cx="5791200" cy="461665"/>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lvl="1" eaLnBrk="1" hangingPunct="1"/>
            <a:r>
              <a:rPr lang="en-US" sz="2400" dirty="0">
                <a:latin typeface="Calibri" charset="0"/>
                <a:cs typeface="Arial" charset="0"/>
              </a:rPr>
              <a:t>O(|</a:t>
            </a:r>
            <a:r>
              <a:rPr lang="en-US" sz="2400" i="1" dirty="0" err="1">
                <a:latin typeface="Calibri" charset="0"/>
                <a:cs typeface="Arial" charset="0"/>
              </a:rPr>
              <a:t>X</a:t>
            </a:r>
            <a:r>
              <a:rPr lang="en-US" sz="2400" dirty="0" err="1">
                <a:latin typeface="Calibri" charset="0"/>
                <a:cs typeface="Arial" charset="0"/>
              </a:rPr>
              <a:t>|</a:t>
            </a:r>
            <a:r>
              <a:rPr lang="en-US" sz="2400" i="1" baseline="30000" dirty="0" err="1">
                <a:latin typeface="Calibri" charset="0"/>
                <a:cs typeface="Arial" charset="0"/>
              </a:rPr>
              <a:t>n</a:t>
            </a:r>
            <a:r>
              <a:rPr lang="en-US" sz="2400" dirty="0">
                <a:latin typeface="Calibri" charset="0"/>
                <a:cs typeface="Arial" charset="0"/>
                <a:sym typeface="Symbol" charset="0"/>
              </a:rPr>
              <a:t>•|</a:t>
            </a:r>
            <a:r>
              <a:rPr lang="en-US" sz="2400" i="1" dirty="0">
                <a:latin typeface="Calibri" charset="0"/>
                <a:cs typeface="Arial" charset="0"/>
                <a:sym typeface="Symbol" charset="0"/>
              </a:rPr>
              <a:t>C</a:t>
            </a:r>
            <a:r>
              <a:rPr lang="en-US" sz="2400" dirty="0">
                <a:latin typeface="Calibri" charset="0"/>
                <a:cs typeface="Arial" charset="0"/>
                <a:sym typeface="Symbol" charset="0"/>
              </a:rPr>
              <a:t>|) parameters</a:t>
            </a:r>
            <a:endParaRPr lang="en-US" sz="2400" dirty="0">
              <a:latin typeface="Calibri" charset="0"/>
              <a:cs typeface="Arial" charset="0"/>
            </a:endParaRPr>
          </a:p>
        </p:txBody>
      </p:sp>
      <p:sp>
        <p:nvSpPr>
          <p:cNvPr id="8" name="Text Box 16"/>
          <p:cNvSpPr txBox="1">
            <a:spLocks noChangeArrowheads="1"/>
          </p:cNvSpPr>
          <p:nvPr/>
        </p:nvSpPr>
        <p:spPr bwMode="auto">
          <a:xfrm>
            <a:off x="8534400" y="4861004"/>
            <a:ext cx="3251200" cy="1077026"/>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a:defRPr/>
            </a:pPr>
            <a:r>
              <a:rPr lang="en-US" altLang="zh-TW" sz="2133" dirty="0"/>
              <a:t>We can just count the relative frequencies in a corpus</a:t>
            </a:r>
          </a:p>
        </p:txBody>
      </p:sp>
      <p:sp>
        <p:nvSpPr>
          <p:cNvPr id="9" name="Text Box 16"/>
          <p:cNvSpPr txBox="1">
            <a:spLocks noChangeArrowheads="1"/>
          </p:cNvSpPr>
          <p:nvPr/>
        </p:nvSpPr>
        <p:spPr bwMode="auto">
          <a:xfrm>
            <a:off x="2133600" y="4485720"/>
            <a:ext cx="5791200" cy="1200329"/>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lvl="1" eaLnBrk="1" hangingPunct="1"/>
            <a:r>
              <a:rPr lang="en-US" sz="2400" dirty="0">
                <a:latin typeface="Calibri" charset="0"/>
              </a:rPr>
              <a:t>Could only be estimated if a very, very large number of training examples was available.</a:t>
            </a:r>
          </a:p>
        </p:txBody>
      </p:sp>
    </p:spTree>
    <p:extLst>
      <p:ext uri="{BB962C8B-B14F-4D97-AF65-F5344CB8AC3E}">
        <p14:creationId xmlns:p14="http://schemas.microsoft.com/office/powerpoint/2010/main" val="378212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1828800" y="0"/>
            <a:ext cx="10160000" cy="1498600"/>
          </a:xfrm>
        </p:spPr>
        <p:txBody>
          <a:bodyPr/>
          <a:lstStyle/>
          <a:p>
            <a:r>
              <a:rPr lang="en-US" dirty="0"/>
              <a:t>Multinomial Na</a:t>
            </a:r>
            <a:r>
              <a:rPr lang="fr-FR" dirty="0" err="1"/>
              <a:t>ï</a:t>
            </a:r>
            <a:r>
              <a:rPr lang="en-US" dirty="0" err="1"/>
              <a:t>ve</a:t>
            </a:r>
            <a:r>
              <a:rPr lang="en-US" dirty="0"/>
              <a:t> Bayes Independence Assumptions</a:t>
            </a:r>
          </a:p>
        </p:txBody>
      </p:sp>
      <p:graphicFrame>
        <p:nvGraphicFramePr>
          <p:cNvPr id="10" name="Object 3"/>
          <p:cNvGraphicFramePr>
            <a:graphicFrameLocks noChangeAspect="1"/>
          </p:cNvGraphicFramePr>
          <p:nvPr>
            <p:extLst/>
          </p:nvPr>
        </p:nvGraphicFramePr>
        <p:xfrm>
          <a:off x="3448051" y="1600201"/>
          <a:ext cx="4273549" cy="848783"/>
        </p:xfrm>
        <a:graphic>
          <a:graphicData uri="http://schemas.openxmlformats.org/presentationml/2006/ole">
            <mc:AlternateContent xmlns:mc="http://schemas.openxmlformats.org/markup-compatibility/2006">
              <mc:Choice xmlns:v="urn:schemas-microsoft-com:vml" Requires="v">
                <p:oleObj spid="_x0000_s5157" name="Equation" r:id="rId3" imgW="1079500" imgH="215900" progId="Equation.3">
                  <p:embed/>
                </p:oleObj>
              </mc:Choice>
              <mc:Fallback>
                <p:oleObj name="Equation" r:id="rId3" imgW="1079500" imgH="215900" progId="Equation.3">
                  <p:embed/>
                  <p:pic>
                    <p:nvPicPr>
                      <p:cNvPr id="10" name="Object 3"/>
                      <p:cNvPicPr>
                        <a:picLocks noChangeAspect="1" noChangeArrowheads="1"/>
                      </p:cNvPicPr>
                      <p:nvPr/>
                    </p:nvPicPr>
                    <p:blipFill>
                      <a:blip r:embed="rId4"/>
                      <a:srcRect/>
                      <a:stretch>
                        <a:fillRect/>
                      </a:stretch>
                    </p:blipFill>
                    <p:spPr bwMode="auto">
                      <a:xfrm>
                        <a:off x="3448051" y="1600201"/>
                        <a:ext cx="4273549" cy="848783"/>
                      </a:xfrm>
                      <a:prstGeom prst="rect">
                        <a:avLst/>
                      </a:prstGeom>
                      <a:noFill/>
                      <a:ln>
                        <a:noFill/>
                      </a:ln>
                      <a:effectLst/>
                    </p:spPr>
                  </p:pic>
                </p:oleObj>
              </mc:Fallback>
            </mc:AlternateContent>
          </a:graphicData>
        </a:graphic>
      </p:graphicFrame>
      <p:sp>
        <p:nvSpPr>
          <p:cNvPr id="12" name="Rectangle 3"/>
          <p:cNvSpPr>
            <a:spLocks noGrp="1" noChangeArrowheads="1"/>
          </p:cNvSpPr>
          <p:nvPr>
            <p:ph sz="quarter" idx="1"/>
          </p:nvPr>
        </p:nvSpPr>
        <p:spPr>
          <a:xfrm>
            <a:off x="406400" y="2921000"/>
            <a:ext cx="11582400" cy="3454400"/>
          </a:xfrm>
        </p:spPr>
        <p:txBody>
          <a:bodyPr/>
          <a:lstStyle/>
          <a:p>
            <a:r>
              <a:rPr lang="en-US" sz="3733" b="1" dirty="0">
                <a:latin typeface="Calibri" charset="0"/>
                <a:sym typeface="Symbol" charset="2"/>
              </a:rPr>
              <a:t>Bag of Words assumption</a:t>
            </a:r>
            <a:r>
              <a:rPr lang="en-US" sz="3733" dirty="0">
                <a:latin typeface="Calibri" charset="0"/>
                <a:sym typeface="Symbol" charset="2"/>
              </a:rPr>
              <a:t>: Assume position doesn’t matter</a:t>
            </a:r>
          </a:p>
          <a:p>
            <a:r>
              <a:rPr lang="en-US" sz="3733" b="1" dirty="0">
                <a:latin typeface="Calibri" charset="0"/>
                <a:sym typeface="Symbol" charset="2"/>
              </a:rPr>
              <a:t>Conditional Independence</a:t>
            </a:r>
            <a:r>
              <a:rPr lang="en-US" sz="3733" dirty="0">
                <a:latin typeface="Calibri" charset="0"/>
                <a:sym typeface="Symbol" charset="2"/>
              </a:rPr>
              <a:t>: Assume the feature probabilities </a:t>
            </a:r>
            <a:r>
              <a:rPr lang="en-US" sz="3733" i="1" dirty="0">
                <a:latin typeface="Calibri" charset="0"/>
                <a:sym typeface="Symbol" charset="2"/>
              </a:rPr>
              <a:t>P</a:t>
            </a:r>
            <a:r>
              <a:rPr lang="en-US" sz="3733" dirty="0">
                <a:latin typeface="Calibri" charset="0"/>
                <a:sym typeface="Symbol" charset="2"/>
              </a:rPr>
              <a:t>(</a:t>
            </a:r>
            <a:r>
              <a:rPr lang="en-US" sz="3733" i="1" dirty="0" err="1">
                <a:latin typeface="Calibri" charset="0"/>
                <a:sym typeface="Symbol" charset="2"/>
              </a:rPr>
              <a:t>x</a:t>
            </a:r>
            <a:r>
              <a:rPr lang="en-US" sz="3733" i="1" baseline="-25000" dirty="0" err="1">
                <a:latin typeface="Calibri" charset="0"/>
                <a:sym typeface="Symbol" charset="2"/>
              </a:rPr>
              <a:t>i</a:t>
            </a:r>
            <a:r>
              <a:rPr lang="en-US" sz="3733" dirty="0" err="1">
                <a:latin typeface="Calibri" charset="0"/>
                <a:sym typeface="Symbol" charset="2"/>
              </a:rPr>
              <a:t>|</a:t>
            </a:r>
            <a:r>
              <a:rPr lang="en-US" sz="3733" i="1" dirty="0" err="1">
                <a:latin typeface="Calibri" charset="0"/>
                <a:sym typeface="Symbol" charset="2"/>
              </a:rPr>
              <a:t>c</a:t>
            </a:r>
            <a:r>
              <a:rPr lang="en-US" sz="3733" i="1" baseline="-25000" dirty="0" err="1">
                <a:latin typeface="Calibri" charset="0"/>
                <a:sym typeface="Symbol" charset="2"/>
              </a:rPr>
              <a:t>j</a:t>
            </a:r>
            <a:r>
              <a:rPr lang="en-US" sz="3733" dirty="0">
                <a:latin typeface="Calibri" charset="0"/>
                <a:sym typeface="Symbol" charset="2"/>
              </a:rPr>
              <a:t>) are independent given the class </a:t>
            </a:r>
            <a:r>
              <a:rPr lang="en-US" sz="3733" i="1" dirty="0">
                <a:latin typeface="Calibri" charset="0"/>
                <a:sym typeface="Symbol" charset="2"/>
              </a:rPr>
              <a:t>c.</a:t>
            </a:r>
            <a:endParaRPr lang="en-US" sz="3733" i="1" dirty="0">
              <a:latin typeface="Times New Roman" charset="0"/>
            </a:endParaRPr>
          </a:p>
        </p:txBody>
      </p:sp>
      <p:graphicFrame>
        <p:nvGraphicFramePr>
          <p:cNvPr id="13" name="Object 2"/>
          <p:cNvGraphicFramePr>
            <a:graphicFrameLocks noChangeAspect="1"/>
          </p:cNvGraphicFramePr>
          <p:nvPr>
            <p:extLst/>
          </p:nvPr>
        </p:nvGraphicFramePr>
        <p:xfrm>
          <a:off x="882651" y="5765800"/>
          <a:ext cx="10435167" cy="643467"/>
        </p:xfrm>
        <a:graphic>
          <a:graphicData uri="http://schemas.openxmlformats.org/presentationml/2006/ole">
            <mc:AlternateContent xmlns:mc="http://schemas.openxmlformats.org/markup-compatibility/2006">
              <mc:Choice xmlns:v="urn:schemas-microsoft-com:vml" Requires="v">
                <p:oleObj spid="_x0000_s5158" name="Equation" r:id="rId5" imgW="3492500" imgH="215900" progId="Equation.3">
                  <p:embed/>
                </p:oleObj>
              </mc:Choice>
              <mc:Fallback>
                <p:oleObj name="Equation" r:id="rId5" imgW="3492500" imgH="215900" progId="Equation.3">
                  <p:embed/>
                  <p:pic>
                    <p:nvPicPr>
                      <p:cNvPr id="13" name="Object 2"/>
                      <p:cNvPicPr>
                        <a:picLocks noChangeAspect="1" noChangeArrowheads="1"/>
                      </p:cNvPicPr>
                      <p:nvPr/>
                    </p:nvPicPr>
                    <p:blipFill>
                      <a:blip r:embed="rId6"/>
                      <a:srcRect/>
                      <a:stretch>
                        <a:fillRect/>
                      </a:stretch>
                    </p:blipFill>
                    <p:spPr bwMode="auto">
                      <a:xfrm>
                        <a:off x="882651" y="5765800"/>
                        <a:ext cx="10435167" cy="64346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509469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1828800" y="508000"/>
            <a:ext cx="10160000" cy="990600"/>
          </a:xfrm>
        </p:spPr>
        <p:txBody>
          <a:bodyPr/>
          <a:lstStyle/>
          <a:p>
            <a:r>
              <a:rPr lang="en-US" dirty="0"/>
              <a:t>Multinomial Na</a:t>
            </a:r>
            <a:r>
              <a:rPr lang="fr-FR" dirty="0" err="1"/>
              <a:t>ï</a:t>
            </a:r>
            <a:r>
              <a:rPr lang="en-US" dirty="0" err="1"/>
              <a:t>ve</a:t>
            </a:r>
            <a:r>
              <a:rPr lang="en-US" dirty="0"/>
              <a:t> Bayes Classifier</a:t>
            </a:r>
          </a:p>
        </p:txBody>
      </p:sp>
      <p:graphicFrame>
        <p:nvGraphicFramePr>
          <p:cNvPr id="10" name="Object 3"/>
          <p:cNvGraphicFramePr>
            <a:graphicFrameLocks noChangeAspect="1"/>
          </p:cNvGraphicFramePr>
          <p:nvPr>
            <p:extLst/>
          </p:nvPr>
        </p:nvGraphicFramePr>
        <p:xfrm>
          <a:off x="1016001" y="2006601"/>
          <a:ext cx="8849783" cy="1149351"/>
        </p:xfrm>
        <a:graphic>
          <a:graphicData uri="http://schemas.openxmlformats.org/presentationml/2006/ole">
            <mc:AlternateContent xmlns:mc="http://schemas.openxmlformats.org/markup-compatibility/2006">
              <mc:Choice xmlns:v="urn:schemas-microsoft-com:vml" Requires="v">
                <p:oleObj spid="_x0000_s6181" name="Equation" r:id="rId3" imgW="2235200" imgH="292100" progId="Equation.3">
                  <p:embed/>
                </p:oleObj>
              </mc:Choice>
              <mc:Fallback>
                <p:oleObj name="Equation" r:id="rId3" imgW="2235200" imgH="292100" progId="Equation.3">
                  <p:embed/>
                  <p:pic>
                    <p:nvPicPr>
                      <p:cNvPr id="10" name="Object 3"/>
                      <p:cNvPicPr>
                        <a:picLocks noChangeAspect="1" noChangeArrowheads="1"/>
                      </p:cNvPicPr>
                      <p:nvPr/>
                    </p:nvPicPr>
                    <p:blipFill>
                      <a:blip r:embed="rId4"/>
                      <a:srcRect/>
                      <a:stretch>
                        <a:fillRect/>
                      </a:stretch>
                    </p:blipFill>
                    <p:spPr bwMode="auto">
                      <a:xfrm>
                        <a:off x="1016001" y="2006601"/>
                        <a:ext cx="8849783" cy="1149351"/>
                      </a:xfrm>
                      <a:prstGeom prst="rect">
                        <a:avLst/>
                      </a:prstGeom>
                      <a:noFill/>
                      <a:ln>
                        <a:noFill/>
                      </a:ln>
                      <a:effectLst/>
                    </p:spPr>
                  </p:pic>
                </p:oleObj>
              </mc:Fallback>
            </mc:AlternateContent>
          </a:graphicData>
        </a:graphic>
      </p:graphicFrame>
      <p:graphicFrame>
        <p:nvGraphicFramePr>
          <p:cNvPr id="12" name="Object 2"/>
          <p:cNvGraphicFramePr>
            <a:graphicFrameLocks noChangeAspect="1"/>
          </p:cNvGraphicFramePr>
          <p:nvPr>
            <p:extLst/>
          </p:nvPr>
        </p:nvGraphicFramePr>
        <p:xfrm>
          <a:off x="1219201" y="3640667"/>
          <a:ext cx="7514167" cy="1515533"/>
        </p:xfrm>
        <a:graphic>
          <a:graphicData uri="http://schemas.openxmlformats.org/presentationml/2006/ole">
            <mc:AlternateContent xmlns:mc="http://schemas.openxmlformats.org/markup-compatibility/2006">
              <mc:Choice xmlns:v="urn:schemas-microsoft-com:vml" Requires="v">
                <p:oleObj spid="_x0000_s6182" name="Equation" r:id="rId5" imgW="1828800" imgH="368300" progId="Equation.3">
                  <p:embed/>
                </p:oleObj>
              </mc:Choice>
              <mc:Fallback>
                <p:oleObj name="Equation" r:id="rId5" imgW="1828800" imgH="368300" progId="Equation.3">
                  <p:embed/>
                  <p:pic>
                    <p:nvPicPr>
                      <p:cNvPr id="12" name="Object 2"/>
                      <p:cNvPicPr>
                        <a:picLocks noChangeAspect="1" noChangeArrowheads="1"/>
                      </p:cNvPicPr>
                      <p:nvPr/>
                    </p:nvPicPr>
                    <p:blipFill>
                      <a:blip r:embed="rId6"/>
                      <a:srcRect/>
                      <a:stretch>
                        <a:fillRect/>
                      </a:stretch>
                    </p:blipFill>
                    <p:spPr bwMode="auto">
                      <a:xfrm>
                        <a:off x="1219201" y="3640667"/>
                        <a:ext cx="7514167" cy="151553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59013945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1828800" y="508000"/>
            <a:ext cx="10160000" cy="990600"/>
          </a:xfrm>
        </p:spPr>
        <p:txBody>
          <a:bodyPr>
            <a:normAutofit fontScale="90000"/>
          </a:bodyPr>
          <a:lstStyle/>
          <a:p>
            <a:r>
              <a:rPr lang="en-US" dirty="0"/>
              <a:t>Applying Multinomial Naive Bayes Classifiers to Text Classification</a:t>
            </a:r>
          </a:p>
        </p:txBody>
      </p:sp>
      <p:graphicFrame>
        <p:nvGraphicFramePr>
          <p:cNvPr id="5" name="Object 2"/>
          <p:cNvGraphicFramePr>
            <a:graphicFrameLocks noChangeAspect="1"/>
          </p:cNvGraphicFramePr>
          <p:nvPr>
            <p:extLst/>
          </p:nvPr>
        </p:nvGraphicFramePr>
        <p:xfrm>
          <a:off x="2032000" y="4038601"/>
          <a:ext cx="8060267" cy="1471084"/>
        </p:xfrm>
        <a:graphic>
          <a:graphicData uri="http://schemas.openxmlformats.org/presentationml/2006/ole">
            <mc:AlternateContent xmlns:mc="http://schemas.openxmlformats.org/markup-compatibility/2006">
              <mc:Choice xmlns:v="urn:schemas-microsoft-com:vml" Requires="v">
                <p:oleObj spid="_x0000_s7187" name="Equation" r:id="rId3" imgW="2146300" imgH="393700" progId="Equation.3">
                  <p:embed/>
                </p:oleObj>
              </mc:Choice>
              <mc:Fallback>
                <p:oleObj name="Equation" r:id="rId3" imgW="2146300" imgH="393700" progId="Equation.3">
                  <p:embed/>
                  <p:pic>
                    <p:nvPicPr>
                      <p:cNvPr id="5" name="Object 2"/>
                      <p:cNvPicPr>
                        <a:picLocks noChangeAspect="1" noChangeArrowheads="1"/>
                      </p:cNvPicPr>
                      <p:nvPr/>
                    </p:nvPicPr>
                    <p:blipFill>
                      <a:blip r:embed="rId4"/>
                      <a:srcRect/>
                      <a:stretch>
                        <a:fillRect/>
                      </a:stretch>
                    </p:blipFill>
                    <p:spPr bwMode="auto">
                      <a:xfrm>
                        <a:off x="2032000" y="4038601"/>
                        <a:ext cx="8060267" cy="14710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TextBox 1"/>
          <p:cNvSpPr txBox="1"/>
          <p:nvPr/>
        </p:nvSpPr>
        <p:spPr>
          <a:xfrm>
            <a:off x="914401" y="2108201"/>
            <a:ext cx="10160000" cy="1241237"/>
          </a:xfrm>
          <a:prstGeom prst="rect">
            <a:avLst/>
          </a:prstGeom>
          <a:noFill/>
        </p:spPr>
        <p:txBody>
          <a:bodyPr wrap="square" rtlCol="0">
            <a:spAutoFit/>
          </a:bodyPr>
          <a:lstStyle/>
          <a:p>
            <a:pPr eaLnBrk="1" hangingPunct="1"/>
            <a:r>
              <a:rPr lang="en-US" sz="3733" dirty="0">
                <a:latin typeface="Times New Roman" charset="0"/>
              </a:rPr>
              <a:t>positions </a:t>
            </a:r>
            <a:r>
              <a:rPr lang="en-US" sz="3733" dirty="0">
                <a:latin typeface="Calibri" charset="0"/>
                <a:sym typeface="Symbol" charset="0"/>
              </a:rPr>
              <a:t> all word positions in test document      			</a:t>
            </a:r>
            <a:endParaRPr lang="en-US" sz="3733" i="1" dirty="0">
              <a:latin typeface="Times New Roman" charset="0"/>
            </a:endParaRPr>
          </a:p>
        </p:txBody>
      </p:sp>
    </p:spTree>
    <p:extLst>
      <p:ext uri="{BB962C8B-B14F-4D97-AF65-F5344CB8AC3E}">
        <p14:creationId xmlns:p14="http://schemas.microsoft.com/office/powerpoint/2010/main" val="361014414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2895600" y="893418"/>
            <a:ext cx="6400800" cy="2540000"/>
          </a:xfrm>
        </p:spPr>
        <p:txBody>
          <a:bodyPr/>
          <a:lstStyle/>
          <a:p>
            <a:r>
              <a:rPr lang="en-US" sz="5333">
                <a:latin typeface="Calibri (Headings)"/>
                <a:cs typeface="Calibri (Headings)"/>
              </a:rPr>
              <a:t>Text Classification and Na</a:t>
            </a:r>
            <a:r>
              <a:rPr lang="fr-FR" sz="5333">
                <a:latin typeface="Calibri (Headings)"/>
                <a:cs typeface="Calibri (Headings)"/>
              </a:rPr>
              <a:t>ï</a:t>
            </a:r>
            <a:r>
              <a:rPr lang="en-US" sz="5333">
                <a:latin typeface="Calibri (Headings)"/>
                <a:cs typeface="Calibri (Headings)"/>
              </a:rPr>
              <a:t>ve Bayes</a:t>
            </a:r>
            <a:endParaRPr lang="en-US" sz="5333"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4800" dirty="0">
                <a:solidFill>
                  <a:srgbClr val="A4001D"/>
                </a:solidFill>
                <a:latin typeface="Calibri"/>
                <a:ea typeface="ＭＳ Ｐゴシック" charset="0"/>
                <a:cs typeface="Calibri"/>
              </a:rPr>
              <a:t>Na</a:t>
            </a:r>
            <a:r>
              <a:rPr lang="fr-FR" sz="4800" dirty="0" err="1">
                <a:solidFill>
                  <a:srgbClr val="A4001D"/>
                </a:solidFill>
                <a:latin typeface="Calibri"/>
                <a:ea typeface="ＭＳ Ｐゴシック" charset="0"/>
                <a:cs typeface="Calibri"/>
              </a:rPr>
              <a:t>ï</a:t>
            </a:r>
            <a:r>
              <a:rPr lang="en-US" sz="4800" dirty="0" err="1">
                <a:solidFill>
                  <a:srgbClr val="A4001D"/>
                </a:solidFill>
                <a:latin typeface="Calibri"/>
                <a:ea typeface="ＭＳ Ｐゴシック" charset="0"/>
                <a:cs typeface="Calibri"/>
              </a:rPr>
              <a:t>ve</a:t>
            </a:r>
            <a:r>
              <a:rPr lang="en-US" sz="4800" dirty="0">
                <a:solidFill>
                  <a:srgbClr val="A4001D"/>
                </a:solidFill>
                <a:latin typeface="Calibri"/>
                <a:ea typeface="ＭＳ Ｐゴシック" charset="0"/>
                <a:cs typeface="Calibri"/>
              </a:rPr>
              <a:t> Bayes: Learning</a:t>
            </a:r>
          </a:p>
        </p:txBody>
      </p:sp>
    </p:spTree>
    <p:extLst>
      <p:ext uri="{BB962C8B-B14F-4D97-AF65-F5344CB8AC3E}">
        <p14:creationId xmlns:p14="http://schemas.microsoft.com/office/powerpoint/2010/main" val="46406697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828800" y="482600"/>
            <a:ext cx="9956800" cy="990600"/>
          </a:xfrm>
        </p:spPr>
        <p:txBody>
          <a:bodyPr/>
          <a:lstStyle/>
          <a:p>
            <a:pPr eaLnBrk="1" hangingPunct="1"/>
            <a:r>
              <a:rPr lang="en-US" sz="4000" dirty="0">
                <a:latin typeface="Calibri" charset="0"/>
                <a:ea typeface="ＭＳ Ｐゴシック" charset="0"/>
                <a:cs typeface="ＭＳ Ｐゴシック" charset="0"/>
              </a:rPr>
              <a:t>Learning the Multinomial Na</a:t>
            </a:r>
            <a:r>
              <a:rPr lang="fr-FR" sz="4000" dirty="0" err="1">
                <a:latin typeface="Calibri" charset="0"/>
                <a:ea typeface="ＭＳ Ｐゴシック" charset="0"/>
                <a:cs typeface="ＭＳ Ｐゴシック" charset="0"/>
              </a:rPr>
              <a:t>ï</a:t>
            </a:r>
            <a:r>
              <a:rPr lang="en-US" sz="4000" dirty="0" err="1">
                <a:latin typeface="Calibri" charset="0"/>
                <a:ea typeface="ＭＳ Ｐゴシック" charset="0"/>
                <a:cs typeface="ＭＳ Ｐゴシック" charset="0"/>
              </a:rPr>
              <a:t>ve</a:t>
            </a:r>
            <a:r>
              <a:rPr lang="en-US" sz="4000" dirty="0">
                <a:latin typeface="Calibri" charset="0"/>
                <a:ea typeface="ＭＳ Ｐゴシック" charset="0"/>
                <a:cs typeface="ＭＳ Ｐゴシック" charset="0"/>
              </a:rPr>
              <a:t> Bayes Model</a:t>
            </a:r>
          </a:p>
        </p:txBody>
      </p:sp>
      <p:sp>
        <p:nvSpPr>
          <p:cNvPr id="41986" name="Rectangle 3"/>
          <p:cNvSpPr>
            <a:spLocks noGrp="1" noChangeArrowheads="1"/>
          </p:cNvSpPr>
          <p:nvPr>
            <p:ph type="body" idx="1"/>
          </p:nvPr>
        </p:nvSpPr>
        <p:spPr>
          <a:xfrm>
            <a:off x="711200" y="1803400"/>
            <a:ext cx="10769600" cy="1930400"/>
          </a:xfrm>
        </p:spPr>
        <p:txBody>
          <a:bodyPr/>
          <a:lstStyle/>
          <a:p>
            <a:pPr eaLnBrk="1" hangingPunct="1"/>
            <a:r>
              <a:rPr lang="en-US" sz="4267" dirty="0">
                <a:latin typeface="Calibri" charset="0"/>
                <a:ea typeface="ＭＳ Ｐゴシック" charset="0"/>
                <a:cs typeface="ＭＳ Ｐゴシック" charset="0"/>
              </a:rPr>
              <a:t>First attempt: maximum likelihood estimates</a:t>
            </a:r>
          </a:p>
          <a:p>
            <a:pPr lvl="1" eaLnBrk="1" hangingPunct="1"/>
            <a:r>
              <a:rPr lang="en-US" sz="3733" dirty="0">
                <a:latin typeface="Calibri" charset="0"/>
                <a:ea typeface="ＭＳ Ｐゴシック" charset="0"/>
              </a:rPr>
              <a:t>simply use the frequencies in the data</a:t>
            </a:r>
          </a:p>
        </p:txBody>
      </p:sp>
      <p:sp>
        <p:nvSpPr>
          <p:cNvPr id="41990" name="TextBox 20"/>
          <p:cNvSpPr txBox="1">
            <a:spLocks noChangeArrowheads="1"/>
          </p:cNvSpPr>
          <p:nvPr/>
        </p:nvSpPr>
        <p:spPr bwMode="auto">
          <a:xfrm>
            <a:off x="10160002" y="-74551"/>
            <a:ext cx="1316386" cy="420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sz="2133">
                <a:solidFill>
                  <a:srgbClr val="FBFCFF"/>
                </a:solidFill>
              </a:rPr>
              <a:t>Sec.13.3</a:t>
            </a:r>
          </a:p>
        </p:txBody>
      </p:sp>
      <p:graphicFrame>
        <p:nvGraphicFramePr>
          <p:cNvPr id="60" name="Object 2"/>
          <p:cNvGraphicFramePr>
            <a:graphicFrameLocks noChangeAspect="1"/>
          </p:cNvGraphicFramePr>
          <p:nvPr>
            <p:extLst/>
          </p:nvPr>
        </p:nvGraphicFramePr>
        <p:xfrm>
          <a:off x="3373376" y="4888672"/>
          <a:ext cx="5161025" cy="1723795"/>
        </p:xfrm>
        <a:graphic>
          <a:graphicData uri="http://schemas.openxmlformats.org/presentationml/2006/ole">
            <mc:AlternateContent xmlns:mc="http://schemas.openxmlformats.org/markup-compatibility/2006">
              <mc:Choice xmlns:v="urn:schemas-microsoft-com:vml" Requires="v">
                <p:oleObj spid="_x0000_s8229" name="Equation" r:id="rId3" imgW="1739900" imgH="584200" progId="Equation.3">
                  <p:embed/>
                </p:oleObj>
              </mc:Choice>
              <mc:Fallback>
                <p:oleObj name="Equation" r:id="rId3" imgW="1739900" imgH="584200" progId="Equation.3">
                  <p:embed/>
                  <p:pic>
                    <p:nvPicPr>
                      <p:cNvPr id="60" name="Object 2"/>
                      <p:cNvPicPr>
                        <a:picLocks noChangeAspect="1" noChangeArrowheads="1"/>
                      </p:cNvPicPr>
                      <p:nvPr/>
                    </p:nvPicPr>
                    <p:blipFill>
                      <a:blip r:embed="rId4"/>
                      <a:srcRect/>
                      <a:stretch>
                        <a:fillRect/>
                      </a:stretch>
                    </p:blipFill>
                    <p:spPr bwMode="auto">
                      <a:xfrm>
                        <a:off x="3373376" y="4888672"/>
                        <a:ext cx="5161025" cy="1723795"/>
                      </a:xfrm>
                      <a:prstGeom prst="rect">
                        <a:avLst/>
                      </a:prstGeom>
                      <a:noFill/>
                      <a:ln>
                        <a:noFill/>
                      </a:ln>
                      <a:effectLst/>
                      <a:extLst/>
                    </p:spPr>
                  </p:pic>
                </p:oleObj>
              </mc:Fallback>
            </mc:AlternateContent>
          </a:graphicData>
        </a:graphic>
      </p:graphicFrame>
      <p:graphicFrame>
        <p:nvGraphicFramePr>
          <p:cNvPr id="61" name="Object 3"/>
          <p:cNvGraphicFramePr>
            <a:graphicFrameLocks noChangeAspect="1"/>
          </p:cNvGraphicFramePr>
          <p:nvPr>
            <p:extLst/>
          </p:nvPr>
        </p:nvGraphicFramePr>
        <p:xfrm>
          <a:off x="4012693" y="3457273"/>
          <a:ext cx="4698999" cy="1307593"/>
        </p:xfrm>
        <a:graphic>
          <a:graphicData uri="http://schemas.openxmlformats.org/presentationml/2006/ole">
            <mc:AlternateContent xmlns:mc="http://schemas.openxmlformats.org/markup-compatibility/2006">
              <mc:Choice xmlns:v="urn:schemas-microsoft-com:vml" Requires="v">
                <p:oleObj spid="_x0000_s8230" name="Equation" r:id="rId5" imgW="1587500" imgH="444500" progId="Equation.3">
                  <p:embed/>
                </p:oleObj>
              </mc:Choice>
              <mc:Fallback>
                <p:oleObj name="Equation" r:id="rId5" imgW="1587500" imgH="444500" progId="Equation.3">
                  <p:embed/>
                  <p:pic>
                    <p:nvPicPr>
                      <p:cNvPr id="61" name="Object 3"/>
                      <p:cNvPicPr>
                        <a:picLocks noChangeAspect="1" noChangeArrowheads="1"/>
                      </p:cNvPicPr>
                      <p:nvPr/>
                    </p:nvPicPr>
                    <p:blipFill>
                      <a:blip r:embed="rId6"/>
                      <a:srcRect/>
                      <a:stretch>
                        <a:fillRect/>
                      </a:stretch>
                    </p:blipFill>
                    <p:spPr bwMode="auto">
                      <a:xfrm>
                        <a:off x="4012693" y="3457273"/>
                        <a:ext cx="4698999" cy="130759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05539109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Is this spam?</a:t>
            </a:r>
          </a:p>
        </p:txBody>
      </p:sp>
      <p:sp>
        <p:nvSpPr>
          <p:cNvPr id="2" name="Content Placeholder 1"/>
          <p:cNvSpPr>
            <a:spLocks noGrp="1"/>
          </p:cNvSpPr>
          <p:nvPr>
            <p:ph idx="1"/>
          </p:nvPr>
        </p:nvSpPr>
        <p:spPr/>
        <p:txBody>
          <a:bodyPr/>
          <a:lstStyle/>
          <a:p>
            <a:endParaRPr lang="en-US"/>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14400" y="1926285"/>
            <a:ext cx="10495627" cy="46523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118636069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Grp="1" noChangeArrowheads="1"/>
          </p:cNvSpPr>
          <p:nvPr>
            <p:ph type="body" idx="1"/>
          </p:nvPr>
        </p:nvSpPr>
        <p:spPr>
          <a:xfrm>
            <a:off x="609600" y="4038600"/>
            <a:ext cx="11074400" cy="2133600"/>
          </a:xfrm>
        </p:spPr>
        <p:txBody>
          <a:bodyPr/>
          <a:lstStyle/>
          <a:p>
            <a:pPr>
              <a:lnSpc>
                <a:spcPct val="90000"/>
              </a:lnSpc>
            </a:pPr>
            <a:r>
              <a:rPr lang="en-US" dirty="0">
                <a:ea typeface="ＭＳ Ｐゴシック" charset="0"/>
                <a:cs typeface="Calibri"/>
              </a:rPr>
              <a:t>Create mega-document for topic </a:t>
            </a:r>
            <a:r>
              <a:rPr lang="en-US" i="1" dirty="0">
                <a:ea typeface="ＭＳ Ｐゴシック" charset="0"/>
                <a:cs typeface="Calibri"/>
              </a:rPr>
              <a:t>j</a:t>
            </a:r>
            <a:r>
              <a:rPr lang="en-US" dirty="0">
                <a:ea typeface="ＭＳ Ｐゴシック" charset="0"/>
                <a:cs typeface="Calibri"/>
              </a:rPr>
              <a:t> by concatenating all docs in this topic</a:t>
            </a:r>
          </a:p>
          <a:p>
            <a:pPr lvl="1">
              <a:lnSpc>
                <a:spcPct val="90000"/>
              </a:lnSpc>
            </a:pPr>
            <a:r>
              <a:rPr lang="en-US" sz="3200" dirty="0">
                <a:ea typeface="ＭＳ Ｐゴシック" charset="0"/>
                <a:cs typeface="Calibri"/>
              </a:rPr>
              <a:t>Use frequency of </a:t>
            </a:r>
            <a:r>
              <a:rPr lang="en-US" sz="3200" i="1" dirty="0">
                <a:ea typeface="ＭＳ Ｐゴシック" charset="0"/>
                <a:cs typeface="Calibri"/>
              </a:rPr>
              <a:t>w</a:t>
            </a:r>
            <a:r>
              <a:rPr lang="en-US" sz="3200" dirty="0">
                <a:ea typeface="ＭＳ Ｐゴシック" charset="0"/>
                <a:cs typeface="Calibri"/>
              </a:rPr>
              <a:t> in mega-document</a:t>
            </a:r>
            <a:endParaRPr lang="en-US" sz="3200" dirty="0">
              <a:latin typeface="Calibri"/>
              <a:ea typeface="ＭＳ Ｐゴシック" charset="0"/>
              <a:cs typeface="Calibri"/>
            </a:endParaRPr>
          </a:p>
          <a:p>
            <a:pPr eaLnBrk="1" hangingPunct="1">
              <a:lnSpc>
                <a:spcPct val="90000"/>
              </a:lnSpc>
            </a:pPr>
            <a:endParaRPr lang="en-US" sz="2933" dirty="0">
              <a:latin typeface="Calibri"/>
              <a:ea typeface="ＭＳ Ｐゴシック" charset="0"/>
              <a:cs typeface="Calibri"/>
            </a:endParaRPr>
          </a:p>
          <a:p>
            <a:pPr eaLnBrk="1" hangingPunct="1">
              <a:lnSpc>
                <a:spcPct val="90000"/>
              </a:lnSpc>
            </a:pPr>
            <a:endParaRPr lang="en-US" sz="2933" dirty="0">
              <a:latin typeface="Calibri"/>
              <a:ea typeface="ＭＳ Ｐゴシック" charset="0"/>
              <a:cs typeface="Calibri"/>
            </a:endParaRPr>
          </a:p>
        </p:txBody>
      </p:sp>
      <p:sp>
        <p:nvSpPr>
          <p:cNvPr id="58370" name="Rectangle 2"/>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Parameter estimation</a:t>
            </a:r>
          </a:p>
        </p:txBody>
      </p:sp>
      <p:sp>
        <p:nvSpPr>
          <p:cNvPr id="58373" name="Text Box 6"/>
          <p:cNvSpPr txBox="1">
            <a:spLocks noChangeArrowheads="1"/>
          </p:cNvSpPr>
          <p:nvPr/>
        </p:nvSpPr>
        <p:spPr bwMode="auto">
          <a:xfrm>
            <a:off x="4876800" y="2311401"/>
            <a:ext cx="70104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algn="ctr"/>
            <a:r>
              <a:rPr lang="en-US" sz="3200" dirty="0">
                <a:latin typeface="Calibri"/>
                <a:cs typeface="Calibri"/>
              </a:rPr>
              <a:t>fraction of times word </a:t>
            </a:r>
            <a:r>
              <a:rPr lang="en-US" sz="3200" i="1" dirty="0" err="1">
                <a:latin typeface="Calibri"/>
                <a:cs typeface="Calibri"/>
              </a:rPr>
              <a:t>w</a:t>
            </a:r>
            <a:r>
              <a:rPr lang="en-US" sz="3200" i="1" baseline="-25000" dirty="0" err="1">
                <a:latin typeface="Calibri"/>
                <a:cs typeface="Calibri"/>
              </a:rPr>
              <a:t>i</a:t>
            </a:r>
            <a:r>
              <a:rPr lang="en-US" sz="3200" dirty="0">
                <a:latin typeface="Calibri"/>
                <a:cs typeface="Calibri"/>
              </a:rPr>
              <a:t> appears </a:t>
            </a:r>
          </a:p>
          <a:p>
            <a:pPr algn="ctr"/>
            <a:r>
              <a:rPr lang="en-US" sz="3200" dirty="0">
                <a:latin typeface="Calibri"/>
                <a:cs typeface="Calibri"/>
              </a:rPr>
              <a:t>among all words in documents of topic </a:t>
            </a:r>
            <a:r>
              <a:rPr lang="en-US" sz="3200" i="1" dirty="0" err="1">
                <a:latin typeface="Calibri"/>
                <a:cs typeface="Calibri"/>
              </a:rPr>
              <a:t>c</a:t>
            </a:r>
            <a:r>
              <a:rPr lang="en-US" sz="3200" i="1" baseline="-25000" dirty="0" err="1">
                <a:latin typeface="Calibri"/>
                <a:cs typeface="Calibri"/>
              </a:rPr>
              <a:t>j</a:t>
            </a:r>
            <a:endParaRPr lang="en-US" sz="3200" i="1" baseline="-25000" dirty="0">
              <a:latin typeface="Calibri"/>
              <a:cs typeface="Calibri"/>
            </a:endParaRPr>
          </a:p>
        </p:txBody>
      </p:sp>
      <p:graphicFrame>
        <p:nvGraphicFramePr>
          <p:cNvPr id="6" name="Object 2"/>
          <p:cNvGraphicFramePr>
            <a:graphicFrameLocks noChangeAspect="1"/>
          </p:cNvGraphicFramePr>
          <p:nvPr>
            <p:extLst/>
          </p:nvPr>
        </p:nvGraphicFramePr>
        <p:xfrm>
          <a:off x="406400" y="2311400"/>
          <a:ext cx="4256616" cy="1421720"/>
        </p:xfrm>
        <a:graphic>
          <a:graphicData uri="http://schemas.openxmlformats.org/presentationml/2006/ole">
            <mc:AlternateContent xmlns:mc="http://schemas.openxmlformats.org/markup-compatibility/2006">
              <mc:Choice xmlns:v="urn:schemas-microsoft-com:vml" Requires="v">
                <p:oleObj spid="_x0000_s9235" name="Equation" r:id="rId3" imgW="1739900" imgH="584200" progId="Equation.3">
                  <p:embed/>
                </p:oleObj>
              </mc:Choice>
              <mc:Fallback>
                <p:oleObj name="Equation" r:id="rId3" imgW="1739900" imgH="584200" progId="Equation.3">
                  <p:embed/>
                  <p:pic>
                    <p:nvPicPr>
                      <p:cNvPr id="6" name="Object 2"/>
                      <p:cNvPicPr>
                        <a:picLocks noChangeAspect="1" noChangeArrowheads="1"/>
                      </p:cNvPicPr>
                      <p:nvPr/>
                    </p:nvPicPr>
                    <p:blipFill>
                      <a:blip r:embed="rId4"/>
                      <a:srcRect/>
                      <a:stretch>
                        <a:fillRect/>
                      </a:stretch>
                    </p:blipFill>
                    <p:spPr bwMode="auto">
                      <a:xfrm>
                        <a:off x="406400" y="2311400"/>
                        <a:ext cx="4256616" cy="142172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49802808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Problem with Maximum Likelihood</a:t>
            </a:r>
          </a:p>
        </p:txBody>
      </p:sp>
      <p:sp>
        <p:nvSpPr>
          <p:cNvPr id="43010" name="Rectangle 4"/>
          <p:cNvSpPr>
            <a:spLocks noGrp="1" noChangeArrowheads="1"/>
          </p:cNvSpPr>
          <p:nvPr>
            <p:ph type="body" sz="half" idx="4294967295"/>
          </p:nvPr>
        </p:nvSpPr>
        <p:spPr>
          <a:xfrm>
            <a:off x="609600" y="1904999"/>
            <a:ext cx="10769600" cy="3512128"/>
          </a:xfrm>
        </p:spPr>
        <p:txBody>
          <a:bodyPr>
            <a:normAutofit fontScale="92500" lnSpcReduction="10000"/>
          </a:bodyPr>
          <a:lstStyle/>
          <a:p>
            <a:pPr eaLnBrk="1" hangingPunct="1">
              <a:lnSpc>
                <a:spcPct val="90000"/>
              </a:lnSpc>
            </a:pPr>
            <a:r>
              <a:rPr lang="en-US" dirty="0">
                <a:latin typeface="Calibri" charset="0"/>
                <a:ea typeface="ＭＳ Ｐゴシック" charset="0"/>
                <a:cs typeface="ＭＳ Ｐゴシック" charset="0"/>
              </a:rPr>
              <a:t>What if we have seen no training documents with the word </a:t>
            </a:r>
            <a:r>
              <a:rPr lang="en-US" b="1" i="1" dirty="0">
                <a:latin typeface="Calibri" charset="0"/>
                <a:ea typeface="ＭＳ Ｐゴシック" charset="0"/>
                <a:cs typeface="ＭＳ Ｐゴシック" charset="0"/>
              </a:rPr>
              <a:t>fantastic</a:t>
            </a:r>
            <a:r>
              <a:rPr lang="en-US" b="1" dirty="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 and classified in the topic </a:t>
            </a:r>
            <a:r>
              <a:rPr lang="en-US" b="1" dirty="0">
                <a:latin typeface="Calibri" charset="0"/>
                <a:ea typeface="ＭＳ Ｐゴシック" charset="0"/>
                <a:cs typeface="ＭＳ Ｐゴシック" charset="0"/>
              </a:rPr>
              <a:t>positive</a:t>
            </a:r>
            <a:r>
              <a:rPr lang="en-US" dirty="0">
                <a:latin typeface="Calibri" charset="0"/>
                <a:ea typeface="ＭＳ Ｐゴシック" charset="0"/>
                <a:cs typeface="ＭＳ Ｐゴシック" charset="0"/>
              </a:rPr>
              <a:t> (</a:t>
            </a:r>
            <a:r>
              <a:rPr lang="en-US" b="1" i="1" dirty="0">
                <a:latin typeface="Calibri" charset="0"/>
                <a:ea typeface="ＭＳ Ｐゴシック" charset="0"/>
                <a:cs typeface="ＭＳ Ｐゴシック" charset="0"/>
              </a:rPr>
              <a:t>thumbs-up)</a:t>
            </a:r>
            <a:r>
              <a:rPr lang="en-US" dirty="0">
                <a:latin typeface="Calibri" charset="0"/>
                <a:ea typeface="ＭＳ Ｐゴシック" charset="0"/>
                <a:cs typeface="ＭＳ Ｐゴシック" charset="0"/>
              </a:rPr>
              <a:t>?</a:t>
            </a:r>
          </a:p>
          <a:p>
            <a:pPr lvl="1" eaLnBrk="1" hangingPunct="1">
              <a:lnSpc>
                <a:spcPct val="90000"/>
              </a:lnSpc>
            </a:pPr>
            <a:endParaRPr lang="en-US" dirty="0">
              <a:latin typeface="Calibri" charset="0"/>
              <a:ea typeface="ＭＳ Ｐゴシック" charset="0"/>
            </a:endParaRPr>
          </a:p>
          <a:p>
            <a:pPr lvl="1" eaLnBrk="1" hangingPunct="1">
              <a:lnSpc>
                <a:spcPct val="90000"/>
              </a:lnSpc>
            </a:pPr>
            <a:endParaRPr lang="en-US" dirty="0">
              <a:latin typeface="Calibri" charset="0"/>
              <a:ea typeface="ＭＳ Ｐゴシック" charset="0"/>
            </a:endParaRPr>
          </a:p>
          <a:p>
            <a:pPr marL="0" indent="0">
              <a:buNone/>
            </a:pPr>
            <a:endParaRPr lang="en-US" dirty="0">
              <a:latin typeface="Calibri" charset="0"/>
              <a:ea typeface="ＭＳ Ｐゴシック" charset="0"/>
            </a:endParaRPr>
          </a:p>
          <a:p>
            <a:pPr marL="0" indent="0">
              <a:buNone/>
            </a:pPr>
            <a:endParaRPr lang="en-US" sz="800" dirty="0">
              <a:latin typeface="Calibri" charset="0"/>
              <a:ea typeface="ＭＳ Ｐゴシック" charset="0"/>
              <a:cs typeface="ＭＳ Ｐゴシック" charset="0"/>
            </a:endParaRPr>
          </a:p>
          <a:p>
            <a:pPr eaLnBrk="1" hangingPunct="1">
              <a:lnSpc>
                <a:spcPct val="90000"/>
              </a:lnSpc>
            </a:pPr>
            <a:endParaRPr lang="en-US" dirty="0">
              <a:latin typeface="Calibri" charset="0"/>
              <a:ea typeface="ＭＳ Ｐゴシック" charset="0"/>
              <a:cs typeface="ＭＳ Ｐゴシック" charset="0"/>
            </a:endParaRPr>
          </a:p>
          <a:p>
            <a:pPr eaLnBrk="1" hangingPunct="1">
              <a:lnSpc>
                <a:spcPct val="90000"/>
              </a:lnSpc>
            </a:pPr>
            <a:r>
              <a:rPr lang="en-US" dirty="0">
                <a:latin typeface="Calibri" charset="0"/>
                <a:ea typeface="ＭＳ Ｐゴシック" charset="0"/>
                <a:cs typeface="ＭＳ Ｐゴシック" charset="0"/>
              </a:rPr>
              <a:t>Zero probabilities cannot be conditioned away, no matter the other evidence!</a:t>
            </a:r>
          </a:p>
        </p:txBody>
      </p:sp>
      <p:graphicFrame>
        <p:nvGraphicFramePr>
          <p:cNvPr id="43011" name="Object 2"/>
          <p:cNvGraphicFramePr>
            <a:graphicFrameLocks noGrp="1" noChangeAspect="1"/>
          </p:cNvGraphicFramePr>
          <p:nvPr>
            <p:ph sz="half" idx="4294967295"/>
            <p:extLst/>
          </p:nvPr>
        </p:nvGraphicFramePr>
        <p:xfrm>
          <a:off x="2438401" y="3160185"/>
          <a:ext cx="7344833" cy="1138767"/>
        </p:xfrm>
        <a:graphic>
          <a:graphicData uri="http://schemas.openxmlformats.org/presentationml/2006/ole">
            <mc:AlternateContent xmlns:mc="http://schemas.openxmlformats.org/markup-compatibility/2006">
              <mc:Choice xmlns:v="urn:schemas-microsoft-com:vml" Requires="v">
                <p:oleObj spid="_x0000_s10277" name="Equation" r:id="rId3" imgW="3683000" imgH="571500" progId="Equation.3">
                  <p:embed/>
                </p:oleObj>
              </mc:Choice>
              <mc:Fallback>
                <p:oleObj name="Equation" r:id="rId3" imgW="3683000" imgH="571500" progId="Equation.3">
                  <p:embed/>
                  <p:pic>
                    <p:nvPicPr>
                      <p:cNvPr id="43011" name="Object 2"/>
                      <p:cNvPicPr>
                        <a:picLocks noChangeAspect="1" noChangeArrowheads="1"/>
                      </p:cNvPicPr>
                      <p:nvPr/>
                    </p:nvPicPr>
                    <p:blipFill>
                      <a:blip r:embed="rId4"/>
                      <a:srcRect/>
                      <a:stretch>
                        <a:fillRect/>
                      </a:stretch>
                    </p:blipFill>
                    <p:spPr bwMode="auto">
                      <a:xfrm>
                        <a:off x="2438401" y="3160185"/>
                        <a:ext cx="7344833" cy="1138767"/>
                      </a:xfrm>
                      <a:prstGeom prst="rect">
                        <a:avLst/>
                      </a:prstGeom>
                      <a:noFill/>
                      <a:ln>
                        <a:noFill/>
                      </a:ln>
                      <a:extLst/>
                    </p:spPr>
                  </p:pic>
                </p:oleObj>
              </mc:Fallback>
            </mc:AlternateContent>
          </a:graphicData>
        </a:graphic>
      </p:graphicFrame>
      <p:graphicFrame>
        <p:nvGraphicFramePr>
          <p:cNvPr id="43012" name="Object 3"/>
          <p:cNvGraphicFramePr>
            <a:graphicFrameLocks noChangeAspect="1"/>
          </p:cNvGraphicFramePr>
          <p:nvPr>
            <p:extLst/>
          </p:nvPr>
        </p:nvGraphicFramePr>
        <p:xfrm>
          <a:off x="2927352" y="5664200"/>
          <a:ext cx="5592233" cy="829733"/>
        </p:xfrm>
        <a:graphic>
          <a:graphicData uri="http://schemas.openxmlformats.org/presentationml/2006/ole">
            <mc:AlternateContent xmlns:mc="http://schemas.openxmlformats.org/markup-compatibility/2006">
              <mc:Choice xmlns:v="urn:schemas-microsoft-com:vml" Requires="v">
                <p:oleObj spid="_x0000_s10278" name="Equation" r:id="rId5" imgW="1968500" imgH="292100" progId="Equation.3">
                  <p:embed/>
                </p:oleObj>
              </mc:Choice>
              <mc:Fallback>
                <p:oleObj name="Equation" r:id="rId5" imgW="1968500" imgH="292100" progId="Equation.3">
                  <p:embed/>
                  <p:pic>
                    <p:nvPicPr>
                      <p:cNvPr id="43012" name="Object 3"/>
                      <p:cNvPicPr>
                        <a:picLocks noChangeAspect="1" noChangeArrowheads="1"/>
                      </p:cNvPicPr>
                      <p:nvPr/>
                    </p:nvPicPr>
                    <p:blipFill>
                      <a:blip r:embed="rId6"/>
                      <a:srcRect/>
                      <a:stretch>
                        <a:fillRect/>
                      </a:stretch>
                    </p:blipFill>
                    <p:spPr bwMode="auto">
                      <a:xfrm>
                        <a:off x="2927352" y="5664200"/>
                        <a:ext cx="5592233" cy="829733"/>
                      </a:xfrm>
                      <a:prstGeom prst="rect">
                        <a:avLst/>
                      </a:prstGeom>
                      <a:noFill/>
                      <a:ln>
                        <a:noFill/>
                      </a:ln>
                      <a:effectLst/>
                      <a:extLst/>
                    </p:spPr>
                  </p:pic>
                </p:oleObj>
              </mc:Fallback>
            </mc:AlternateContent>
          </a:graphicData>
        </a:graphic>
      </p:graphicFrame>
      <p:sp>
        <p:nvSpPr>
          <p:cNvPr id="43015" name="TextBox 24"/>
          <p:cNvSpPr txBox="1">
            <a:spLocks noChangeArrowheads="1"/>
          </p:cNvSpPr>
          <p:nvPr/>
        </p:nvSpPr>
        <p:spPr bwMode="auto">
          <a:xfrm>
            <a:off x="10160002" y="-74551"/>
            <a:ext cx="1316386" cy="420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sz="2133">
                <a:solidFill>
                  <a:srgbClr val="FBFCFF"/>
                </a:solidFill>
              </a:rPr>
              <a:t>Sec.13.3</a:t>
            </a:r>
          </a:p>
        </p:txBody>
      </p:sp>
    </p:spTree>
    <p:extLst>
      <p:ext uri="{BB962C8B-B14F-4D97-AF65-F5344CB8AC3E}">
        <p14:creationId xmlns:p14="http://schemas.microsoft.com/office/powerpoint/2010/main" val="420690970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1828800" y="482600"/>
            <a:ext cx="9956800" cy="990600"/>
          </a:xfrm>
        </p:spPr>
        <p:txBody>
          <a:bodyPr/>
          <a:lstStyle/>
          <a:p>
            <a:r>
              <a:rPr lang="en-US" dirty="0"/>
              <a:t>Laplace (add-1) smoothing for Na</a:t>
            </a:r>
            <a:r>
              <a:rPr lang="fr-FR" dirty="0" err="1"/>
              <a:t>ï</a:t>
            </a:r>
            <a:r>
              <a:rPr lang="en-US" dirty="0" err="1"/>
              <a:t>ve</a:t>
            </a:r>
            <a:r>
              <a:rPr lang="en-US" dirty="0"/>
              <a:t> Bayes</a:t>
            </a:r>
          </a:p>
        </p:txBody>
      </p:sp>
      <p:graphicFrame>
        <p:nvGraphicFramePr>
          <p:cNvPr id="11" name="Object 2"/>
          <p:cNvGraphicFramePr>
            <a:graphicFrameLocks noChangeAspect="1"/>
          </p:cNvGraphicFramePr>
          <p:nvPr>
            <p:extLst/>
          </p:nvPr>
        </p:nvGraphicFramePr>
        <p:xfrm>
          <a:off x="1742018" y="2108201"/>
          <a:ext cx="6007100" cy="1801284"/>
        </p:xfrm>
        <a:graphic>
          <a:graphicData uri="http://schemas.openxmlformats.org/presentationml/2006/ole">
            <mc:AlternateContent xmlns:mc="http://schemas.openxmlformats.org/markup-compatibility/2006">
              <mc:Choice xmlns:v="urn:schemas-microsoft-com:vml" Requires="v">
                <p:oleObj spid="_x0000_s11305" name="Equation" r:id="rId3" imgW="1905000" imgH="571500" progId="Equation.3">
                  <p:embed/>
                </p:oleObj>
              </mc:Choice>
              <mc:Fallback>
                <p:oleObj name="Equation" r:id="rId3" imgW="1905000" imgH="571500" progId="Equation.3">
                  <p:embed/>
                  <p:pic>
                    <p:nvPicPr>
                      <p:cNvPr id="11" name="Object 2"/>
                      <p:cNvPicPr>
                        <a:picLocks noChangeAspect="1" noChangeArrowheads="1"/>
                      </p:cNvPicPr>
                      <p:nvPr/>
                    </p:nvPicPr>
                    <p:blipFill>
                      <a:blip r:embed="rId4"/>
                      <a:srcRect/>
                      <a:stretch>
                        <a:fillRect/>
                      </a:stretch>
                    </p:blipFill>
                    <p:spPr bwMode="auto">
                      <a:xfrm>
                        <a:off x="1742018" y="2108201"/>
                        <a:ext cx="6007100" cy="1801284"/>
                      </a:xfrm>
                      <a:prstGeom prst="rect">
                        <a:avLst/>
                      </a:prstGeom>
                      <a:noFill/>
                      <a:extLst/>
                    </p:spPr>
                  </p:pic>
                </p:oleObj>
              </mc:Fallback>
            </mc:AlternateContent>
          </a:graphicData>
        </a:graphic>
      </p:graphicFrame>
      <p:graphicFrame>
        <p:nvGraphicFramePr>
          <p:cNvPr id="9" name="Object 2"/>
          <p:cNvGraphicFramePr>
            <a:graphicFrameLocks noChangeAspect="1"/>
          </p:cNvGraphicFramePr>
          <p:nvPr>
            <p:extLst/>
          </p:nvPr>
        </p:nvGraphicFramePr>
        <p:xfrm>
          <a:off x="3344333" y="4235451"/>
          <a:ext cx="5088467" cy="2241549"/>
        </p:xfrm>
        <a:graphic>
          <a:graphicData uri="http://schemas.openxmlformats.org/presentationml/2006/ole">
            <mc:AlternateContent xmlns:mc="http://schemas.openxmlformats.org/markup-compatibility/2006">
              <mc:Choice xmlns:v="urn:schemas-microsoft-com:vml" Requires="v">
                <p:oleObj spid="_x0000_s11306" name="Equation" r:id="rId5" imgW="1612900" imgH="711200" progId="Equation.3">
                  <p:embed/>
                </p:oleObj>
              </mc:Choice>
              <mc:Fallback>
                <p:oleObj name="Equation" r:id="rId5" imgW="1612900" imgH="711200" progId="Equation.3">
                  <p:embed/>
                  <p:pic>
                    <p:nvPicPr>
                      <p:cNvPr id="9" name="Object 2"/>
                      <p:cNvPicPr>
                        <a:picLocks noChangeAspect="1" noChangeArrowheads="1"/>
                      </p:cNvPicPr>
                      <p:nvPr/>
                    </p:nvPicPr>
                    <p:blipFill>
                      <a:blip r:embed="rId6"/>
                      <a:srcRect/>
                      <a:stretch>
                        <a:fillRect/>
                      </a:stretch>
                    </p:blipFill>
                    <p:spPr bwMode="auto">
                      <a:xfrm>
                        <a:off x="3344333" y="4235451"/>
                        <a:ext cx="5088467" cy="2241549"/>
                      </a:xfrm>
                      <a:prstGeom prst="rect">
                        <a:avLst/>
                      </a:prstGeom>
                      <a:noFill/>
                      <a:extLst/>
                    </p:spPr>
                  </p:pic>
                </p:oleObj>
              </mc:Fallback>
            </mc:AlternateContent>
          </a:graphicData>
        </a:graphic>
      </p:graphicFrame>
    </p:spTree>
    <p:extLst>
      <p:ext uri="{BB962C8B-B14F-4D97-AF65-F5344CB8AC3E}">
        <p14:creationId xmlns:p14="http://schemas.microsoft.com/office/powerpoint/2010/main" val="107866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3"/>
          <p:cNvSpPr>
            <a:spLocks noGrp="1" noChangeArrowheads="1"/>
          </p:cNvSpPr>
          <p:nvPr>
            <p:ph type="title"/>
          </p:nvPr>
        </p:nvSpPr>
        <p:spPr>
          <a:xfrm>
            <a:off x="1625600" y="152400"/>
            <a:ext cx="10363200" cy="1143000"/>
          </a:xfrm>
        </p:spPr>
        <p:txBody>
          <a:bodyPr/>
          <a:lstStyle/>
          <a:p>
            <a:r>
              <a:rPr lang="en-US" dirty="0"/>
              <a:t>Multinomial Naïve Bayes: Learning</a:t>
            </a:r>
          </a:p>
        </p:txBody>
      </p:sp>
      <p:sp>
        <p:nvSpPr>
          <p:cNvPr id="52230" name="Rectangle 4"/>
          <p:cNvSpPr>
            <a:spLocks noGrp="1" noChangeArrowheads="1"/>
          </p:cNvSpPr>
          <p:nvPr>
            <p:ph sz="quarter" idx="1"/>
          </p:nvPr>
        </p:nvSpPr>
        <p:spPr>
          <a:xfrm>
            <a:off x="203200" y="2843392"/>
            <a:ext cx="6096000" cy="3532009"/>
          </a:xfrm>
        </p:spPr>
        <p:txBody>
          <a:bodyPr/>
          <a:lstStyle/>
          <a:p>
            <a:pPr>
              <a:lnSpc>
                <a:spcPct val="90000"/>
              </a:lnSpc>
            </a:pPr>
            <a:r>
              <a:rPr lang="en-US" sz="2933" dirty="0">
                <a:latin typeface="Calibri"/>
                <a:cs typeface="Calibri"/>
              </a:rPr>
              <a:t>Calculate </a:t>
            </a:r>
            <a:r>
              <a:rPr lang="en-US" sz="2933" i="1" dirty="0">
                <a:latin typeface="Calibri"/>
                <a:cs typeface="Calibri"/>
              </a:rPr>
              <a:t>P</a:t>
            </a:r>
            <a:r>
              <a:rPr lang="en-US" sz="2933" dirty="0">
                <a:latin typeface="Calibri"/>
                <a:cs typeface="Calibri"/>
              </a:rPr>
              <a:t>(</a:t>
            </a:r>
            <a:r>
              <a:rPr lang="en-US" sz="2933" i="1" dirty="0" err="1">
                <a:latin typeface="Calibri"/>
                <a:cs typeface="Calibri"/>
              </a:rPr>
              <a:t>c</a:t>
            </a:r>
            <a:r>
              <a:rPr lang="en-US" sz="2933" i="1" baseline="-25000" dirty="0" err="1">
                <a:latin typeface="Calibri"/>
                <a:cs typeface="Calibri"/>
              </a:rPr>
              <a:t>j</a:t>
            </a:r>
            <a:r>
              <a:rPr lang="en-US" sz="2933" dirty="0">
                <a:latin typeface="Calibri"/>
                <a:cs typeface="Calibri"/>
              </a:rPr>
              <a:t>)</a:t>
            </a:r>
            <a:r>
              <a:rPr lang="en-US" sz="2933" i="1" dirty="0">
                <a:latin typeface="Calibri"/>
                <a:cs typeface="Calibri"/>
              </a:rPr>
              <a:t> </a:t>
            </a:r>
            <a:r>
              <a:rPr lang="en-US" sz="2933" dirty="0">
                <a:latin typeface="Calibri"/>
                <a:cs typeface="Calibri"/>
              </a:rPr>
              <a:t>terms</a:t>
            </a:r>
          </a:p>
          <a:p>
            <a:pPr lvl="1">
              <a:lnSpc>
                <a:spcPct val="90000"/>
              </a:lnSpc>
            </a:pPr>
            <a:r>
              <a:rPr lang="en-US" sz="2667" dirty="0">
                <a:latin typeface="Calibri"/>
                <a:cs typeface="Calibri"/>
              </a:rPr>
              <a:t>For each </a:t>
            </a:r>
            <a:r>
              <a:rPr lang="en-US" sz="2667" i="1" dirty="0" err="1">
                <a:latin typeface="Calibri"/>
                <a:cs typeface="Calibri"/>
              </a:rPr>
              <a:t>c</a:t>
            </a:r>
            <a:r>
              <a:rPr lang="en-US" sz="2667" i="1" baseline="-25000" dirty="0" err="1">
                <a:latin typeface="Calibri"/>
                <a:cs typeface="Calibri"/>
              </a:rPr>
              <a:t>j</a:t>
            </a:r>
            <a:r>
              <a:rPr lang="en-US" sz="2667" i="1" baseline="-25000" dirty="0">
                <a:latin typeface="Calibri"/>
                <a:cs typeface="Calibri"/>
              </a:rPr>
              <a:t> </a:t>
            </a:r>
            <a:r>
              <a:rPr lang="en-US" sz="2667" dirty="0">
                <a:latin typeface="Calibri"/>
                <a:cs typeface="Calibri"/>
              </a:rPr>
              <a:t>in </a:t>
            </a:r>
            <a:r>
              <a:rPr lang="en-US" sz="2667" i="1" dirty="0">
                <a:latin typeface="Calibri"/>
                <a:cs typeface="Calibri"/>
              </a:rPr>
              <a:t>C</a:t>
            </a:r>
            <a:r>
              <a:rPr lang="en-US" sz="2667" dirty="0">
                <a:latin typeface="Calibri"/>
                <a:cs typeface="Calibri"/>
              </a:rPr>
              <a:t> do</a:t>
            </a:r>
          </a:p>
          <a:p>
            <a:pPr marL="1066773" lvl="2" indent="0">
              <a:buNone/>
            </a:pPr>
            <a:r>
              <a:rPr lang="en-US" i="1" dirty="0">
                <a:latin typeface="Calibri"/>
                <a:cs typeface="Calibri"/>
              </a:rPr>
              <a:t> </a:t>
            </a:r>
            <a:r>
              <a:rPr lang="en-US" i="1" dirty="0" err="1">
                <a:latin typeface="Calibri"/>
                <a:cs typeface="Calibri"/>
              </a:rPr>
              <a:t>docs</a:t>
            </a:r>
            <a:r>
              <a:rPr lang="en-US" i="1" baseline="-25000" dirty="0" err="1">
                <a:latin typeface="Calibri"/>
                <a:cs typeface="Calibri"/>
              </a:rPr>
              <a:t>j</a:t>
            </a:r>
            <a:r>
              <a:rPr lang="en-US" i="1" dirty="0">
                <a:latin typeface="Calibri"/>
                <a:cs typeface="Calibri"/>
              </a:rPr>
              <a:t> </a:t>
            </a:r>
            <a:r>
              <a:rPr lang="en-US" dirty="0">
                <a:latin typeface="Calibri"/>
                <a:cs typeface="Calibri"/>
                <a:sym typeface="Symbol" charset="2"/>
              </a:rPr>
              <a:t></a:t>
            </a:r>
            <a:r>
              <a:rPr lang="en-US" i="1" dirty="0">
                <a:latin typeface="Calibri"/>
                <a:cs typeface="Calibri"/>
                <a:sym typeface="Symbol" charset="2"/>
              </a:rPr>
              <a:t> </a:t>
            </a:r>
            <a:r>
              <a:rPr lang="en-US" dirty="0">
                <a:latin typeface="Calibri"/>
                <a:cs typeface="Calibri"/>
                <a:sym typeface="Symbol" charset="2"/>
              </a:rPr>
              <a:t>all docs with  class =</a:t>
            </a:r>
            <a:r>
              <a:rPr lang="en-US" i="1" dirty="0" err="1">
                <a:latin typeface="Calibri"/>
                <a:cs typeface="Calibri"/>
              </a:rPr>
              <a:t>c</a:t>
            </a:r>
            <a:r>
              <a:rPr lang="en-US" i="1" baseline="-25000" dirty="0" err="1">
                <a:latin typeface="Calibri"/>
                <a:cs typeface="Calibri"/>
              </a:rPr>
              <a:t>j</a:t>
            </a:r>
            <a:endParaRPr lang="en-US" i="1" baseline="-25000" dirty="0">
              <a:latin typeface="Calibri"/>
              <a:cs typeface="Calibri"/>
            </a:endParaRPr>
          </a:p>
          <a:p>
            <a:pPr>
              <a:spcBef>
                <a:spcPts val="0"/>
              </a:spcBef>
            </a:pPr>
            <a:endParaRPr lang="en-US" sz="2933" dirty="0">
              <a:latin typeface="Calibri"/>
              <a:cs typeface="Calibri"/>
            </a:endParaRPr>
          </a:p>
        </p:txBody>
      </p:sp>
      <p:graphicFrame>
        <p:nvGraphicFramePr>
          <p:cNvPr id="52226" name="Object 2"/>
          <p:cNvGraphicFramePr>
            <a:graphicFrameLocks noChangeAspect="1"/>
          </p:cNvGraphicFramePr>
          <p:nvPr>
            <p:extLst/>
          </p:nvPr>
        </p:nvGraphicFramePr>
        <p:xfrm>
          <a:off x="6977530" y="4648201"/>
          <a:ext cx="4808071" cy="1047913"/>
        </p:xfrm>
        <a:graphic>
          <a:graphicData uri="http://schemas.openxmlformats.org/presentationml/2006/ole">
            <mc:AlternateContent xmlns:mc="http://schemas.openxmlformats.org/markup-compatibility/2006">
              <mc:Choice xmlns:v="urn:schemas-microsoft-com:vml" Requires="v">
                <p:oleObj spid="_x0000_s12325" name="Equation" r:id="rId3" imgW="1981200" imgH="431800" progId="Equation.3">
                  <p:embed/>
                </p:oleObj>
              </mc:Choice>
              <mc:Fallback>
                <p:oleObj name="Equation" r:id="rId3" imgW="1981200" imgH="431800" progId="Equation.3">
                  <p:embed/>
                  <p:pic>
                    <p:nvPicPr>
                      <p:cNvPr id="52226" name="Object 2"/>
                      <p:cNvPicPr>
                        <a:picLocks noChangeAspect="1" noChangeArrowheads="1"/>
                      </p:cNvPicPr>
                      <p:nvPr/>
                    </p:nvPicPr>
                    <p:blipFill>
                      <a:blip r:embed="rId4"/>
                      <a:srcRect/>
                      <a:stretch>
                        <a:fillRect/>
                      </a:stretch>
                    </p:blipFill>
                    <p:spPr bwMode="auto">
                      <a:xfrm>
                        <a:off x="6977530" y="4648201"/>
                        <a:ext cx="4808071" cy="1047913"/>
                      </a:xfrm>
                      <a:prstGeom prst="rect">
                        <a:avLst/>
                      </a:prstGeom>
                      <a:noFill/>
                      <a:extLst/>
                    </p:spPr>
                  </p:pic>
                </p:oleObj>
              </mc:Fallback>
            </mc:AlternateContent>
          </a:graphicData>
        </a:graphic>
      </p:graphicFrame>
      <p:graphicFrame>
        <p:nvGraphicFramePr>
          <p:cNvPr id="52227" name="Object 3"/>
          <p:cNvGraphicFramePr>
            <a:graphicFrameLocks noChangeAspect="1"/>
          </p:cNvGraphicFramePr>
          <p:nvPr>
            <p:extLst/>
          </p:nvPr>
        </p:nvGraphicFramePr>
        <p:xfrm>
          <a:off x="1422400" y="4343400"/>
          <a:ext cx="4267200" cy="989496"/>
        </p:xfrm>
        <a:graphic>
          <a:graphicData uri="http://schemas.openxmlformats.org/presentationml/2006/ole">
            <mc:AlternateContent xmlns:mc="http://schemas.openxmlformats.org/markup-compatibility/2006">
              <mc:Choice xmlns:v="urn:schemas-microsoft-com:vml" Requires="v">
                <p:oleObj spid="_x0000_s12326" name="Equation" r:id="rId5" imgW="1752600" imgH="406400" progId="Equation.3">
                  <p:embed/>
                </p:oleObj>
              </mc:Choice>
              <mc:Fallback>
                <p:oleObj name="Equation" r:id="rId5" imgW="1752600" imgH="406400" progId="Equation.3">
                  <p:embed/>
                  <p:pic>
                    <p:nvPicPr>
                      <p:cNvPr id="52227" name="Object 3"/>
                      <p:cNvPicPr>
                        <a:picLocks noChangeAspect="1" noChangeArrowheads="1"/>
                      </p:cNvPicPr>
                      <p:nvPr/>
                    </p:nvPicPr>
                    <p:blipFill>
                      <a:blip r:embed="rId6"/>
                      <a:srcRect/>
                      <a:stretch>
                        <a:fillRect/>
                      </a:stretch>
                    </p:blipFill>
                    <p:spPr bwMode="auto">
                      <a:xfrm>
                        <a:off x="1422400" y="4343400"/>
                        <a:ext cx="4267200" cy="989496"/>
                      </a:xfrm>
                      <a:prstGeom prst="rect">
                        <a:avLst/>
                      </a:prstGeom>
                      <a:noFill/>
                      <a:extLst/>
                    </p:spPr>
                  </p:pic>
                </p:oleObj>
              </mc:Fallback>
            </mc:AlternateContent>
          </a:graphicData>
        </a:graphic>
      </p:graphicFrame>
      <p:sp>
        <p:nvSpPr>
          <p:cNvPr id="8" name="Rectangle 4"/>
          <p:cNvSpPr txBox="1">
            <a:spLocks noChangeArrowheads="1"/>
          </p:cNvSpPr>
          <p:nvPr/>
        </p:nvSpPr>
        <p:spPr bwMode="auto">
          <a:xfrm>
            <a:off x="5384800" y="2819400"/>
            <a:ext cx="7721600" cy="203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a:spcBef>
                <a:spcPts val="0"/>
              </a:spcBef>
            </a:pPr>
            <a:r>
              <a:rPr lang="en-US" sz="2933" dirty="0">
                <a:latin typeface="Calibri"/>
                <a:cs typeface="Calibri"/>
              </a:rPr>
              <a:t>Calculate </a:t>
            </a:r>
            <a:r>
              <a:rPr lang="en-US" sz="2933" i="1" dirty="0">
                <a:latin typeface="Calibri"/>
                <a:cs typeface="Calibri"/>
              </a:rPr>
              <a:t>P</a:t>
            </a:r>
            <a:r>
              <a:rPr lang="en-US" sz="2933" dirty="0">
                <a:latin typeface="Calibri"/>
                <a:cs typeface="Calibri"/>
              </a:rPr>
              <a:t>(</a:t>
            </a:r>
            <a:r>
              <a:rPr lang="en-US" sz="2933" i="1" dirty="0" err="1">
                <a:latin typeface="Calibri"/>
                <a:cs typeface="Calibri"/>
              </a:rPr>
              <a:t>w</a:t>
            </a:r>
            <a:r>
              <a:rPr lang="en-US" sz="2933" i="1" baseline="-25000" dirty="0" err="1">
                <a:latin typeface="Calibri"/>
                <a:cs typeface="Calibri"/>
              </a:rPr>
              <a:t>k</a:t>
            </a:r>
            <a:r>
              <a:rPr lang="en-US" sz="2933" i="1" dirty="0">
                <a:latin typeface="Calibri"/>
                <a:cs typeface="Calibri"/>
              </a:rPr>
              <a:t> </a:t>
            </a:r>
            <a:r>
              <a:rPr lang="en-US" sz="2933" dirty="0">
                <a:latin typeface="Calibri"/>
                <a:cs typeface="Calibri"/>
              </a:rPr>
              <a:t>|</a:t>
            </a:r>
            <a:r>
              <a:rPr lang="en-US" sz="2933" i="1" dirty="0">
                <a:latin typeface="Calibri"/>
                <a:cs typeface="Calibri"/>
              </a:rPr>
              <a:t> </a:t>
            </a:r>
            <a:r>
              <a:rPr lang="en-US" sz="2933" i="1" dirty="0" err="1">
                <a:latin typeface="Calibri"/>
                <a:cs typeface="Calibri"/>
              </a:rPr>
              <a:t>c</a:t>
            </a:r>
            <a:r>
              <a:rPr lang="en-US" sz="2933" i="1" baseline="-25000" dirty="0" err="1">
                <a:latin typeface="Calibri"/>
                <a:cs typeface="Calibri"/>
              </a:rPr>
              <a:t>j</a:t>
            </a:r>
            <a:r>
              <a:rPr lang="en-US" sz="2933" dirty="0">
                <a:latin typeface="Calibri"/>
                <a:cs typeface="Calibri"/>
              </a:rPr>
              <a:t>)</a:t>
            </a:r>
            <a:r>
              <a:rPr lang="en-US" sz="2933" i="1" dirty="0">
                <a:latin typeface="Calibri"/>
                <a:cs typeface="Calibri"/>
              </a:rPr>
              <a:t> </a:t>
            </a:r>
            <a:r>
              <a:rPr lang="en-US" sz="2933" dirty="0">
                <a:latin typeface="Calibri"/>
                <a:cs typeface="Calibri"/>
              </a:rPr>
              <a:t>terms</a:t>
            </a:r>
          </a:p>
          <a:p>
            <a:pPr lvl="1">
              <a:spcBef>
                <a:spcPts val="0"/>
              </a:spcBef>
            </a:pPr>
            <a:r>
              <a:rPr lang="en-US" sz="2667" i="1" dirty="0" err="1">
                <a:latin typeface="Calibri"/>
                <a:ea typeface="ＭＳ Ｐゴシック" charset="-128"/>
                <a:cs typeface="Calibri"/>
              </a:rPr>
              <a:t>Text</a:t>
            </a:r>
            <a:r>
              <a:rPr lang="en-US" sz="2667" i="1" baseline="-25000" dirty="0" err="1">
                <a:latin typeface="Calibri"/>
                <a:ea typeface="ＭＳ Ｐゴシック" charset="-128"/>
                <a:cs typeface="Calibri"/>
              </a:rPr>
              <a:t>j</a:t>
            </a:r>
            <a:r>
              <a:rPr lang="en-US" sz="2667" i="1" dirty="0">
                <a:latin typeface="Calibri"/>
                <a:ea typeface="ＭＳ Ｐゴシック" charset="-128"/>
                <a:cs typeface="Calibri"/>
              </a:rPr>
              <a:t> </a:t>
            </a:r>
            <a:r>
              <a:rPr lang="en-US" sz="2667" dirty="0">
                <a:latin typeface="Calibri"/>
                <a:ea typeface="ＭＳ Ｐゴシック" charset="-128"/>
                <a:cs typeface="Calibri"/>
                <a:sym typeface="Symbol" charset="2"/>
              </a:rPr>
              <a:t> single doc containing all </a:t>
            </a:r>
            <a:r>
              <a:rPr lang="en-US" sz="2667" i="1" dirty="0" err="1">
                <a:latin typeface="Calibri"/>
                <a:ea typeface="ＭＳ Ｐゴシック" charset="-128"/>
                <a:cs typeface="Calibri"/>
              </a:rPr>
              <a:t>docs</a:t>
            </a:r>
            <a:r>
              <a:rPr lang="en-US" sz="2667" i="1" baseline="-25000" dirty="0" err="1">
                <a:latin typeface="Calibri"/>
                <a:ea typeface="ＭＳ Ｐゴシック" charset="-128"/>
                <a:cs typeface="Calibri"/>
              </a:rPr>
              <a:t>j</a:t>
            </a:r>
            <a:endParaRPr lang="en-US" sz="2667" i="1" baseline="-25000" dirty="0">
              <a:latin typeface="Calibri"/>
              <a:ea typeface="ＭＳ Ｐゴシック" charset="-128"/>
              <a:cs typeface="Calibri"/>
            </a:endParaRPr>
          </a:p>
          <a:p>
            <a:pPr lvl="1">
              <a:spcBef>
                <a:spcPts val="0"/>
              </a:spcBef>
            </a:pPr>
            <a:r>
              <a:rPr lang="en-US" sz="2667" dirty="0">
                <a:latin typeface="Calibri"/>
                <a:ea typeface="ＭＳ Ｐゴシック" charset="-128"/>
                <a:cs typeface="Calibri"/>
              </a:rPr>
              <a:t>For</a:t>
            </a:r>
            <a:r>
              <a:rPr lang="en-US" sz="2667" i="1" baseline="-25000" dirty="0">
                <a:latin typeface="Calibri"/>
                <a:ea typeface="ＭＳ Ｐゴシック" charset="-128"/>
                <a:cs typeface="Calibri"/>
              </a:rPr>
              <a:t> </a:t>
            </a:r>
            <a:r>
              <a:rPr lang="en-US" sz="2667" dirty="0">
                <a:latin typeface="Calibri"/>
                <a:ea typeface="ＭＳ Ｐゴシック" charset="-128"/>
                <a:cs typeface="Calibri"/>
              </a:rPr>
              <a:t>each word </a:t>
            </a:r>
            <a:r>
              <a:rPr lang="en-US" sz="2667" i="1" dirty="0" err="1">
                <a:latin typeface="Calibri"/>
                <a:ea typeface="ＭＳ Ｐゴシック" charset="-128"/>
                <a:cs typeface="Calibri"/>
              </a:rPr>
              <a:t>w</a:t>
            </a:r>
            <a:r>
              <a:rPr lang="en-US" sz="2667" i="1" baseline="-25000" dirty="0" err="1">
                <a:latin typeface="Calibri"/>
                <a:ea typeface="ＭＳ Ｐゴシック" charset="-128"/>
                <a:cs typeface="Calibri"/>
              </a:rPr>
              <a:t>k</a:t>
            </a:r>
            <a:r>
              <a:rPr lang="en-US" sz="2667" i="1" dirty="0">
                <a:latin typeface="Calibri"/>
                <a:ea typeface="ＭＳ Ｐゴシック" charset="-128"/>
                <a:cs typeface="Calibri"/>
              </a:rPr>
              <a:t> </a:t>
            </a:r>
            <a:r>
              <a:rPr lang="en-US" sz="2667" dirty="0">
                <a:latin typeface="Calibri"/>
                <a:ea typeface="ＭＳ Ｐゴシック" charset="-128"/>
                <a:cs typeface="Calibri"/>
              </a:rPr>
              <a:t>in </a:t>
            </a:r>
            <a:r>
              <a:rPr lang="en-US" sz="2667" i="1" dirty="0">
                <a:latin typeface="Calibri"/>
                <a:ea typeface="ＭＳ Ｐゴシック" charset="-128"/>
                <a:cs typeface="Calibri"/>
              </a:rPr>
              <a:t>Vocabulary</a:t>
            </a:r>
          </a:p>
          <a:p>
            <a:pPr marL="1066773" lvl="2" indent="0">
              <a:spcBef>
                <a:spcPts val="0"/>
              </a:spcBef>
              <a:buNone/>
            </a:pPr>
            <a:r>
              <a:rPr lang="en-US" sz="2667" i="1" dirty="0">
                <a:latin typeface="Calibri"/>
                <a:ea typeface="ＭＳ Ｐゴシック" charset="-128"/>
                <a:cs typeface="Calibri"/>
              </a:rPr>
              <a:t>    </a:t>
            </a:r>
            <a:r>
              <a:rPr lang="en-US" sz="2667" i="1" dirty="0" err="1">
                <a:latin typeface="Calibri"/>
                <a:ea typeface="ＭＳ Ｐゴシック" charset="-128"/>
                <a:cs typeface="Calibri"/>
              </a:rPr>
              <a:t>n</a:t>
            </a:r>
            <a:r>
              <a:rPr lang="en-US" sz="2667" i="1" baseline="-25000" dirty="0" err="1">
                <a:latin typeface="Calibri"/>
                <a:ea typeface="ＭＳ Ｐゴシック" charset="-128"/>
                <a:cs typeface="Calibri"/>
              </a:rPr>
              <a:t>k</a:t>
            </a:r>
            <a:r>
              <a:rPr lang="en-US" sz="2667" i="1" dirty="0">
                <a:latin typeface="Calibri"/>
                <a:ea typeface="ＭＳ Ｐゴシック" charset="-128"/>
                <a:cs typeface="Calibri"/>
              </a:rPr>
              <a:t> </a:t>
            </a:r>
            <a:r>
              <a:rPr lang="en-US" sz="2667" dirty="0">
                <a:latin typeface="Calibri"/>
                <a:ea typeface="ＭＳ Ｐゴシック" charset="-128"/>
                <a:cs typeface="Calibri"/>
                <a:sym typeface="Symbol" charset="2"/>
              </a:rPr>
              <a:t> # of occurrences of </a:t>
            </a:r>
            <a:r>
              <a:rPr lang="en-US" sz="2667" i="1" dirty="0" err="1">
                <a:latin typeface="Calibri"/>
                <a:ea typeface="ＭＳ Ｐゴシック" charset="-128"/>
                <a:cs typeface="Calibri"/>
                <a:sym typeface="Symbol" charset="2"/>
              </a:rPr>
              <a:t>w</a:t>
            </a:r>
            <a:r>
              <a:rPr lang="en-US" sz="2667" i="1" baseline="-25000" dirty="0" err="1">
                <a:latin typeface="Calibri"/>
                <a:ea typeface="ＭＳ Ｐゴシック" charset="-128"/>
                <a:cs typeface="Calibri"/>
              </a:rPr>
              <a:t>k</a:t>
            </a:r>
            <a:r>
              <a:rPr lang="en-US" sz="2667" i="1" dirty="0">
                <a:latin typeface="Calibri"/>
                <a:ea typeface="ＭＳ Ｐゴシック" charset="-128"/>
                <a:cs typeface="Calibri"/>
              </a:rPr>
              <a:t> </a:t>
            </a:r>
            <a:r>
              <a:rPr lang="en-US" sz="2667" dirty="0">
                <a:latin typeface="Calibri"/>
                <a:ea typeface="ＭＳ Ｐゴシック" charset="-128"/>
                <a:cs typeface="Calibri"/>
              </a:rPr>
              <a:t>in </a:t>
            </a:r>
            <a:r>
              <a:rPr lang="en-US" sz="2667" i="1" dirty="0" err="1">
                <a:latin typeface="Calibri"/>
                <a:ea typeface="ＭＳ Ｐゴシック" charset="-128"/>
                <a:cs typeface="Calibri"/>
              </a:rPr>
              <a:t>Text</a:t>
            </a:r>
            <a:r>
              <a:rPr lang="en-US" sz="2667" i="1" baseline="-25000" dirty="0" err="1">
                <a:latin typeface="Calibri"/>
                <a:ea typeface="ＭＳ Ｐゴシック" charset="-128"/>
                <a:cs typeface="Calibri"/>
              </a:rPr>
              <a:t>j</a:t>
            </a:r>
            <a:endParaRPr lang="en-US" sz="2667" i="1" baseline="-25000" dirty="0">
              <a:latin typeface="Calibri"/>
              <a:ea typeface="ＭＳ Ｐゴシック" charset="-128"/>
              <a:cs typeface="Calibri"/>
            </a:endParaRPr>
          </a:p>
        </p:txBody>
      </p:sp>
      <p:sp>
        <p:nvSpPr>
          <p:cNvPr id="9" name="Rectangle 4"/>
          <p:cNvSpPr txBox="1">
            <a:spLocks noChangeArrowheads="1"/>
          </p:cNvSpPr>
          <p:nvPr/>
        </p:nvSpPr>
        <p:spPr bwMode="auto">
          <a:xfrm>
            <a:off x="203200" y="2108200"/>
            <a:ext cx="7213600" cy="50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a:lnSpc>
                <a:spcPct val="90000"/>
              </a:lnSpc>
            </a:pPr>
            <a:r>
              <a:rPr lang="en-US" sz="2933" dirty="0">
                <a:latin typeface="Calibri" charset="0"/>
              </a:rPr>
              <a:t>From training corpus, extract </a:t>
            </a:r>
            <a:r>
              <a:rPr lang="en-US" sz="2933" i="1" dirty="0">
                <a:latin typeface="Times New Roman" charset="0"/>
              </a:rPr>
              <a:t>Vocabulary</a:t>
            </a:r>
            <a:endParaRPr lang="en-US" sz="2933" dirty="0">
              <a:latin typeface="Calibri" charset="0"/>
            </a:endParaRPr>
          </a:p>
        </p:txBody>
      </p:sp>
    </p:spTree>
    <p:extLst>
      <p:ext uri="{BB962C8B-B14F-4D97-AF65-F5344CB8AC3E}">
        <p14:creationId xmlns:p14="http://schemas.microsoft.com/office/powerpoint/2010/main" val="3695679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3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3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2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1828800" y="482600"/>
            <a:ext cx="10160000" cy="990600"/>
          </a:xfrm>
        </p:spPr>
        <p:txBody>
          <a:bodyPr/>
          <a:lstStyle/>
          <a:p>
            <a:r>
              <a:rPr lang="en-US" dirty="0"/>
              <a:t>Laplace (add-1) smoothing: unknown words</a:t>
            </a:r>
          </a:p>
        </p:txBody>
      </p:sp>
      <p:graphicFrame>
        <p:nvGraphicFramePr>
          <p:cNvPr id="10" name="Object 2"/>
          <p:cNvGraphicFramePr>
            <a:graphicFrameLocks noChangeAspect="1"/>
          </p:cNvGraphicFramePr>
          <p:nvPr>
            <p:extLst/>
          </p:nvPr>
        </p:nvGraphicFramePr>
        <p:xfrm>
          <a:off x="2501901" y="2819401"/>
          <a:ext cx="5973233" cy="1807633"/>
        </p:xfrm>
        <a:graphic>
          <a:graphicData uri="http://schemas.openxmlformats.org/presentationml/2006/ole">
            <mc:AlternateContent xmlns:mc="http://schemas.openxmlformats.org/markup-compatibility/2006">
              <mc:Choice xmlns:v="urn:schemas-microsoft-com:vml" Requires="v">
                <p:oleObj spid="_x0000_s13349" name="Equation" r:id="rId3" imgW="2349500" imgH="711200" progId="Equation.3">
                  <p:embed/>
                </p:oleObj>
              </mc:Choice>
              <mc:Fallback>
                <p:oleObj name="Equation" r:id="rId3" imgW="2349500" imgH="711200" progId="Equation.3">
                  <p:embed/>
                  <p:pic>
                    <p:nvPicPr>
                      <p:cNvPr id="10" name="Object 2"/>
                      <p:cNvPicPr>
                        <a:picLocks noChangeAspect="1" noChangeArrowheads="1"/>
                      </p:cNvPicPr>
                      <p:nvPr/>
                    </p:nvPicPr>
                    <p:blipFill>
                      <a:blip r:embed="rId4"/>
                      <a:srcRect/>
                      <a:stretch>
                        <a:fillRect/>
                      </a:stretch>
                    </p:blipFill>
                    <p:spPr bwMode="auto">
                      <a:xfrm>
                        <a:off x="2501901" y="2819401"/>
                        <a:ext cx="5973233" cy="1807633"/>
                      </a:xfrm>
                      <a:prstGeom prst="rect">
                        <a:avLst/>
                      </a:prstGeom>
                      <a:noFill/>
                      <a:extLst/>
                    </p:spPr>
                  </p:pic>
                </p:oleObj>
              </mc:Fallback>
            </mc:AlternateContent>
          </a:graphicData>
        </a:graphic>
      </p:graphicFrame>
      <p:sp>
        <p:nvSpPr>
          <p:cNvPr id="2" name="TextBox 1"/>
          <p:cNvSpPr txBox="1"/>
          <p:nvPr/>
        </p:nvSpPr>
        <p:spPr>
          <a:xfrm>
            <a:off x="1016000" y="1889778"/>
            <a:ext cx="8042651" cy="461665"/>
          </a:xfrm>
          <a:prstGeom prst="rect">
            <a:avLst/>
          </a:prstGeom>
          <a:noFill/>
        </p:spPr>
        <p:txBody>
          <a:bodyPr wrap="none" rtlCol="0">
            <a:spAutoFit/>
          </a:bodyPr>
          <a:lstStyle/>
          <a:p>
            <a:r>
              <a:rPr lang="en-US" sz="2400" dirty="0"/>
              <a:t>Add one extra word to the vocabulary, the “unknown word” </a:t>
            </a:r>
            <a:r>
              <a:rPr lang="en-US" sz="2400" dirty="0" err="1"/>
              <a:t>w</a:t>
            </a:r>
            <a:r>
              <a:rPr lang="en-US" sz="2400" baseline="-25000" dirty="0" err="1"/>
              <a:t>u</a:t>
            </a:r>
            <a:endParaRPr lang="en-US" sz="2400" baseline="-25000" dirty="0"/>
          </a:p>
        </p:txBody>
      </p:sp>
      <p:graphicFrame>
        <p:nvGraphicFramePr>
          <p:cNvPr id="7" name="Object 2"/>
          <p:cNvGraphicFramePr>
            <a:graphicFrameLocks noChangeAspect="1"/>
          </p:cNvGraphicFramePr>
          <p:nvPr>
            <p:extLst/>
          </p:nvPr>
        </p:nvGraphicFramePr>
        <p:xfrm>
          <a:off x="3879850" y="4770968"/>
          <a:ext cx="4552951" cy="1807633"/>
        </p:xfrm>
        <a:graphic>
          <a:graphicData uri="http://schemas.openxmlformats.org/presentationml/2006/ole">
            <mc:AlternateContent xmlns:mc="http://schemas.openxmlformats.org/markup-compatibility/2006">
              <mc:Choice xmlns:v="urn:schemas-microsoft-com:vml" Requires="v">
                <p:oleObj spid="_x0000_s13350" name="Equation" r:id="rId5" imgW="1790700" imgH="711200" progId="Equation.3">
                  <p:embed/>
                </p:oleObj>
              </mc:Choice>
              <mc:Fallback>
                <p:oleObj name="Equation" r:id="rId5" imgW="1790700" imgH="711200" progId="Equation.3">
                  <p:embed/>
                  <p:pic>
                    <p:nvPicPr>
                      <p:cNvPr id="7" name="Object 2"/>
                      <p:cNvPicPr>
                        <a:picLocks noChangeAspect="1" noChangeArrowheads="1"/>
                      </p:cNvPicPr>
                      <p:nvPr/>
                    </p:nvPicPr>
                    <p:blipFill>
                      <a:blip r:embed="rId6"/>
                      <a:srcRect/>
                      <a:stretch>
                        <a:fillRect/>
                      </a:stretch>
                    </p:blipFill>
                    <p:spPr bwMode="auto">
                      <a:xfrm>
                        <a:off x="3879850" y="4770968"/>
                        <a:ext cx="4552951" cy="1807633"/>
                      </a:xfrm>
                      <a:prstGeom prst="rect">
                        <a:avLst/>
                      </a:prstGeom>
                      <a:noFill/>
                      <a:extLst/>
                    </p:spPr>
                  </p:pic>
                </p:oleObj>
              </mc:Fallback>
            </mc:AlternateContent>
          </a:graphicData>
        </a:graphic>
      </p:graphicFrame>
    </p:spTree>
    <p:extLst>
      <p:ext uri="{BB962C8B-B14F-4D97-AF65-F5344CB8AC3E}">
        <p14:creationId xmlns:p14="http://schemas.microsoft.com/office/powerpoint/2010/main" val="182084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2990574" y="1062038"/>
            <a:ext cx="6400800" cy="2540000"/>
          </a:xfrm>
        </p:spPr>
        <p:txBody>
          <a:bodyPr/>
          <a:lstStyle/>
          <a:p>
            <a:r>
              <a:rPr lang="en-US" sz="5333" dirty="0">
                <a:latin typeface="Calibri (Headings)"/>
                <a:cs typeface="Calibri (Headings)"/>
              </a:rPr>
              <a:t>Text Classification and Na</a:t>
            </a:r>
            <a:r>
              <a:rPr lang="fr-FR" sz="5333" dirty="0" err="1">
                <a:latin typeface="Calibri (Headings)"/>
                <a:cs typeface="Calibri (Headings)"/>
              </a:rPr>
              <a:t>ï</a:t>
            </a:r>
            <a:r>
              <a:rPr lang="en-US" sz="5333" dirty="0" err="1">
                <a:latin typeface="Calibri (Headings)"/>
                <a:cs typeface="Calibri (Headings)"/>
              </a:rPr>
              <a:t>ve</a:t>
            </a:r>
            <a:r>
              <a:rPr lang="en-US" sz="5333" dirty="0">
                <a:latin typeface="Calibri (Headings)"/>
                <a:cs typeface="Calibri (Headings)"/>
              </a:rPr>
              <a:t> Bayes</a:t>
            </a:r>
            <a:endParaRPr lang="en-US" sz="5333"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4800" dirty="0">
                <a:solidFill>
                  <a:srgbClr val="A4001D"/>
                </a:solidFill>
                <a:latin typeface="Calibri"/>
                <a:ea typeface="ＭＳ Ｐゴシック" charset="0"/>
                <a:cs typeface="Calibri"/>
              </a:rPr>
              <a:t>Na</a:t>
            </a:r>
            <a:r>
              <a:rPr lang="fr-FR" sz="4800" dirty="0" err="1">
                <a:solidFill>
                  <a:srgbClr val="A4001D"/>
                </a:solidFill>
                <a:latin typeface="Calibri"/>
                <a:ea typeface="ＭＳ Ｐゴシック" charset="0"/>
                <a:cs typeface="Calibri"/>
              </a:rPr>
              <a:t>ï</a:t>
            </a:r>
            <a:r>
              <a:rPr lang="en-US" sz="4800" dirty="0" err="1">
                <a:solidFill>
                  <a:srgbClr val="A4001D"/>
                </a:solidFill>
                <a:latin typeface="Calibri"/>
                <a:ea typeface="ＭＳ Ｐゴシック" charset="0"/>
                <a:cs typeface="Calibri"/>
              </a:rPr>
              <a:t>ve</a:t>
            </a:r>
            <a:r>
              <a:rPr lang="en-US" sz="4800" dirty="0">
                <a:solidFill>
                  <a:srgbClr val="A4001D"/>
                </a:solidFill>
                <a:latin typeface="Calibri"/>
                <a:ea typeface="ＭＳ Ｐゴシック" charset="0"/>
                <a:cs typeface="Calibri"/>
              </a:rPr>
              <a:t> Bayes: Relationship to Language Modeling</a:t>
            </a:r>
          </a:p>
        </p:txBody>
      </p:sp>
    </p:spTree>
    <p:extLst>
      <p:ext uri="{BB962C8B-B14F-4D97-AF65-F5344CB8AC3E}">
        <p14:creationId xmlns:p14="http://schemas.microsoft.com/office/powerpoint/2010/main" val="390290954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a:t>
            </a:r>
            <a:r>
              <a:rPr lang="fr-FR" dirty="0" err="1"/>
              <a:t>ï</a:t>
            </a:r>
            <a:r>
              <a:rPr lang="en-US" dirty="0" err="1"/>
              <a:t>ve</a:t>
            </a:r>
            <a:r>
              <a:rPr lang="en-US" dirty="0"/>
              <a:t> Bayes and Language Modeling</a:t>
            </a:r>
          </a:p>
        </p:txBody>
      </p:sp>
      <p:sp>
        <p:nvSpPr>
          <p:cNvPr id="3" name="Content Placeholder 2"/>
          <p:cNvSpPr>
            <a:spLocks noGrp="1"/>
          </p:cNvSpPr>
          <p:nvPr>
            <p:ph idx="1"/>
          </p:nvPr>
        </p:nvSpPr>
        <p:spPr/>
        <p:txBody>
          <a:bodyPr/>
          <a:lstStyle/>
          <a:p>
            <a:r>
              <a:rPr lang="fr-FR" sz="3733" dirty="0"/>
              <a:t>Naï</a:t>
            </a:r>
            <a:r>
              <a:rPr lang="en-US" sz="3733" dirty="0" err="1"/>
              <a:t>ve</a:t>
            </a:r>
            <a:r>
              <a:rPr lang="en-US" sz="3733" dirty="0"/>
              <a:t> </a:t>
            </a:r>
            <a:r>
              <a:rPr lang="en-US" sz="3733" dirty="0" err="1"/>
              <a:t>bayes</a:t>
            </a:r>
            <a:r>
              <a:rPr lang="en-US" sz="3733" dirty="0"/>
              <a:t> classifiers can use any sort of feature</a:t>
            </a:r>
          </a:p>
          <a:p>
            <a:pPr lvl="1"/>
            <a:r>
              <a:rPr lang="en-US" sz="3200" dirty="0"/>
              <a:t>URL, email address, dictionaries, network features</a:t>
            </a:r>
          </a:p>
          <a:p>
            <a:r>
              <a:rPr lang="en-US" sz="3733" dirty="0"/>
              <a:t>But if, as in the previous slides</a:t>
            </a:r>
          </a:p>
          <a:p>
            <a:pPr lvl="1"/>
            <a:r>
              <a:rPr lang="en-US" sz="3200" dirty="0"/>
              <a:t>We use </a:t>
            </a:r>
            <a:r>
              <a:rPr lang="en-US" sz="3200" b="1" dirty="0"/>
              <a:t>only</a:t>
            </a:r>
            <a:r>
              <a:rPr lang="en-US" sz="3200" dirty="0"/>
              <a:t> word features </a:t>
            </a:r>
          </a:p>
          <a:p>
            <a:pPr lvl="1"/>
            <a:r>
              <a:rPr lang="en-US" sz="3200" dirty="0"/>
              <a:t>we use </a:t>
            </a:r>
            <a:r>
              <a:rPr lang="en-US" sz="3200" b="1" dirty="0"/>
              <a:t>all</a:t>
            </a:r>
            <a:r>
              <a:rPr lang="en-US" sz="3200" dirty="0"/>
              <a:t> of the words in the text (not a subset)</a:t>
            </a:r>
          </a:p>
          <a:p>
            <a:r>
              <a:rPr lang="en-US" sz="3733" dirty="0"/>
              <a:t>Then </a:t>
            </a:r>
          </a:p>
          <a:p>
            <a:pPr lvl="1"/>
            <a:r>
              <a:rPr lang="en-US" sz="3200" dirty="0"/>
              <a:t>Na</a:t>
            </a:r>
            <a:r>
              <a:rPr lang="fr-FR" sz="3200" dirty="0" err="1"/>
              <a:t>ï</a:t>
            </a:r>
            <a:r>
              <a:rPr lang="en-US" sz="3200" dirty="0" err="1"/>
              <a:t>ve</a:t>
            </a:r>
            <a:r>
              <a:rPr lang="en-US" sz="3200" dirty="0"/>
              <a:t> </a:t>
            </a:r>
            <a:r>
              <a:rPr lang="en-US" sz="3200" dirty="0" err="1"/>
              <a:t>bayes</a:t>
            </a:r>
            <a:r>
              <a:rPr lang="en-US" sz="3200" dirty="0"/>
              <a:t> has an important similarity to language modeling.</a:t>
            </a:r>
          </a:p>
        </p:txBody>
      </p:sp>
      <p:sp>
        <p:nvSpPr>
          <p:cNvPr id="4" name="Slide Number Placeholder 3"/>
          <p:cNvSpPr>
            <a:spLocks noGrp="1"/>
          </p:cNvSpPr>
          <p:nvPr>
            <p:ph type="sldNum" sz="quarter" idx="12"/>
          </p:nvPr>
        </p:nvSpPr>
        <p:spPr/>
        <p:txBody>
          <a:bodyPr/>
          <a:lstStyle/>
          <a:p>
            <a:fld id="{10F35DC5-7E65-8247-99AB-4E984F8A921E}" type="slidenum">
              <a:rPr lang="en-US" smtClean="0"/>
              <a:pPr/>
              <a:t>36</a:t>
            </a:fld>
            <a:endParaRPr lang="en-US"/>
          </a:p>
        </p:txBody>
      </p:sp>
    </p:spTree>
    <p:extLst>
      <p:ext uri="{BB962C8B-B14F-4D97-AF65-F5344CB8AC3E}">
        <p14:creationId xmlns:p14="http://schemas.microsoft.com/office/powerpoint/2010/main" val="1816813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Each class = a unigram language model</a:t>
            </a:r>
          </a:p>
        </p:txBody>
      </p:sp>
      <p:sp>
        <p:nvSpPr>
          <p:cNvPr id="46082" name="Rectangle 3"/>
          <p:cNvSpPr>
            <a:spLocks noGrp="1" noChangeArrowheads="1"/>
          </p:cNvSpPr>
          <p:nvPr>
            <p:ph type="body" idx="1"/>
          </p:nvPr>
        </p:nvSpPr>
        <p:spPr>
          <a:xfrm>
            <a:off x="914400" y="1752600"/>
            <a:ext cx="10363200" cy="1371600"/>
          </a:xfrm>
        </p:spPr>
        <p:txBody>
          <a:bodyPr/>
          <a:lstStyle/>
          <a:p>
            <a:pPr eaLnBrk="1" hangingPunct="1"/>
            <a:r>
              <a:rPr lang="en-US" dirty="0">
                <a:latin typeface="Calibri"/>
                <a:ea typeface="ＭＳ Ｐゴシック" charset="0"/>
                <a:cs typeface="Calibri"/>
              </a:rPr>
              <a:t>Assigning each word: P(word | c)</a:t>
            </a:r>
          </a:p>
          <a:p>
            <a:r>
              <a:rPr lang="en-US" dirty="0">
                <a:latin typeface="Calibri"/>
                <a:ea typeface="ＭＳ Ｐゴシック" charset="0"/>
                <a:cs typeface="Calibri"/>
              </a:rPr>
              <a:t>Assigning each sentence: P(</a:t>
            </a:r>
            <a:r>
              <a:rPr lang="en-US" dirty="0" err="1">
                <a:latin typeface="Calibri"/>
                <a:ea typeface="ＭＳ Ｐゴシック" charset="0"/>
                <a:cs typeface="Calibri"/>
              </a:rPr>
              <a:t>s|c</a:t>
            </a:r>
            <a:r>
              <a:rPr lang="en-US" dirty="0">
                <a:ea typeface="ＭＳ Ｐゴシック" charset="0"/>
                <a:cs typeface="Calibri"/>
              </a:rPr>
              <a:t>)= </a:t>
            </a:r>
            <a:r>
              <a:rPr lang="en-US" sz="3600" dirty="0">
                <a:latin typeface="Times" pitchFamily="2" charset="0"/>
                <a:ea typeface="ＭＳ Ｐゴシック" charset="0"/>
                <a:cs typeface="Arial" panose="020B0604020202020204" pitchFamily="34" charset="0"/>
              </a:rPr>
              <a:t>∏</a:t>
            </a:r>
            <a:r>
              <a:rPr lang="en-US" dirty="0">
                <a:latin typeface="Calibri"/>
                <a:ea typeface="ＭＳ Ｐゴシック" charset="0"/>
                <a:cs typeface="Calibri"/>
              </a:rPr>
              <a:t>P(</a:t>
            </a:r>
            <a:r>
              <a:rPr lang="en-US" dirty="0" err="1">
                <a:latin typeface="Calibri"/>
                <a:ea typeface="ＭＳ Ｐゴシック" charset="0"/>
                <a:cs typeface="Calibri"/>
              </a:rPr>
              <a:t>word|c</a:t>
            </a:r>
            <a:r>
              <a:rPr lang="en-US" dirty="0">
                <a:latin typeface="Calibri"/>
                <a:ea typeface="ＭＳ Ｐゴシック" charset="0"/>
                <a:cs typeface="Calibri"/>
              </a:rPr>
              <a:t>)</a:t>
            </a:r>
          </a:p>
        </p:txBody>
      </p:sp>
      <p:sp>
        <p:nvSpPr>
          <p:cNvPr id="46083" name="Text Box 4"/>
          <p:cNvSpPr txBox="1">
            <a:spLocks noChangeArrowheads="1"/>
          </p:cNvSpPr>
          <p:nvPr/>
        </p:nvSpPr>
        <p:spPr bwMode="auto">
          <a:xfrm>
            <a:off x="609600" y="3372682"/>
            <a:ext cx="3251200" cy="3581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667" dirty="0">
                <a:latin typeface="Calibri"/>
                <a:cs typeface="Calibri"/>
              </a:rPr>
              <a:t>0.1	I</a:t>
            </a:r>
          </a:p>
          <a:p>
            <a:pPr eaLnBrk="1" hangingPunct="1">
              <a:spcBef>
                <a:spcPct val="50000"/>
              </a:spcBef>
            </a:pPr>
            <a:r>
              <a:rPr lang="en-US" sz="2667" dirty="0">
                <a:latin typeface="Calibri"/>
                <a:cs typeface="Calibri"/>
              </a:rPr>
              <a:t>0.1	love</a:t>
            </a:r>
          </a:p>
          <a:p>
            <a:pPr eaLnBrk="1" hangingPunct="1">
              <a:spcBef>
                <a:spcPct val="50000"/>
              </a:spcBef>
            </a:pPr>
            <a:r>
              <a:rPr lang="en-US" sz="2667" dirty="0">
                <a:latin typeface="Calibri"/>
                <a:cs typeface="Calibri"/>
              </a:rPr>
              <a:t>0.01	this</a:t>
            </a:r>
          </a:p>
          <a:p>
            <a:pPr eaLnBrk="1" hangingPunct="1">
              <a:spcBef>
                <a:spcPct val="50000"/>
              </a:spcBef>
            </a:pPr>
            <a:r>
              <a:rPr lang="en-US" sz="2667" dirty="0">
                <a:latin typeface="Calibri"/>
                <a:cs typeface="Calibri"/>
              </a:rPr>
              <a:t>0.05	fun</a:t>
            </a:r>
          </a:p>
          <a:p>
            <a:pPr eaLnBrk="1" hangingPunct="1">
              <a:spcBef>
                <a:spcPct val="50000"/>
              </a:spcBef>
            </a:pPr>
            <a:r>
              <a:rPr lang="en-US" sz="2667" dirty="0">
                <a:latin typeface="Calibri"/>
                <a:cs typeface="Calibri"/>
              </a:rPr>
              <a:t>0.1	film</a:t>
            </a:r>
          </a:p>
          <a:p>
            <a:pPr eaLnBrk="1" hangingPunct="1">
              <a:spcBef>
                <a:spcPct val="50000"/>
              </a:spcBef>
            </a:pPr>
            <a:r>
              <a:rPr lang="en-US" sz="2667" dirty="0">
                <a:latin typeface="Calibri"/>
                <a:cs typeface="Calibri"/>
              </a:rPr>
              <a:t>…</a:t>
            </a:r>
          </a:p>
        </p:txBody>
      </p:sp>
      <p:sp>
        <p:nvSpPr>
          <p:cNvPr id="753669" name="Text Box 5"/>
          <p:cNvSpPr txBox="1">
            <a:spLocks noChangeArrowheads="1"/>
          </p:cNvSpPr>
          <p:nvPr/>
        </p:nvSpPr>
        <p:spPr bwMode="auto">
          <a:xfrm>
            <a:off x="4673600" y="3657601"/>
            <a:ext cx="8128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3200" dirty="0">
                <a:latin typeface="Calibri"/>
                <a:cs typeface="Calibri"/>
              </a:rPr>
              <a:t>I</a:t>
            </a:r>
          </a:p>
        </p:txBody>
      </p:sp>
      <p:sp>
        <p:nvSpPr>
          <p:cNvPr id="753670" name="Text Box 6"/>
          <p:cNvSpPr txBox="1">
            <a:spLocks noChangeArrowheads="1"/>
          </p:cNvSpPr>
          <p:nvPr/>
        </p:nvSpPr>
        <p:spPr bwMode="auto">
          <a:xfrm>
            <a:off x="5892800" y="3657600"/>
            <a:ext cx="1016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3200" dirty="0">
                <a:latin typeface="Calibri"/>
                <a:cs typeface="Calibri"/>
              </a:rPr>
              <a:t>love</a:t>
            </a:r>
          </a:p>
        </p:txBody>
      </p:sp>
      <p:sp>
        <p:nvSpPr>
          <p:cNvPr id="753671" name="Text Box 7"/>
          <p:cNvSpPr txBox="1">
            <a:spLocks noChangeArrowheads="1"/>
          </p:cNvSpPr>
          <p:nvPr/>
        </p:nvSpPr>
        <p:spPr bwMode="auto">
          <a:xfrm>
            <a:off x="7010400" y="3657600"/>
            <a:ext cx="1016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3200" dirty="0">
                <a:latin typeface="Calibri"/>
                <a:cs typeface="Calibri"/>
              </a:rPr>
              <a:t>this</a:t>
            </a:r>
          </a:p>
        </p:txBody>
      </p:sp>
      <p:sp>
        <p:nvSpPr>
          <p:cNvPr id="753672" name="Text Box 8"/>
          <p:cNvSpPr txBox="1">
            <a:spLocks noChangeArrowheads="1"/>
          </p:cNvSpPr>
          <p:nvPr/>
        </p:nvSpPr>
        <p:spPr bwMode="auto">
          <a:xfrm>
            <a:off x="8432800" y="3657601"/>
            <a:ext cx="1016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3200" dirty="0">
                <a:latin typeface="Calibri"/>
                <a:cs typeface="Calibri"/>
              </a:rPr>
              <a:t>fun</a:t>
            </a:r>
          </a:p>
        </p:txBody>
      </p:sp>
      <p:sp>
        <p:nvSpPr>
          <p:cNvPr id="753673" name="Text Box 9"/>
          <p:cNvSpPr txBox="1">
            <a:spLocks noChangeArrowheads="1"/>
          </p:cNvSpPr>
          <p:nvPr/>
        </p:nvSpPr>
        <p:spPr bwMode="auto">
          <a:xfrm>
            <a:off x="9448800" y="3657601"/>
            <a:ext cx="18288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3200" dirty="0">
                <a:latin typeface="Calibri"/>
                <a:cs typeface="Calibri"/>
              </a:rPr>
              <a:t>film</a:t>
            </a:r>
          </a:p>
        </p:txBody>
      </p:sp>
      <p:grpSp>
        <p:nvGrpSpPr>
          <p:cNvPr id="2" name="Group 10"/>
          <p:cNvGrpSpPr>
            <a:grpSpLocks/>
          </p:cNvGrpSpPr>
          <p:nvPr/>
        </p:nvGrpSpPr>
        <p:grpSpPr bwMode="auto">
          <a:xfrm>
            <a:off x="4775200" y="4191000"/>
            <a:ext cx="5588000" cy="0"/>
            <a:chOff x="2256" y="2640"/>
            <a:chExt cx="2640" cy="0"/>
          </a:xfrm>
        </p:grpSpPr>
        <p:sp>
          <p:nvSpPr>
            <p:cNvPr id="46101" name="Line 11"/>
            <p:cNvSpPr>
              <a:spLocks noChangeShapeType="1"/>
            </p:cNvSpPr>
            <p:nvPr/>
          </p:nvSpPr>
          <p:spPr bwMode="auto">
            <a:xfrm>
              <a:off x="2256" y="2640"/>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2400">
                <a:latin typeface="Calibri"/>
                <a:cs typeface="Calibri"/>
              </a:endParaRPr>
            </a:p>
          </p:txBody>
        </p:sp>
        <p:sp>
          <p:nvSpPr>
            <p:cNvPr id="46102" name="Line 12"/>
            <p:cNvSpPr>
              <a:spLocks noChangeShapeType="1"/>
            </p:cNvSpPr>
            <p:nvPr/>
          </p:nvSpPr>
          <p:spPr bwMode="auto">
            <a:xfrm>
              <a:off x="2832" y="2640"/>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2400">
                <a:latin typeface="Calibri"/>
                <a:cs typeface="Calibri"/>
              </a:endParaRPr>
            </a:p>
          </p:txBody>
        </p:sp>
        <p:sp>
          <p:nvSpPr>
            <p:cNvPr id="46103" name="Line 13"/>
            <p:cNvSpPr>
              <a:spLocks noChangeShapeType="1"/>
            </p:cNvSpPr>
            <p:nvPr/>
          </p:nvSpPr>
          <p:spPr bwMode="auto">
            <a:xfrm>
              <a:off x="3408" y="2640"/>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2400">
                <a:latin typeface="Calibri"/>
                <a:cs typeface="Calibri"/>
              </a:endParaRPr>
            </a:p>
          </p:txBody>
        </p:sp>
        <p:sp>
          <p:nvSpPr>
            <p:cNvPr id="46104" name="Line 14"/>
            <p:cNvSpPr>
              <a:spLocks noChangeShapeType="1"/>
            </p:cNvSpPr>
            <p:nvPr/>
          </p:nvSpPr>
          <p:spPr bwMode="auto">
            <a:xfrm>
              <a:off x="3984" y="2640"/>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2400">
                <a:latin typeface="Calibri"/>
                <a:cs typeface="Calibri"/>
              </a:endParaRPr>
            </a:p>
          </p:txBody>
        </p:sp>
        <p:sp>
          <p:nvSpPr>
            <p:cNvPr id="46105" name="Line 15"/>
            <p:cNvSpPr>
              <a:spLocks noChangeShapeType="1"/>
            </p:cNvSpPr>
            <p:nvPr/>
          </p:nvSpPr>
          <p:spPr bwMode="auto">
            <a:xfrm>
              <a:off x="4608" y="2640"/>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2400">
                <a:latin typeface="Calibri"/>
                <a:cs typeface="Calibri"/>
              </a:endParaRPr>
            </a:p>
          </p:txBody>
        </p:sp>
      </p:grpSp>
      <p:sp>
        <p:nvSpPr>
          <p:cNvPr id="753680" name="Text Box 16"/>
          <p:cNvSpPr txBox="1">
            <a:spLocks noChangeArrowheads="1"/>
          </p:cNvSpPr>
          <p:nvPr/>
        </p:nvSpPr>
        <p:spPr bwMode="auto">
          <a:xfrm>
            <a:off x="4673600" y="4419600"/>
            <a:ext cx="8128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3200" dirty="0">
                <a:latin typeface="Calibri"/>
                <a:cs typeface="Calibri"/>
              </a:rPr>
              <a:t>0.1</a:t>
            </a:r>
          </a:p>
        </p:txBody>
      </p:sp>
      <p:sp>
        <p:nvSpPr>
          <p:cNvPr id="753681" name="Text Box 17"/>
          <p:cNvSpPr txBox="1">
            <a:spLocks noChangeArrowheads="1"/>
          </p:cNvSpPr>
          <p:nvPr/>
        </p:nvSpPr>
        <p:spPr bwMode="auto">
          <a:xfrm>
            <a:off x="5892800" y="4419601"/>
            <a:ext cx="1016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3200" dirty="0">
                <a:latin typeface="Calibri"/>
                <a:cs typeface="Calibri"/>
              </a:rPr>
              <a:t>0.1</a:t>
            </a:r>
          </a:p>
        </p:txBody>
      </p:sp>
      <p:sp>
        <p:nvSpPr>
          <p:cNvPr id="753682" name="Text Box 18"/>
          <p:cNvSpPr txBox="1">
            <a:spLocks noChangeArrowheads="1"/>
          </p:cNvSpPr>
          <p:nvPr/>
        </p:nvSpPr>
        <p:spPr bwMode="auto">
          <a:xfrm>
            <a:off x="7010400" y="4419601"/>
            <a:ext cx="1016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3200" dirty="0">
                <a:latin typeface="Calibri"/>
                <a:cs typeface="Calibri"/>
              </a:rPr>
              <a:t>.05</a:t>
            </a:r>
          </a:p>
        </p:txBody>
      </p:sp>
      <p:sp>
        <p:nvSpPr>
          <p:cNvPr id="753683" name="Text Box 19"/>
          <p:cNvSpPr txBox="1">
            <a:spLocks noChangeArrowheads="1"/>
          </p:cNvSpPr>
          <p:nvPr/>
        </p:nvSpPr>
        <p:spPr bwMode="auto">
          <a:xfrm>
            <a:off x="8432800" y="4419600"/>
            <a:ext cx="1016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3200" dirty="0">
                <a:latin typeface="Calibri"/>
                <a:cs typeface="Calibri"/>
              </a:rPr>
              <a:t>0.01</a:t>
            </a:r>
          </a:p>
        </p:txBody>
      </p:sp>
      <p:sp>
        <p:nvSpPr>
          <p:cNvPr id="753684" name="Text Box 20"/>
          <p:cNvSpPr txBox="1">
            <a:spLocks noChangeArrowheads="1"/>
          </p:cNvSpPr>
          <p:nvPr/>
        </p:nvSpPr>
        <p:spPr bwMode="auto">
          <a:xfrm>
            <a:off x="9448800" y="4419601"/>
            <a:ext cx="18288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3200" dirty="0">
                <a:latin typeface="Calibri"/>
                <a:cs typeface="Calibri"/>
              </a:rPr>
              <a:t>0.1</a:t>
            </a:r>
          </a:p>
        </p:txBody>
      </p:sp>
      <p:sp>
        <p:nvSpPr>
          <p:cNvPr id="46096" name="Text Box 24"/>
          <p:cNvSpPr txBox="1">
            <a:spLocks noChangeArrowheads="1"/>
          </p:cNvSpPr>
          <p:nvPr/>
        </p:nvSpPr>
        <p:spPr bwMode="auto">
          <a:xfrm>
            <a:off x="812800" y="2720012"/>
            <a:ext cx="18288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3200" dirty="0">
                <a:latin typeface="Calibri"/>
                <a:cs typeface="Calibri"/>
              </a:rPr>
              <a:t>Class </a:t>
            </a:r>
            <a:r>
              <a:rPr lang="en-US" sz="3200" i="1" dirty="0" err="1">
                <a:latin typeface="Calibri"/>
                <a:cs typeface="Calibri"/>
              </a:rPr>
              <a:t>pos</a:t>
            </a:r>
            <a:endParaRPr lang="en-US" sz="3200" i="1" dirty="0">
              <a:latin typeface="Calibri"/>
              <a:cs typeface="Calibri"/>
            </a:endParaRPr>
          </a:p>
        </p:txBody>
      </p:sp>
      <p:sp>
        <p:nvSpPr>
          <p:cNvPr id="753689" name="Text Box 25"/>
          <p:cNvSpPr txBox="1">
            <a:spLocks noChangeArrowheads="1"/>
          </p:cNvSpPr>
          <p:nvPr/>
        </p:nvSpPr>
        <p:spPr bwMode="auto">
          <a:xfrm>
            <a:off x="7721600" y="5943600"/>
            <a:ext cx="39624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3200" dirty="0">
                <a:latin typeface="Calibri"/>
                <a:cs typeface="Calibri"/>
              </a:rPr>
              <a:t>P(s | </a:t>
            </a:r>
            <a:r>
              <a:rPr lang="en-US" sz="3200" dirty="0" err="1">
                <a:latin typeface="Calibri"/>
                <a:cs typeface="Calibri"/>
              </a:rPr>
              <a:t>pos</a:t>
            </a:r>
            <a:r>
              <a:rPr lang="en-US" sz="3200" dirty="0">
                <a:latin typeface="Calibri"/>
                <a:cs typeface="Calibri"/>
              </a:rPr>
              <a:t>) = 0.0000005 </a:t>
            </a:r>
          </a:p>
        </p:txBody>
      </p:sp>
      <p:sp>
        <p:nvSpPr>
          <p:cNvPr id="46098" name="TextBox 26"/>
          <p:cNvSpPr txBox="1">
            <a:spLocks noChangeArrowheads="1"/>
          </p:cNvSpPr>
          <p:nvPr/>
        </p:nvSpPr>
        <p:spPr bwMode="auto">
          <a:xfrm>
            <a:off x="10160001" y="-74551"/>
            <a:ext cx="1319592" cy="420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sz="2133">
                <a:solidFill>
                  <a:srgbClr val="FBFCFF"/>
                </a:solidFill>
                <a:latin typeface="Calibri"/>
                <a:cs typeface="Calibri"/>
              </a:rPr>
              <a:t>Sec.13.2.1</a:t>
            </a:r>
          </a:p>
        </p:txBody>
      </p:sp>
    </p:spTree>
    <p:extLst>
      <p:ext uri="{BB962C8B-B14F-4D97-AF65-F5344CB8AC3E}">
        <p14:creationId xmlns:p14="http://schemas.microsoft.com/office/powerpoint/2010/main" val="2656571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36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7536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7536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75367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75367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75368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9"/>
                                          </p:stCondLst>
                                        </p:cTn>
                                        <p:tgtEl>
                                          <p:spTgt spid="75368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9"/>
                                          </p:stCondLst>
                                        </p:cTn>
                                        <p:tgtEl>
                                          <p:spTgt spid="75368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9"/>
                                          </p:stCondLst>
                                        </p:cTn>
                                        <p:tgtEl>
                                          <p:spTgt spid="75368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9"/>
                                          </p:stCondLst>
                                        </p:cTn>
                                        <p:tgtEl>
                                          <p:spTgt spid="75368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753689"/>
                                        </p:tgtEl>
                                        <p:attrNameLst>
                                          <p:attrName>style.visibility</p:attrName>
                                        </p:attrNameLst>
                                      </p:cBhvr>
                                      <p:to>
                                        <p:strVal val="visible"/>
                                      </p:to>
                                    </p:set>
                                    <p:anim calcmode="lin" valueType="num">
                                      <p:cBhvr additive="base">
                                        <p:cTn id="51" dur="10" fill="hold"/>
                                        <p:tgtEl>
                                          <p:spTgt spid="753689"/>
                                        </p:tgtEl>
                                        <p:attrNameLst>
                                          <p:attrName>ppt_x</p:attrName>
                                        </p:attrNameLst>
                                      </p:cBhvr>
                                      <p:tavLst>
                                        <p:tav tm="0">
                                          <p:val>
                                            <p:strVal val="0-#ppt_w/2"/>
                                          </p:val>
                                        </p:tav>
                                        <p:tav tm="100000">
                                          <p:val>
                                            <p:strVal val="#ppt_x"/>
                                          </p:val>
                                        </p:tav>
                                      </p:tavLst>
                                    </p:anim>
                                    <p:anim calcmode="lin" valueType="num">
                                      <p:cBhvr additive="base">
                                        <p:cTn id="52" dur="10" fill="hold"/>
                                        <p:tgtEl>
                                          <p:spTgt spid="7536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669" grpId="0" autoUpdateAnimBg="0"/>
      <p:bldP spid="753670" grpId="0" autoUpdateAnimBg="0"/>
      <p:bldP spid="753671" grpId="0" autoUpdateAnimBg="0"/>
      <p:bldP spid="753672" grpId="0" autoUpdateAnimBg="0"/>
      <p:bldP spid="753673" grpId="0" autoUpdateAnimBg="0"/>
      <p:bldP spid="753680" grpId="0" autoUpdateAnimBg="0"/>
      <p:bldP spid="753681" grpId="0" autoUpdateAnimBg="0"/>
      <p:bldP spid="753682" grpId="0" autoUpdateAnimBg="0"/>
      <p:bldP spid="753683" grpId="0" autoUpdateAnimBg="0"/>
      <p:bldP spid="753684" grpId="0" autoUpdateAnimBg="0"/>
      <p:bldP spid="75368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Na</a:t>
            </a:r>
            <a:r>
              <a:rPr lang="fr-FR" dirty="0" err="1">
                <a:latin typeface="Calibri" charset="0"/>
                <a:ea typeface="ＭＳ Ｐゴシック" charset="0"/>
                <a:cs typeface="ＭＳ Ｐゴシック" charset="0"/>
              </a:rPr>
              <a:t>ï</a:t>
            </a:r>
            <a:r>
              <a:rPr lang="en-US" dirty="0" err="1">
                <a:latin typeface="Calibri" charset="0"/>
                <a:ea typeface="ＭＳ Ｐゴシック" charset="0"/>
                <a:cs typeface="ＭＳ Ｐゴシック" charset="0"/>
              </a:rPr>
              <a:t>ve</a:t>
            </a:r>
            <a:r>
              <a:rPr lang="en-US" dirty="0">
                <a:latin typeface="Calibri" charset="0"/>
                <a:ea typeface="ＭＳ Ｐゴシック" charset="0"/>
                <a:cs typeface="ＭＳ Ｐゴシック" charset="0"/>
              </a:rPr>
              <a:t> Bayes as a Language Model</a:t>
            </a:r>
          </a:p>
        </p:txBody>
      </p:sp>
      <p:sp>
        <p:nvSpPr>
          <p:cNvPr id="47106" name="Rectangle 3"/>
          <p:cNvSpPr>
            <a:spLocks noGrp="1" noChangeArrowheads="1"/>
          </p:cNvSpPr>
          <p:nvPr>
            <p:ph type="body" idx="1"/>
          </p:nvPr>
        </p:nvSpPr>
        <p:spPr>
          <a:xfrm>
            <a:off x="914400" y="1752602"/>
            <a:ext cx="10363200" cy="1084263"/>
          </a:xfrm>
        </p:spPr>
        <p:txBody>
          <a:bodyPr/>
          <a:lstStyle/>
          <a:p>
            <a:pPr eaLnBrk="1" hangingPunct="1"/>
            <a:r>
              <a:rPr lang="en-US" dirty="0">
                <a:latin typeface="Calibri"/>
                <a:ea typeface="ＭＳ Ｐゴシック" charset="0"/>
                <a:cs typeface="Calibri"/>
              </a:rPr>
              <a:t>Which class assigns the higher probability to s?</a:t>
            </a:r>
          </a:p>
        </p:txBody>
      </p:sp>
      <p:sp>
        <p:nvSpPr>
          <p:cNvPr id="47107" name="Text Box 4"/>
          <p:cNvSpPr txBox="1">
            <a:spLocks noChangeArrowheads="1"/>
          </p:cNvSpPr>
          <p:nvPr/>
        </p:nvSpPr>
        <p:spPr bwMode="auto">
          <a:xfrm>
            <a:off x="508000" y="3505200"/>
            <a:ext cx="3251200" cy="2965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667" dirty="0">
                <a:solidFill>
                  <a:srgbClr val="00AB7E"/>
                </a:solidFill>
                <a:latin typeface="Calibri"/>
                <a:cs typeface="Calibri"/>
              </a:rPr>
              <a:t>0.1	I</a:t>
            </a:r>
          </a:p>
          <a:p>
            <a:pPr eaLnBrk="1" hangingPunct="1">
              <a:spcBef>
                <a:spcPct val="50000"/>
              </a:spcBef>
            </a:pPr>
            <a:r>
              <a:rPr lang="en-US" sz="2667" dirty="0">
                <a:solidFill>
                  <a:srgbClr val="00AB7E"/>
                </a:solidFill>
                <a:latin typeface="Calibri"/>
                <a:cs typeface="Calibri"/>
              </a:rPr>
              <a:t>0.1	love</a:t>
            </a:r>
          </a:p>
          <a:p>
            <a:pPr eaLnBrk="1" hangingPunct="1">
              <a:spcBef>
                <a:spcPct val="50000"/>
              </a:spcBef>
            </a:pPr>
            <a:r>
              <a:rPr lang="en-US" sz="2667" dirty="0">
                <a:solidFill>
                  <a:srgbClr val="00AB7E"/>
                </a:solidFill>
                <a:latin typeface="Calibri"/>
                <a:cs typeface="Calibri"/>
              </a:rPr>
              <a:t>0.01	this</a:t>
            </a:r>
          </a:p>
          <a:p>
            <a:pPr eaLnBrk="1" hangingPunct="1">
              <a:spcBef>
                <a:spcPct val="50000"/>
              </a:spcBef>
            </a:pPr>
            <a:r>
              <a:rPr lang="en-US" sz="2667" dirty="0">
                <a:solidFill>
                  <a:srgbClr val="00AB7E"/>
                </a:solidFill>
                <a:latin typeface="Calibri"/>
                <a:cs typeface="Calibri"/>
              </a:rPr>
              <a:t>0.05	fun</a:t>
            </a:r>
          </a:p>
          <a:p>
            <a:pPr eaLnBrk="1" hangingPunct="1">
              <a:spcBef>
                <a:spcPct val="50000"/>
              </a:spcBef>
            </a:pPr>
            <a:r>
              <a:rPr lang="en-US" sz="2667" dirty="0">
                <a:solidFill>
                  <a:srgbClr val="00AB7E"/>
                </a:solidFill>
                <a:latin typeface="Calibri"/>
                <a:cs typeface="Calibri"/>
              </a:rPr>
              <a:t>0.1	film</a:t>
            </a:r>
          </a:p>
        </p:txBody>
      </p:sp>
      <p:sp>
        <p:nvSpPr>
          <p:cNvPr id="47108" name="Text Box 5"/>
          <p:cNvSpPr txBox="1">
            <a:spLocks noChangeArrowheads="1"/>
          </p:cNvSpPr>
          <p:nvPr/>
        </p:nvSpPr>
        <p:spPr bwMode="auto">
          <a:xfrm>
            <a:off x="711200" y="2819400"/>
            <a:ext cx="2133600" cy="584775"/>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3200" dirty="0">
                <a:solidFill>
                  <a:srgbClr val="00AB7E"/>
                </a:solidFill>
                <a:latin typeface="Calibri"/>
                <a:cs typeface="Calibri"/>
              </a:rPr>
              <a:t>Model </a:t>
            </a:r>
            <a:r>
              <a:rPr lang="en-US" sz="3200" dirty="0" err="1">
                <a:solidFill>
                  <a:srgbClr val="00AB7E"/>
                </a:solidFill>
                <a:latin typeface="Calibri"/>
                <a:cs typeface="Calibri"/>
              </a:rPr>
              <a:t>pos</a:t>
            </a:r>
            <a:endParaRPr lang="en-US" sz="3200" dirty="0">
              <a:solidFill>
                <a:srgbClr val="00AB7E"/>
              </a:solidFill>
              <a:latin typeface="Calibri"/>
              <a:cs typeface="Calibri"/>
            </a:endParaRPr>
          </a:p>
        </p:txBody>
      </p:sp>
      <p:sp>
        <p:nvSpPr>
          <p:cNvPr id="47109" name="Text Box 6"/>
          <p:cNvSpPr txBox="1">
            <a:spLocks noChangeArrowheads="1"/>
          </p:cNvSpPr>
          <p:nvPr/>
        </p:nvSpPr>
        <p:spPr bwMode="auto">
          <a:xfrm>
            <a:off x="3759200" y="2819400"/>
            <a:ext cx="21336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3200" dirty="0">
                <a:solidFill>
                  <a:srgbClr val="FF0000"/>
                </a:solidFill>
                <a:latin typeface="Calibri"/>
                <a:cs typeface="Calibri"/>
              </a:rPr>
              <a:t>Model </a:t>
            </a:r>
            <a:r>
              <a:rPr lang="en-US" sz="3200" dirty="0" err="1">
                <a:solidFill>
                  <a:srgbClr val="FF0000"/>
                </a:solidFill>
                <a:latin typeface="Calibri"/>
                <a:cs typeface="Calibri"/>
              </a:rPr>
              <a:t>neg</a:t>
            </a:r>
            <a:endParaRPr lang="en-US" sz="3200" dirty="0">
              <a:solidFill>
                <a:srgbClr val="FF0000"/>
              </a:solidFill>
              <a:latin typeface="Calibri"/>
              <a:cs typeface="Calibri"/>
            </a:endParaRPr>
          </a:p>
        </p:txBody>
      </p:sp>
      <p:sp>
        <p:nvSpPr>
          <p:cNvPr id="47110" name="Rectangle 7"/>
          <p:cNvSpPr>
            <a:spLocks noChangeArrowheads="1"/>
          </p:cNvSpPr>
          <p:nvPr/>
        </p:nvSpPr>
        <p:spPr bwMode="auto">
          <a:xfrm>
            <a:off x="304800" y="2667000"/>
            <a:ext cx="2844800" cy="3962400"/>
          </a:xfrm>
          <a:prstGeom prst="rect">
            <a:avLst/>
          </a:prstGeom>
          <a:noFill/>
          <a:ln w="9525">
            <a:solidFill>
              <a:srgbClr val="00E4A8"/>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2400">
              <a:latin typeface="Calibri"/>
              <a:cs typeface="Calibri"/>
            </a:endParaRPr>
          </a:p>
        </p:txBody>
      </p:sp>
      <p:sp>
        <p:nvSpPr>
          <p:cNvPr id="47111" name="Rectangle 8"/>
          <p:cNvSpPr>
            <a:spLocks noChangeArrowheads="1"/>
          </p:cNvSpPr>
          <p:nvPr/>
        </p:nvSpPr>
        <p:spPr bwMode="auto">
          <a:xfrm>
            <a:off x="3251200" y="2667000"/>
            <a:ext cx="2844800" cy="3962400"/>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2400">
              <a:latin typeface="Calibri"/>
              <a:cs typeface="Calibri"/>
            </a:endParaRPr>
          </a:p>
        </p:txBody>
      </p:sp>
      <p:grpSp>
        <p:nvGrpSpPr>
          <p:cNvPr id="2" name="Group 9"/>
          <p:cNvGrpSpPr>
            <a:grpSpLocks/>
          </p:cNvGrpSpPr>
          <p:nvPr/>
        </p:nvGrpSpPr>
        <p:grpSpPr bwMode="auto">
          <a:xfrm>
            <a:off x="6197600" y="3657602"/>
            <a:ext cx="6604000" cy="534988"/>
            <a:chOff x="2928" y="2304"/>
            <a:chExt cx="3120" cy="337"/>
          </a:xfrm>
        </p:grpSpPr>
        <p:sp>
          <p:nvSpPr>
            <p:cNvPr id="47127" name="Text Box 10"/>
            <p:cNvSpPr txBox="1">
              <a:spLocks noChangeArrowheads="1"/>
            </p:cNvSpPr>
            <p:nvPr/>
          </p:nvSpPr>
          <p:spPr bwMode="auto">
            <a:xfrm>
              <a:off x="5184" y="2304"/>
              <a:ext cx="864" cy="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667" dirty="0">
                  <a:latin typeface="Calibri"/>
                  <a:cs typeface="Calibri"/>
                </a:rPr>
                <a:t>film</a:t>
              </a:r>
            </a:p>
          </p:txBody>
        </p:sp>
        <p:sp>
          <p:nvSpPr>
            <p:cNvPr id="47128" name="Text Box 11"/>
            <p:cNvSpPr txBox="1">
              <a:spLocks noChangeArrowheads="1"/>
            </p:cNvSpPr>
            <p:nvPr/>
          </p:nvSpPr>
          <p:spPr bwMode="auto">
            <a:xfrm>
              <a:off x="3504" y="2304"/>
              <a:ext cx="624" cy="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667" dirty="0">
                  <a:latin typeface="Calibri"/>
                  <a:cs typeface="Calibri"/>
                </a:rPr>
                <a:t>love</a:t>
              </a:r>
            </a:p>
          </p:txBody>
        </p:sp>
        <p:sp>
          <p:nvSpPr>
            <p:cNvPr id="47129" name="Text Box 12"/>
            <p:cNvSpPr txBox="1">
              <a:spLocks noChangeArrowheads="1"/>
            </p:cNvSpPr>
            <p:nvPr/>
          </p:nvSpPr>
          <p:spPr bwMode="auto">
            <a:xfrm>
              <a:off x="4032" y="2304"/>
              <a:ext cx="624" cy="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667" dirty="0">
                  <a:latin typeface="Calibri"/>
                  <a:cs typeface="Calibri"/>
                </a:rPr>
                <a:t>this</a:t>
              </a:r>
            </a:p>
          </p:txBody>
        </p:sp>
        <p:sp>
          <p:nvSpPr>
            <p:cNvPr id="47130" name="Text Box 13"/>
            <p:cNvSpPr txBox="1">
              <a:spLocks noChangeArrowheads="1"/>
            </p:cNvSpPr>
            <p:nvPr/>
          </p:nvSpPr>
          <p:spPr bwMode="auto">
            <a:xfrm>
              <a:off x="4704" y="2304"/>
              <a:ext cx="480" cy="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667" dirty="0">
                  <a:latin typeface="Calibri"/>
                  <a:cs typeface="Calibri"/>
                </a:rPr>
                <a:t>fun</a:t>
              </a:r>
            </a:p>
          </p:txBody>
        </p:sp>
        <p:grpSp>
          <p:nvGrpSpPr>
            <p:cNvPr id="47131" name="Group 14"/>
            <p:cNvGrpSpPr>
              <a:grpSpLocks/>
            </p:cNvGrpSpPr>
            <p:nvPr/>
          </p:nvGrpSpPr>
          <p:grpSpPr bwMode="auto">
            <a:xfrm>
              <a:off x="2976" y="2640"/>
              <a:ext cx="2640" cy="1"/>
              <a:chOff x="2256" y="2640"/>
              <a:chExt cx="2640" cy="0"/>
            </a:xfrm>
          </p:grpSpPr>
          <p:sp>
            <p:nvSpPr>
              <p:cNvPr id="47133" name="Line 15"/>
              <p:cNvSpPr>
                <a:spLocks noChangeShapeType="1"/>
              </p:cNvSpPr>
              <p:nvPr/>
            </p:nvSpPr>
            <p:spPr bwMode="auto">
              <a:xfrm>
                <a:off x="2256" y="2640"/>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2400">
                  <a:latin typeface="Calibri"/>
                  <a:cs typeface="Calibri"/>
                </a:endParaRPr>
              </a:p>
            </p:txBody>
          </p:sp>
          <p:sp>
            <p:nvSpPr>
              <p:cNvPr id="47134" name="Line 16"/>
              <p:cNvSpPr>
                <a:spLocks noChangeShapeType="1"/>
              </p:cNvSpPr>
              <p:nvPr/>
            </p:nvSpPr>
            <p:spPr bwMode="auto">
              <a:xfrm>
                <a:off x="2832" y="2640"/>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2400">
                  <a:latin typeface="Calibri"/>
                  <a:cs typeface="Calibri"/>
                </a:endParaRPr>
              </a:p>
            </p:txBody>
          </p:sp>
          <p:sp>
            <p:nvSpPr>
              <p:cNvPr id="47135" name="Line 17"/>
              <p:cNvSpPr>
                <a:spLocks noChangeShapeType="1"/>
              </p:cNvSpPr>
              <p:nvPr/>
            </p:nvSpPr>
            <p:spPr bwMode="auto">
              <a:xfrm>
                <a:off x="3408" y="2640"/>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2400">
                  <a:latin typeface="Calibri"/>
                  <a:cs typeface="Calibri"/>
                </a:endParaRPr>
              </a:p>
            </p:txBody>
          </p:sp>
          <p:sp>
            <p:nvSpPr>
              <p:cNvPr id="47136" name="Line 18"/>
              <p:cNvSpPr>
                <a:spLocks noChangeShapeType="1"/>
              </p:cNvSpPr>
              <p:nvPr/>
            </p:nvSpPr>
            <p:spPr bwMode="auto">
              <a:xfrm>
                <a:off x="3984" y="2640"/>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2400">
                  <a:latin typeface="Calibri"/>
                  <a:cs typeface="Calibri"/>
                </a:endParaRPr>
              </a:p>
            </p:txBody>
          </p:sp>
          <p:sp>
            <p:nvSpPr>
              <p:cNvPr id="47137" name="Line 19"/>
              <p:cNvSpPr>
                <a:spLocks noChangeShapeType="1"/>
              </p:cNvSpPr>
              <p:nvPr/>
            </p:nvSpPr>
            <p:spPr bwMode="auto">
              <a:xfrm>
                <a:off x="4608" y="2640"/>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2400">
                  <a:latin typeface="Calibri"/>
                  <a:cs typeface="Calibri"/>
                </a:endParaRPr>
              </a:p>
            </p:txBody>
          </p:sp>
        </p:grpSp>
        <p:sp>
          <p:nvSpPr>
            <p:cNvPr id="47132" name="Text Box 20"/>
            <p:cNvSpPr txBox="1">
              <a:spLocks noChangeArrowheads="1"/>
            </p:cNvSpPr>
            <p:nvPr/>
          </p:nvSpPr>
          <p:spPr bwMode="auto">
            <a:xfrm>
              <a:off x="2928" y="2304"/>
              <a:ext cx="624" cy="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667" dirty="0">
                  <a:latin typeface="Calibri"/>
                  <a:cs typeface="Calibri"/>
                </a:rPr>
                <a:t>I</a:t>
              </a:r>
            </a:p>
          </p:txBody>
        </p:sp>
      </p:grpSp>
      <p:grpSp>
        <p:nvGrpSpPr>
          <p:cNvPr id="4" name="Group 21"/>
          <p:cNvGrpSpPr>
            <a:grpSpLocks/>
          </p:cNvGrpSpPr>
          <p:nvPr/>
        </p:nvGrpSpPr>
        <p:grpSpPr bwMode="auto">
          <a:xfrm>
            <a:off x="6197600" y="4419599"/>
            <a:ext cx="6604000" cy="781050"/>
            <a:chOff x="2928" y="2784"/>
            <a:chExt cx="3120" cy="492"/>
          </a:xfrm>
        </p:grpSpPr>
        <p:sp>
          <p:nvSpPr>
            <p:cNvPr id="47117" name="Text Box 22"/>
            <p:cNvSpPr txBox="1">
              <a:spLocks noChangeArrowheads="1"/>
            </p:cNvSpPr>
            <p:nvPr/>
          </p:nvSpPr>
          <p:spPr bwMode="auto">
            <a:xfrm>
              <a:off x="5184" y="2784"/>
              <a:ext cx="864"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solidFill>
                    <a:srgbClr val="00AB7E"/>
                  </a:solidFill>
                  <a:latin typeface="Calibri"/>
                  <a:cs typeface="Calibri"/>
                </a:rPr>
                <a:t>0.1</a:t>
              </a:r>
            </a:p>
          </p:txBody>
        </p:sp>
        <p:sp>
          <p:nvSpPr>
            <p:cNvPr id="47118" name="Text Box 23"/>
            <p:cNvSpPr txBox="1">
              <a:spLocks noChangeArrowheads="1"/>
            </p:cNvSpPr>
            <p:nvPr/>
          </p:nvSpPr>
          <p:spPr bwMode="auto">
            <a:xfrm>
              <a:off x="3504" y="2784"/>
              <a:ext cx="48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solidFill>
                    <a:srgbClr val="00AB7E"/>
                  </a:solidFill>
                  <a:latin typeface="Calibri"/>
                  <a:cs typeface="Calibri"/>
                </a:rPr>
                <a:t>0.1</a:t>
              </a:r>
            </a:p>
          </p:txBody>
        </p:sp>
        <p:sp>
          <p:nvSpPr>
            <p:cNvPr id="47119" name="Text Box 24"/>
            <p:cNvSpPr txBox="1">
              <a:spLocks noChangeArrowheads="1"/>
            </p:cNvSpPr>
            <p:nvPr/>
          </p:nvSpPr>
          <p:spPr bwMode="auto">
            <a:xfrm>
              <a:off x="4032" y="2784"/>
              <a:ext cx="576"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solidFill>
                    <a:srgbClr val="00AB7E"/>
                  </a:solidFill>
                  <a:latin typeface="Calibri"/>
                  <a:cs typeface="Calibri"/>
                </a:rPr>
                <a:t>0.01</a:t>
              </a:r>
            </a:p>
          </p:txBody>
        </p:sp>
        <p:sp>
          <p:nvSpPr>
            <p:cNvPr id="47120" name="Text Box 25"/>
            <p:cNvSpPr txBox="1">
              <a:spLocks noChangeArrowheads="1"/>
            </p:cNvSpPr>
            <p:nvPr/>
          </p:nvSpPr>
          <p:spPr bwMode="auto">
            <a:xfrm>
              <a:off x="4704" y="2784"/>
              <a:ext cx="576"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solidFill>
                    <a:srgbClr val="00AB7E"/>
                  </a:solidFill>
                  <a:latin typeface="Calibri"/>
                  <a:cs typeface="Calibri"/>
                </a:rPr>
                <a:t>0.05</a:t>
              </a:r>
            </a:p>
          </p:txBody>
        </p:sp>
        <p:sp>
          <p:nvSpPr>
            <p:cNvPr id="47121" name="Text Box 26"/>
            <p:cNvSpPr txBox="1">
              <a:spLocks noChangeArrowheads="1"/>
            </p:cNvSpPr>
            <p:nvPr/>
          </p:nvSpPr>
          <p:spPr bwMode="auto">
            <a:xfrm>
              <a:off x="2928" y="2784"/>
              <a:ext cx="48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solidFill>
                    <a:srgbClr val="00AB7E"/>
                  </a:solidFill>
                  <a:latin typeface="Calibri"/>
                  <a:cs typeface="Calibri"/>
                </a:rPr>
                <a:t>0.1</a:t>
              </a:r>
            </a:p>
          </p:txBody>
        </p:sp>
        <p:sp>
          <p:nvSpPr>
            <p:cNvPr id="47122" name="Text Box 27"/>
            <p:cNvSpPr txBox="1">
              <a:spLocks noChangeArrowheads="1"/>
            </p:cNvSpPr>
            <p:nvPr/>
          </p:nvSpPr>
          <p:spPr bwMode="auto">
            <a:xfrm>
              <a:off x="5184" y="2985"/>
              <a:ext cx="864"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solidFill>
                    <a:srgbClr val="FF0000"/>
                  </a:solidFill>
                  <a:latin typeface="Calibri"/>
                  <a:cs typeface="Calibri"/>
                </a:rPr>
                <a:t>0.1</a:t>
              </a:r>
            </a:p>
          </p:txBody>
        </p:sp>
        <p:sp>
          <p:nvSpPr>
            <p:cNvPr id="47123" name="Text Box 28"/>
            <p:cNvSpPr txBox="1">
              <a:spLocks noChangeArrowheads="1"/>
            </p:cNvSpPr>
            <p:nvPr/>
          </p:nvSpPr>
          <p:spPr bwMode="auto">
            <a:xfrm>
              <a:off x="3504" y="2985"/>
              <a:ext cx="528"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solidFill>
                    <a:srgbClr val="FF0000"/>
                  </a:solidFill>
                  <a:latin typeface="Calibri"/>
                  <a:cs typeface="Calibri"/>
                </a:rPr>
                <a:t>0.001</a:t>
              </a:r>
            </a:p>
          </p:txBody>
        </p:sp>
        <p:sp>
          <p:nvSpPr>
            <p:cNvPr id="47124" name="Text Box 29"/>
            <p:cNvSpPr txBox="1">
              <a:spLocks noChangeArrowheads="1"/>
            </p:cNvSpPr>
            <p:nvPr/>
          </p:nvSpPr>
          <p:spPr bwMode="auto">
            <a:xfrm>
              <a:off x="4032" y="2985"/>
              <a:ext cx="576"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solidFill>
                    <a:srgbClr val="FF0000"/>
                  </a:solidFill>
                  <a:latin typeface="Calibri"/>
                  <a:cs typeface="Calibri"/>
                </a:rPr>
                <a:t>0.01</a:t>
              </a:r>
            </a:p>
          </p:txBody>
        </p:sp>
        <p:sp>
          <p:nvSpPr>
            <p:cNvPr id="47125" name="Text Box 30"/>
            <p:cNvSpPr txBox="1">
              <a:spLocks noChangeArrowheads="1"/>
            </p:cNvSpPr>
            <p:nvPr/>
          </p:nvSpPr>
          <p:spPr bwMode="auto">
            <a:xfrm>
              <a:off x="4704" y="2985"/>
              <a:ext cx="576"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solidFill>
                    <a:srgbClr val="FF0000"/>
                  </a:solidFill>
                  <a:latin typeface="Calibri"/>
                  <a:cs typeface="Calibri"/>
                </a:rPr>
                <a:t>0.005</a:t>
              </a:r>
            </a:p>
          </p:txBody>
        </p:sp>
        <p:sp>
          <p:nvSpPr>
            <p:cNvPr id="47126" name="Text Box 31"/>
            <p:cNvSpPr txBox="1">
              <a:spLocks noChangeArrowheads="1"/>
            </p:cNvSpPr>
            <p:nvPr/>
          </p:nvSpPr>
          <p:spPr bwMode="auto">
            <a:xfrm>
              <a:off x="2928" y="2985"/>
              <a:ext cx="48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solidFill>
                    <a:srgbClr val="FF0000"/>
                  </a:solidFill>
                  <a:latin typeface="Calibri"/>
                  <a:cs typeface="Calibri"/>
                </a:rPr>
                <a:t>0.2</a:t>
              </a:r>
            </a:p>
          </p:txBody>
        </p:sp>
      </p:grpSp>
      <p:sp>
        <p:nvSpPr>
          <p:cNvPr id="754720" name="Text Box 32"/>
          <p:cNvSpPr txBox="1">
            <a:spLocks noChangeArrowheads="1"/>
          </p:cNvSpPr>
          <p:nvPr/>
        </p:nvSpPr>
        <p:spPr bwMode="auto">
          <a:xfrm>
            <a:off x="7213600" y="5715000"/>
            <a:ext cx="38608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3200" dirty="0">
                <a:latin typeface="Calibri"/>
                <a:cs typeface="Calibri"/>
              </a:rPr>
              <a:t>P(</a:t>
            </a:r>
            <a:r>
              <a:rPr lang="en-US" sz="3200" dirty="0" err="1">
                <a:latin typeface="Calibri"/>
                <a:cs typeface="Calibri"/>
              </a:rPr>
              <a:t>s|</a:t>
            </a:r>
            <a:r>
              <a:rPr lang="en-US" sz="3200" dirty="0" err="1">
                <a:solidFill>
                  <a:srgbClr val="008000"/>
                </a:solidFill>
                <a:latin typeface="Calibri"/>
                <a:cs typeface="Calibri"/>
              </a:rPr>
              <a:t>pos</a:t>
            </a:r>
            <a:r>
              <a:rPr lang="en-US" sz="3200" dirty="0">
                <a:latin typeface="Calibri"/>
                <a:cs typeface="Calibri"/>
              </a:rPr>
              <a:t>)  &gt;  P(</a:t>
            </a:r>
            <a:r>
              <a:rPr lang="en-US" sz="3200" dirty="0" err="1">
                <a:latin typeface="Calibri"/>
                <a:cs typeface="Calibri"/>
              </a:rPr>
              <a:t>s|</a:t>
            </a:r>
            <a:r>
              <a:rPr lang="en-US" sz="3200" dirty="0" err="1">
                <a:solidFill>
                  <a:srgbClr val="FF0000"/>
                </a:solidFill>
                <a:latin typeface="Calibri"/>
                <a:cs typeface="Calibri"/>
              </a:rPr>
              <a:t>neg</a:t>
            </a:r>
            <a:r>
              <a:rPr lang="en-US" sz="3200" dirty="0">
                <a:latin typeface="Calibri"/>
                <a:cs typeface="Calibri"/>
              </a:rPr>
              <a:t>)</a:t>
            </a:r>
          </a:p>
        </p:txBody>
      </p:sp>
      <p:sp>
        <p:nvSpPr>
          <p:cNvPr id="47115" name="Text Box 33"/>
          <p:cNvSpPr txBox="1">
            <a:spLocks noChangeArrowheads="1"/>
          </p:cNvSpPr>
          <p:nvPr/>
        </p:nvSpPr>
        <p:spPr bwMode="auto">
          <a:xfrm>
            <a:off x="3433233" y="3351214"/>
            <a:ext cx="1686680" cy="31707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lnSpc>
                <a:spcPct val="150000"/>
              </a:lnSpc>
            </a:pPr>
            <a:r>
              <a:rPr lang="en-US" sz="2667" dirty="0">
                <a:solidFill>
                  <a:schemeClr val="hlink"/>
                </a:solidFill>
                <a:latin typeface="Calibri"/>
                <a:cs typeface="Calibri"/>
              </a:rPr>
              <a:t>0.2	I</a:t>
            </a:r>
          </a:p>
          <a:p>
            <a:pPr eaLnBrk="1" hangingPunct="1">
              <a:lnSpc>
                <a:spcPct val="150000"/>
              </a:lnSpc>
            </a:pPr>
            <a:r>
              <a:rPr lang="en-US" sz="2667" dirty="0">
                <a:solidFill>
                  <a:schemeClr val="hlink"/>
                </a:solidFill>
                <a:latin typeface="Calibri"/>
                <a:cs typeface="Calibri"/>
              </a:rPr>
              <a:t>0.001	love</a:t>
            </a:r>
          </a:p>
          <a:p>
            <a:pPr eaLnBrk="1" hangingPunct="1">
              <a:lnSpc>
                <a:spcPct val="150000"/>
              </a:lnSpc>
            </a:pPr>
            <a:r>
              <a:rPr lang="en-US" sz="2667" dirty="0">
                <a:solidFill>
                  <a:schemeClr val="hlink"/>
                </a:solidFill>
                <a:latin typeface="Calibri"/>
                <a:cs typeface="Calibri"/>
              </a:rPr>
              <a:t>0.01	this</a:t>
            </a:r>
          </a:p>
          <a:p>
            <a:pPr eaLnBrk="1" hangingPunct="1">
              <a:lnSpc>
                <a:spcPct val="150000"/>
              </a:lnSpc>
            </a:pPr>
            <a:r>
              <a:rPr lang="en-US" sz="2667" dirty="0">
                <a:solidFill>
                  <a:schemeClr val="hlink"/>
                </a:solidFill>
                <a:latin typeface="Calibri"/>
                <a:cs typeface="Calibri"/>
              </a:rPr>
              <a:t>0.005	fun</a:t>
            </a:r>
          </a:p>
          <a:p>
            <a:pPr eaLnBrk="1" hangingPunct="1">
              <a:lnSpc>
                <a:spcPct val="150000"/>
              </a:lnSpc>
            </a:pPr>
            <a:r>
              <a:rPr lang="en-US" sz="2667" dirty="0">
                <a:solidFill>
                  <a:schemeClr val="hlink"/>
                </a:solidFill>
                <a:latin typeface="Calibri"/>
                <a:cs typeface="Calibri"/>
              </a:rPr>
              <a:t>0.1	film</a:t>
            </a:r>
          </a:p>
        </p:txBody>
      </p:sp>
      <p:sp>
        <p:nvSpPr>
          <p:cNvPr id="47116" name="TextBox 34"/>
          <p:cNvSpPr txBox="1">
            <a:spLocks noChangeArrowheads="1"/>
          </p:cNvSpPr>
          <p:nvPr/>
        </p:nvSpPr>
        <p:spPr bwMode="auto">
          <a:xfrm>
            <a:off x="10160002" y="-74551"/>
            <a:ext cx="1576072" cy="420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sz="2133">
                <a:solidFill>
                  <a:srgbClr val="FBFCFF"/>
                </a:solidFill>
              </a:rPr>
              <a:t>Sec.13.2.1</a:t>
            </a:r>
          </a:p>
        </p:txBody>
      </p:sp>
    </p:spTree>
    <p:extLst>
      <p:ext uri="{BB962C8B-B14F-4D97-AF65-F5344CB8AC3E}">
        <p14:creationId xmlns:p14="http://schemas.microsoft.com/office/powerpoint/2010/main" val="1488826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47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720"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2765287" y="880166"/>
            <a:ext cx="6400800" cy="2540000"/>
          </a:xfrm>
        </p:spPr>
        <p:txBody>
          <a:bodyPr/>
          <a:lstStyle/>
          <a:p>
            <a:r>
              <a:rPr lang="en-US" sz="5333">
                <a:latin typeface="Calibri (Headings)"/>
                <a:cs typeface="Calibri (Headings)"/>
              </a:rPr>
              <a:t>Text Classification and Na</a:t>
            </a:r>
            <a:r>
              <a:rPr lang="fr-FR" sz="5333">
                <a:latin typeface="Calibri (Headings)"/>
                <a:cs typeface="Calibri (Headings)"/>
              </a:rPr>
              <a:t>ï</a:t>
            </a:r>
            <a:r>
              <a:rPr lang="en-US" sz="5333">
                <a:latin typeface="Calibri (Headings)"/>
                <a:cs typeface="Calibri (Headings)"/>
              </a:rPr>
              <a:t>ve Bayes</a:t>
            </a:r>
            <a:endParaRPr lang="en-US" sz="5333"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4800" dirty="0">
                <a:solidFill>
                  <a:srgbClr val="A4001D"/>
                </a:solidFill>
                <a:latin typeface="Calibri"/>
                <a:ea typeface="ＭＳ Ｐゴシック" charset="0"/>
                <a:cs typeface="Calibri"/>
              </a:rPr>
              <a:t>Multinomial Na</a:t>
            </a:r>
            <a:r>
              <a:rPr lang="fr-FR" sz="4800" dirty="0" err="1">
                <a:solidFill>
                  <a:srgbClr val="A4001D"/>
                </a:solidFill>
                <a:latin typeface="Calibri"/>
                <a:ea typeface="ＭＳ Ｐゴシック" charset="0"/>
                <a:cs typeface="Calibri"/>
              </a:rPr>
              <a:t>ï</a:t>
            </a:r>
            <a:r>
              <a:rPr lang="en-US" sz="4800" dirty="0" err="1">
                <a:solidFill>
                  <a:srgbClr val="A4001D"/>
                </a:solidFill>
                <a:latin typeface="Calibri"/>
                <a:ea typeface="ＭＳ Ｐゴシック" charset="0"/>
                <a:cs typeface="Calibri"/>
              </a:rPr>
              <a:t>ve</a:t>
            </a:r>
            <a:r>
              <a:rPr lang="en-US" sz="4800" dirty="0">
                <a:solidFill>
                  <a:srgbClr val="A4001D"/>
                </a:solidFill>
                <a:latin typeface="Calibri"/>
                <a:ea typeface="ＭＳ Ｐゴシック" charset="0"/>
                <a:cs typeface="Calibri"/>
              </a:rPr>
              <a:t> Bayes: A Worked Example</a:t>
            </a:r>
          </a:p>
        </p:txBody>
      </p:sp>
    </p:spTree>
    <p:extLst>
      <p:ext uri="{BB962C8B-B14F-4D97-AF65-F5344CB8AC3E}">
        <p14:creationId xmlns:p14="http://schemas.microsoft.com/office/powerpoint/2010/main" val="17171954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4" name="Rectangle 2"/>
          <p:cNvSpPr>
            <a:spLocks noGrp="1" noChangeArrowheads="1"/>
          </p:cNvSpPr>
          <p:nvPr>
            <p:ph type="title"/>
          </p:nvPr>
        </p:nvSpPr>
        <p:spPr>
          <a:xfrm>
            <a:off x="1625600" y="-22867"/>
            <a:ext cx="10363200" cy="1143000"/>
          </a:xfrm>
        </p:spPr>
        <p:txBody>
          <a:bodyPr/>
          <a:lstStyle/>
          <a:p>
            <a:r>
              <a:rPr lang="en-US" dirty="0"/>
              <a:t>Who wrote which Federalist papers?</a:t>
            </a:r>
          </a:p>
        </p:txBody>
      </p:sp>
      <p:sp>
        <p:nvSpPr>
          <p:cNvPr id="1359875" name="Rectangle 3"/>
          <p:cNvSpPr>
            <a:spLocks noGrp="1" noChangeArrowheads="1"/>
          </p:cNvSpPr>
          <p:nvPr>
            <p:ph sz="quarter" idx="1"/>
          </p:nvPr>
        </p:nvSpPr>
        <p:spPr>
          <a:xfrm>
            <a:off x="609600" y="1803400"/>
            <a:ext cx="9550400" cy="4114800"/>
          </a:xfrm>
        </p:spPr>
        <p:txBody>
          <a:bodyPr>
            <a:normAutofit/>
          </a:bodyPr>
          <a:lstStyle/>
          <a:p>
            <a:pPr>
              <a:lnSpc>
                <a:spcPct val="110000"/>
              </a:lnSpc>
            </a:pPr>
            <a:r>
              <a:rPr lang="en-US" dirty="0"/>
              <a:t>1787-8: anonymous essays try to convince New York to ratify U.S Constitution:  Jay, Madison, Hamilton.  </a:t>
            </a:r>
          </a:p>
          <a:p>
            <a:pPr>
              <a:lnSpc>
                <a:spcPct val="110000"/>
              </a:lnSpc>
            </a:pPr>
            <a:r>
              <a:rPr lang="en-US" dirty="0"/>
              <a:t>Authorship of 12 of the letters in dispute</a:t>
            </a:r>
          </a:p>
          <a:p>
            <a:pPr>
              <a:lnSpc>
                <a:spcPct val="110000"/>
              </a:lnSpc>
            </a:pPr>
            <a:r>
              <a:rPr lang="en-US" dirty="0"/>
              <a:t>1963: solved by </a:t>
            </a:r>
            <a:r>
              <a:rPr lang="en-US" dirty="0" err="1"/>
              <a:t>Mosteller</a:t>
            </a:r>
            <a:r>
              <a:rPr lang="en-US" dirty="0"/>
              <a:t> and Wallace using Bayesian methods</a:t>
            </a:r>
          </a:p>
          <a:p>
            <a:pPr>
              <a:lnSpc>
                <a:spcPct val="110000"/>
              </a:lnSpc>
            </a:pPr>
            <a:endParaRPr lang="en-US" dirty="0"/>
          </a:p>
        </p:txBody>
      </p:sp>
      <p:pic>
        <p:nvPicPr>
          <p:cNvPr id="12" name="Picture 11" descr="370px-Federalist.jpg"/>
          <p:cNvPicPr>
            <a:picLocks noChangeAspect="1"/>
          </p:cNvPicPr>
          <p:nvPr/>
        </p:nvPicPr>
        <p:blipFill>
          <a:blip r:embed="rId2"/>
          <a:stretch>
            <a:fillRect/>
          </a:stretch>
        </p:blipFill>
        <p:spPr>
          <a:xfrm>
            <a:off x="10397067" y="177801"/>
            <a:ext cx="1693333" cy="2745945"/>
          </a:xfrm>
          <a:prstGeom prst="rect">
            <a:avLst/>
          </a:prstGeom>
        </p:spPr>
      </p:pic>
      <p:pic>
        <p:nvPicPr>
          <p:cNvPr id="2" name="Picture 1" descr="220px-James_Madis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458" y="4953000"/>
            <a:ext cx="1209343" cy="1473200"/>
          </a:xfrm>
          <a:prstGeom prst="rect">
            <a:avLst/>
          </a:prstGeom>
        </p:spPr>
      </p:pic>
      <p:pic>
        <p:nvPicPr>
          <p:cNvPr id="3" name="Picture 2" descr="220px-Alexander_Hamilton_portrait_by_John_Trumbull_180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4958" y="4876800"/>
            <a:ext cx="1263188" cy="1498600"/>
          </a:xfrm>
          <a:prstGeom prst="rect">
            <a:avLst/>
          </a:prstGeom>
        </p:spPr>
      </p:pic>
      <p:sp>
        <p:nvSpPr>
          <p:cNvPr id="4" name="TextBox 3"/>
          <p:cNvSpPr txBox="1"/>
          <p:nvPr/>
        </p:nvSpPr>
        <p:spPr>
          <a:xfrm>
            <a:off x="304801" y="6365558"/>
            <a:ext cx="2105063" cy="461665"/>
          </a:xfrm>
          <a:prstGeom prst="rect">
            <a:avLst/>
          </a:prstGeom>
          <a:noFill/>
        </p:spPr>
        <p:txBody>
          <a:bodyPr wrap="none" rtlCol="0">
            <a:spAutoFit/>
          </a:bodyPr>
          <a:lstStyle/>
          <a:p>
            <a:r>
              <a:rPr lang="en-US" sz="2400" dirty="0"/>
              <a:t>James Madison</a:t>
            </a:r>
          </a:p>
        </p:txBody>
      </p:sp>
      <p:sp>
        <p:nvSpPr>
          <p:cNvPr id="15" name="TextBox 14"/>
          <p:cNvSpPr txBox="1"/>
          <p:nvPr/>
        </p:nvSpPr>
        <p:spPr>
          <a:xfrm>
            <a:off x="6299201" y="6390958"/>
            <a:ext cx="2660857" cy="461665"/>
          </a:xfrm>
          <a:prstGeom prst="rect">
            <a:avLst/>
          </a:prstGeom>
          <a:noFill/>
        </p:spPr>
        <p:txBody>
          <a:bodyPr wrap="none" rtlCol="0">
            <a:spAutoFit/>
          </a:bodyPr>
          <a:lstStyle/>
          <a:p>
            <a:r>
              <a:rPr lang="en-US" sz="2400" dirty="0"/>
              <a:t>Alexander Hamilton</a:t>
            </a:r>
          </a:p>
        </p:txBody>
      </p:sp>
    </p:spTree>
    <p:extLst>
      <p:ext uri="{BB962C8B-B14F-4D97-AF65-F5344CB8AC3E}">
        <p14:creationId xmlns:p14="http://schemas.microsoft.com/office/powerpoint/2010/main" val="1254967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010400" y="3022600"/>
            <a:ext cx="5384800" cy="3416320"/>
          </a:xfrm>
          <a:prstGeom prst="rect">
            <a:avLst/>
          </a:prstGeom>
          <a:noFill/>
        </p:spPr>
        <p:txBody>
          <a:bodyPr wrap="square" rtlCol="0">
            <a:spAutoFit/>
          </a:bodyPr>
          <a:lstStyle/>
          <a:p>
            <a:r>
              <a:rPr lang="en-US" sz="2400" b="1" dirty="0"/>
              <a:t>Choosing a class:</a:t>
            </a:r>
          </a:p>
          <a:p>
            <a:r>
              <a:rPr lang="en-US" sz="2400" dirty="0"/>
              <a:t>P(c|d5) </a:t>
            </a:r>
          </a:p>
          <a:p>
            <a:endParaRPr lang="en-US" sz="2400" dirty="0"/>
          </a:p>
          <a:p>
            <a:endParaRPr lang="en-US" sz="2400" dirty="0"/>
          </a:p>
          <a:p>
            <a:endParaRPr lang="en-US" sz="2400" dirty="0"/>
          </a:p>
          <a:p>
            <a:r>
              <a:rPr lang="en-US" sz="2400" dirty="0"/>
              <a:t>P(j|d5) </a:t>
            </a:r>
          </a:p>
          <a:p>
            <a:endParaRPr lang="en-US" sz="2400" dirty="0"/>
          </a:p>
          <a:p>
            <a:endParaRPr lang="en-US" sz="2400" dirty="0"/>
          </a:p>
          <a:p>
            <a:endParaRPr lang="en-US" sz="2400" dirty="0"/>
          </a:p>
        </p:txBody>
      </p:sp>
      <p:sp>
        <p:nvSpPr>
          <p:cNvPr id="40" name="TextBox 39"/>
          <p:cNvSpPr txBox="1"/>
          <p:nvPr/>
        </p:nvSpPr>
        <p:spPr>
          <a:xfrm>
            <a:off x="7823200" y="4884500"/>
            <a:ext cx="3403496" cy="748795"/>
          </a:xfrm>
          <a:prstGeom prst="rect">
            <a:avLst/>
          </a:prstGeom>
          <a:noFill/>
        </p:spPr>
        <p:txBody>
          <a:bodyPr wrap="none" rtlCol="0">
            <a:spAutoFit/>
          </a:bodyPr>
          <a:lstStyle/>
          <a:p>
            <a:pPr lvl="1"/>
            <a:r>
              <a:rPr lang="en-US" altLang="zh-TW" sz="2133" dirty="0">
                <a:latin typeface="Calibri" charset="0"/>
              </a:rPr>
              <a:t> </a:t>
            </a:r>
            <a:r>
              <a:rPr lang="en-US" altLang="zh-TW" sz="2133" dirty="0">
                <a:latin typeface="Calibri" charset="0"/>
                <a:ea typeface="Arial" charset="0"/>
                <a:cs typeface="Arial" charset="0"/>
              </a:rPr>
              <a:t>1/4 * (2/9)</a:t>
            </a:r>
            <a:r>
              <a:rPr lang="en-US" altLang="zh-TW" sz="2133" baseline="30000" dirty="0">
                <a:latin typeface="Calibri" charset="0"/>
                <a:ea typeface="Arial" charset="0"/>
                <a:cs typeface="Arial" charset="0"/>
              </a:rPr>
              <a:t>3</a:t>
            </a:r>
            <a:r>
              <a:rPr lang="en-US" altLang="zh-TW" sz="2133" dirty="0">
                <a:latin typeface="Calibri" charset="0"/>
                <a:ea typeface="Arial" charset="0"/>
                <a:cs typeface="Arial" charset="0"/>
              </a:rPr>
              <a:t> * 2/9 * 2/9 </a:t>
            </a:r>
            <a:r>
              <a:rPr lang="en-US" altLang="zh-TW" sz="2133" dirty="0">
                <a:latin typeface="Calibri" charset="0"/>
              </a:rPr>
              <a:t> </a:t>
            </a:r>
          </a:p>
          <a:p>
            <a:pPr lvl="1">
              <a:buFont typeface="Wingdings" charset="2"/>
              <a:buNone/>
            </a:pPr>
            <a:r>
              <a:rPr lang="en-US" altLang="zh-TW" sz="2133" dirty="0">
                <a:latin typeface="Calibri" charset="0"/>
                <a:ea typeface="Arial" charset="0"/>
                <a:cs typeface="Arial" charset="0"/>
              </a:rPr>
              <a:t>	≈ 0.0001</a:t>
            </a:r>
          </a:p>
        </p:txBody>
      </p:sp>
      <p:graphicFrame>
        <p:nvGraphicFramePr>
          <p:cNvPr id="5" name="Content Placeholder 4"/>
          <p:cNvGraphicFramePr>
            <a:graphicFrameLocks noGrp="1"/>
          </p:cNvGraphicFramePr>
          <p:nvPr>
            <p:ph idx="1"/>
            <p:extLst/>
          </p:nvPr>
        </p:nvGraphicFramePr>
        <p:xfrm>
          <a:off x="3860800" y="177800"/>
          <a:ext cx="7823201" cy="2235198"/>
        </p:xfrm>
        <a:graphic>
          <a:graphicData uri="http://schemas.openxmlformats.org/drawingml/2006/table">
            <a:tbl>
              <a:tblPr firstRow="1" bandRow="1">
                <a:tableStyleId>{5C22544A-7EE6-4342-B048-85BDC9FD1C3A}</a:tableStyleId>
              </a:tblPr>
              <a:tblGrid>
                <a:gridCol w="1327151">
                  <a:extLst>
                    <a:ext uri="{9D8B030D-6E8A-4147-A177-3AD203B41FA5}">
                      <a16:colId xmlns:a16="http://schemas.microsoft.com/office/drawing/2014/main" val="20000"/>
                    </a:ext>
                  </a:extLst>
                </a:gridCol>
                <a:gridCol w="698499">
                  <a:extLst>
                    <a:ext uri="{9D8B030D-6E8A-4147-A177-3AD203B41FA5}">
                      <a16:colId xmlns:a16="http://schemas.microsoft.com/office/drawing/2014/main" val="20001"/>
                    </a:ext>
                  </a:extLst>
                </a:gridCol>
                <a:gridCol w="4781551">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tblGrid>
              <a:tr h="372533">
                <a:tc>
                  <a:txBody>
                    <a:bodyPr/>
                    <a:lstStyle/>
                    <a:p>
                      <a:pPr>
                        <a:lnSpc>
                          <a:spcPct val="70000"/>
                        </a:lnSpc>
                      </a:pPr>
                      <a:endParaRPr lang="en-US" sz="2100" dirty="0"/>
                    </a:p>
                  </a:txBody>
                  <a:tcPr marL="121920" marR="121920" marT="60960" marB="60960"/>
                </a:tc>
                <a:tc>
                  <a:txBody>
                    <a:bodyPr/>
                    <a:lstStyle/>
                    <a:p>
                      <a:pPr>
                        <a:lnSpc>
                          <a:spcPct val="70000"/>
                        </a:lnSpc>
                      </a:pPr>
                      <a:r>
                        <a:rPr lang="en-US" sz="2100" dirty="0"/>
                        <a:t>Doc</a:t>
                      </a:r>
                    </a:p>
                  </a:txBody>
                  <a:tcPr marL="121920" marR="121920" marT="60960" marB="60960"/>
                </a:tc>
                <a:tc>
                  <a:txBody>
                    <a:bodyPr/>
                    <a:lstStyle/>
                    <a:p>
                      <a:pPr>
                        <a:lnSpc>
                          <a:spcPct val="70000"/>
                        </a:lnSpc>
                      </a:pPr>
                      <a:r>
                        <a:rPr lang="en-US" sz="2100" dirty="0"/>
                        <a:t>Words</a:t>
                      </a:r>
                    </a:p>
                  </a:txBody>
                  <a:tcPr marL="121920" marR="121920" marT="60960" marB="60960"/>
                </a:tc>
                <a:tc>
                  <a:txBody>
                    <a:bodyPr/>
                    <a:lstStyle/>
                    <a:p>
                      <a:pPr>
                        <a:lnSpc>
                          <a:spcPct val="70000"/>
                        </a:lnSpc>
                      </a:pPr>
                      <a:r>
                        <a:rPr lang="en-US" sz="2100" dirty="0"/>
                        <a:t>Class</a:t>
                      </a:r>
                    </a:p>
                  </a:txBody>
                  <a:tcPr marL="121920" marR="121920" marT="60960" marB="60960"/>
                </a:tc>
                <a:extLst>
                  <a:ext uri="{0D108BD9-81ED-4DB2-BD59-A6C34878D82A}">
                    <a16:rowId xmlns:a16="http://schemas.microsoft.com/office/drawing/2014/main" val="10000"/>
                  </a:ext>
                </a:extLst>
              </a:tr>
              <a:tr h="372533">
                <a:tc>
                  <a:txBody>
                    <a:bodyPr/>
                    <a:lstStyle/>
                    <a:p>
                      <a:pPr>
                        <a:lnSpc>
                          <a:spcPct val="70000"/>
                        </a:lnSpc>
                      </a:pPr>
                      <a:r>
                        <a:rPr lang="en-US" sz="2100" dirty="0"/>
                        <a:t>Training</a:t>
                      </a:r>
                    </a:p>
                  </a:txBody>
                  <a:tcPr marL="121920" marR="121920" marT="60960" marB="60960">
                    <a:solidFill>
                      <a:schemeClr val="accent6">
                        <a:lumMod val="20000"/>
                        <a:lumOff val="80000"/>
                      </a:schemeClr>
                    </a:solidFill>
                  </a:tcPr>
                </a:tc>
                <a:tc>
                  <a:txBody>
                    <a:bodyPr/>
                    <a:lstStyle/>
                    <a:p>
                      <a:pPr>
                        <a:lnSpc>
                          <a:spcPct val="70000"/>
                        </a:lnSpc>
                      </a:pPr>
                      <a:r>
                        <a:rPr lang="en-US" sz="2100" dirty="0"/>
                        <a:t>1</a:t>
                      </a:r>
                    </a:p>
                  </a:txBody>
                  <a:tcPr marL="121920" marR="121920" marT="60960" marB="60960">
                    <a:solidFill>
                      <a:schemeClr val="accent6">
                        <a:lumMod val="20000"/>
                        <a:lumOff val="80000"/>
                      </a:schemeClr>
                    </a:solidFill>
                  </a:tcPr>
                </a:tc>
                <a:tc>
                  <a:txBody>
                    <a:bodyPr/>
                    <a:lstStyle/>
                    <a:p>
                      <a:pPr>
                        <a:lnSpc>
                          <a:spcPct val="70000"/>
                        </a:lnSpc>
                      </a:pPr>
                      <a:r>
                        <a:rPr lang="en-US" sz="2100" dirty="0"/>
                        <a:t>Chinese</a:t>
                      </a:r>
                      <a:r>
                        <a:rPr lang="en-US" sz="2100" baseline="0" dirty="0"/>
                        <a:t> Beijing Chinese</a:t>
                      </a:r>
                      <a:endParaRPr lang="en-US" sz="2100" dirty="0"/>
                    </a:p>
                  </a:txBody>
                  <a:tcPr marL="121920" marR="121920" marT="60960" marB="60960">
                    <a:solidFill>
                      <a:schemeClr val="accent6">
                        <a:lumMod val="20000"/>
                        <a:lumOff val="80000"/>
                      </a:schemeClr>
                    </a:solidFill>
                  </a:tcPr>
                </a:tc>
                <a:tc>
                  <a:txBody>
                    <a:bodyPr/>
                    <a:lstStyle/>
                    <a:p>
                      <a:pPr>
                        <a:lnSpc>
                          <a:spcPct val="70000"/>
                        </a:lnSpc>
                      </a:pPr>
                      <a:r>
                        <a:rPr lang="en-US" sz="2100" dirty="0"/>
                        <a:t>c</a:t>
                      </a:r>
                    </a:p>
                  </a:txBody>
                  <a:tcPr marL="121920" marR="121920" marT="60960" marB="60960">
                    <a:solidFill>
                      <a:schemeClr val="accent6">
                        <a:lumMod val="20000"/>
                        <a:lumOff val="80000"/>
                      </a:schemeClr>
                    </a:solidFill>
                  </a:tcPr>
                </a:tc>
                <a:extLst>
                  <a:ext uri="{0D108BD9-81ED-4DB2-BD59-A6C34878D82A}">
                    <a16:rowId xmlns:a16="http://schemas.microsoft.com/office/drawing/2014/main" val="10001"/>
                  </a:ext>
                </a:extLst>
              </a:tr>
              <a:tr h="372533">
                <a:tc>
                  <a:txBody>
                    <a:bodyPr/>
                    <a:lstStyle/>
                    <a:p>
                      <a:pPr>
                        <a:lnSpc>
                          <a:spcPct val="70000"/>
                        </a:lnSpc>
                      </a:pPr>
                      <a:endParaRPr lang="en-US" sz="2100" dirty="0"/>
                    </a:p>
                  </a:txBody>
                  <a:tcPr marL="121920" marR="121920" marT="60960" marB="60960">
                    <a:solidFill>
                      <a:schemeClr val="accent6">
                        <a:lumMod val="20000"/>
                        <a:lumOff val="80000"/>
                      </a:schemeClr>
                    </a:solidFill>
                  </a:tcPr>
                </a:tc>
                <a:tc>
                  <a:txBody>
                    <a:bodyPr/>
                    <a:lstStyle/>
                    <a:p>
                      <a:pPr>
                        <a:lnSpc>
                          <a:spcPct val="70000"/>
                        </a:lnSpc>
                      </a:pPr>
                      <a:r>
                        <a:rPr lang="en-US" sz="2100" dirty="0"/>
                        <a:t>2</a:t>
                      </a:r>
                    </a:p>
                  </a:txBody>
                  <a:tcPr marL="121920" marR="121920" marT="60960" marB="60960">
                    <a:solidFill>
                      <a:schemeClr val="accent6">
                        <a:lumMod val="20000"/>
                        <a:lumOff val="80000"/>
                      </a:schemeClr>
                    </a:solidFill>
                  </a:tcPr>
                </a:tc>
                <a:tc>
                  <a:txBody>
                    <a:bodyPr/>
                    <a:lstStyle/>
                    <a:p>
                      <a:pPr>
                        <a:lnSpc>
                          <a:spcPct val="70000"/>
                        </a:lnSpc>
                      </a:pPr>
                      <a:r>
                        <a:rPr lang="en-US" sz="2100" dirty="0"/>
                        <a:t>Chinese Chinese Shanghai</a:t>
                      </a:r>
                    </a:p>
                  </a:txBody>
                  <a:tcPr marL="121920" marR="121920" marT="60960" marB="60960">
                    <a:solidFill>
                      <a:schemeClr val="accent6">
                        <a:lumMod val="20000"/>
                        <a:lumOff val="80000"/>
                      </a:schemeClr>
                    </a:solidFill>
                  </a:tcPr>
                </a:tc>
                <a:tc>
                  <a:txBody>
                    <a:bodyPr/>
                    <a:lstStyle/>
                    <a:p>
                      <a:pPr>
                        <a:lnSpc>
                          <a:spcPct val="70000"/>
                        </a:lnSpc>
                      </a:pPr>
                      <a:r>
                        <a:rPr lang="en-US" sz="2100" dirty="0"/>
                        <a:t>c</a:t>
                      </a:r>
                    </a:p>
                  </a:txBody>
                  <a:tcPr marL="121920" marR="121920" marT="60960" marB="60960">
                    <a:solidFill>
                      <a:schemeClr val="accent6">
                        <a:lumMod val="20000"/>
                        <a:lumOff val="80000"/>
                      </a:schemeClr>
                    </a:solidFill>
                  </a:tcPr>
                </a:tc>
                <a:extLst>
                  <a:ext uri="{0D108BD9-81ED-4DB2-BD59-A6C34878D82A}">
                    <a16:rowId xmlns:a16="http://schemas.microsoft.com/office/drawing/2014/main" val="10002"/>
                  </a:ext>
                </a:extLst>
              </a:tr>
              <a:tr h="372533">
                <a:tc>
                  <a:txBody>
                    <a:bodyPr/>
                    <a:lstStyle/>
                    <a:p>
                      <a:pPr>
                        <a:lnSpc>
                          <a:spcPct val="70000"/>
                        </a:lnSpc>
                      </a:pPr>
                      <a:endParaRPr lang="en-US" sz="2100"/>
                    </a:p>
                  </a:txBody>
                  <a:tcPr marL="121920" marR="121920" marT="60960" marB="60960">
                    <a:solidFill>
                      <a:schemeClr val="accent6">
                        <a:lumMod val="20000"/>
                        <a:lumOff val="80000"/>
                      </a:schemeClr>
                    </a:solidFill>
                  </a:tcPr>
                </a:tc>
                <a:tc>
                  <a:txBody>
                    <a:bodyPr/>
                    <a:lstStyle/>
                    <a:p>
                      <a:pPr>
                        <a:lnSpc>
                          <a:spcPct val="70000"/>
                        </a:lnSpc>
                      </a:pPr>
                      <a:r>
                        <a:rPr lang="en-US" sz="2100" dirty="0"/>
                        <a:t>3</a:t>
                      </a:r>
                    </a:p>
                  </a:txBody>
                  <a:tcPr marL="121920" marR="121920" marT="60960" marB="60960">
                    <a:solidFill>
                      <a:schemeClr val="accent6">
                        <a:lumMod val="20000"/>
                        <a:lumOff val="80000"/>
                      </a:schemeClr>
                    </a:solidFill>
                  </a:tcPr>
                </a:tc>
                <a:tc>
                  <a:txBody>
                    <a:bodyPr/>
                    <a:lstStyle/>
                    <a:p>
                      <a:pPr>
                        <a:lnSpc>
                          <a:spcPct val="70000"/>
                        </a:lnSpc>
                      </a:pPr>
                      <a:r>
                        <a:rPr lang="en-US" sz="2100" dirty="0"/>
                        <a:t>Chinese Macao</a:t>
                      </a:r>
                    </a:p>
                  </a:txBody>
                  <a:tcPr marL="121920" marR="121920" marT="60960" marB="60960">
                    <a:solidFill>
                      <a:schemeClr val="accent6">
                        <a:lumMod val="20000"/>
                        <a:lumOff val="80000"/>
                      </a:schemeClr>
                    </a:solidFill>
                  </a:tcPr>
                </a:tc>
                <a:tc>
                  <a:txBody>
                    <a:bodyPr/>
                    <a:lstStyle/>
                    <a:p>
                      <a:pPr>
                        <a:lnSpc>
                          <a:spcPct val="70000"/>
                        </a:lnSpc>
                      </a:pPr>
                      <a:r>
                        <a:rPr lang="en-US" sz="2100" dirty="0"/>
                        <a:t>c</a:t>
                      </a:r>
                    </a:p>
                  </a:txBody>
                  <a:tcPr marL="121920" marR="121920" marT="60960" marB="60960">
                    <a:solidFill>
                      <a:schemeClr val="accent6">
                        <a:lumMod val="20000"/>
                        <a:lumOff val="80000"/>
                      </a:schemeClr>
                    </a:solidFill>
                  </a:tcPr>
                </a:tc>
                <a:extLst>
                  <a:ext uri="{0D108BD9-81ED-4DB2-BD59-A6C34878D82A}">
                    <a16:rowId xmlns:a16="http://schemas.microsoft.com/office/drawing/2014/main" val="10003"/>
                  </a:ext>
                </a:extLst>
              </a:tr>
              <a:tr h="372533">
                <a:tc>
                  <a:txBody>
                    <a:bodyPr/>
                    <a:lstStyle/>
                    <a:p>
                      <a:pPr>
                        <a:lnSpc>
                          <a:spcPct val="70000"/>
                        </a:lnSpc>
                      </a:pPr>
                      <a:endParaRPr lang="en-US" sz="2100"/>
                    </a:p>
                  </a:txBody>
                  <a:tcPr marL="121920" marR="121920" marT="60960" marB="60960">
                    <a:solidFill>
                      <a:schemeClr val="accent6">
                        <a:lumMod val="20000"/>
                        <a:lumOff val="80000"/>
                      </a:schemeClr>
                    </a:solidFill>
                  </a:tcPr>
                </a:tc>
                <a:tc>
                  <a:txBody>
                    <a:bodyPr/>
                    <a:lstStyle/>
                    <a:p>
                      <a:pPr>
                        <a:lnSpc>
                          <a:spcPct val="70000"/>
                        </a:lnSpc>
                      </a:pPr>
                      <a:r>
                        <a:rPr lang="en-US" sz="2100" dirty="0"/>
                        <a:t>4</a:t>
                      </a:r>
                    </a:p>
                  </a:txBody>
                  <a:tcPr marL="121920" marR="121920" marT="60960" marB="60960">
                    <a:solidFill>
                      <a:schemeClr val="accent6">
                        <a:lumMod val="20000"/>
                        <a:lumOff val="80000"/>
                      </a:schemeClr>
                    </a:solidFill>
                  </a:tcPr>
                </a:tc>
                <a:tc>
                  <a:txBody>
                    <a:bodyPr/>
                    <a:lstStyle/>
                    <a:p>
                      <a:pPr>
                        <a:lnSpc>
                          <a:spcPct val="70000"/>
                        </a:lnSpc>
                      </a:pPr>
                      <a:r>
                        <a:rPr lang="en-US" sz="2100" dirty="0"/>
                        <a:t>Tokyo Japan Chinese</a:t>
                      </a:r>
                    </a:p>
                  </a:txBody>
                  <a:tcPr marL="121920" marR="121920" marT="60960" marB="60960">
                    <a:solidFill>
                      <a:schemeClr val="accent6">
                        <a:lumMod val="20000"/>
                        <a:lumOff val="80000"/>
                      </a:schemeClr>
                    </a:solidFill>
                  </a:tcPr>
                </a:tc>
                <a:tc>
                  <a:txBody>
                    <a:bodyPr/>
                    <a:lstStyle/>
                    <a:p>
                      <a:pPr>
                        <a:lnSpc>
                          <a:spcPct val="70000"/>
                        </a:lnSpc>
                      </a:pPr>
                      <a:r>
                        <a:rPr lang="en-US" sz="2100" dirty="0"/>
                        <a:t>j</a:t>
                      </a:r>
                    </a:p>
                  </a:txBody>
                  <a:tcPr marL="121920" marR="121920" marT="60960" marB="60960">
                    <a:solidFill>
                      <a:schemeClr val="accent6">
                        <a:lumMod val="20000"/>
                        <a:lumOff val="80000"/>
                      </a:schemeClr>
                    </a:solidFill>
                  </a:tcPr>
                </a:tc>
                <a:extLst>
                  <a:ext uri="{0D108BD9-81ED-4DB2-BD59-A6C34878D82A}">
                    <a16:rowId xmlns:a16="http://schemas.microsoft.com/office/drawing/2014/main" val="10004"/>
                  </a:ext>
                </a:extLst>
              </a:tr>
              <a:tr h="372533">
                <a:tc>
                  <a:txBody>
                    <a:bodyPr/>
                    <a:lstStyle/>
                    <a:p>
                      <a:pPr>
                        <a:lnSpc>
                          <a:spcPct val="70000"/>
                        </a:lnSpc>
                      </a:pPr>
                      <a:r>
                        <a:rPr lang="en-US" sz="2100" dirty="0"/>
                        <a:t>Test</a:t>
                      </a:r>
                    </a:p>
                  </a:txBody>
                  <a:tcPr marL="121920" marR="121920" marT="60960" marB="60960"/>
                </a:tc>
                <a:tc>
                  <a:txBody>
                    <a:bodyPr/>
                    <a:lstStyle/>
                    <a:p>
                      <a:pPr>
                        <a:lnSpc>
                          <a:spcPct val="70000"/>
                        </a:lnSpc>
                      </a:pPr>
                      <a:r>
                        <a:rPr lang="en-US" sz="2100" dirty="0"/>
                        <a:t>5</a:t>
                      </a:r>
                    </a:p>
                  </a:txBody>
                  <a:tcPr marL="121920" marR="121920" marT="60960" marB="60960"/>
                </a:tc>
                <a:tc>
                  <a:txBody>
                    <a:bodyPr/>
                    <a:lstStyle/>
                    <a:p>
                      <a:pPr>
                        <a:lnSpc>
                          <a:spcPct val="70000"/>
                        </a:lnSpc>
                      </a:pPr>
                      <a:r>
                        <a:rPr lang="en-US" sz="2100" dirty="0"/>
                        <a:t>Chinese Chinese Chinese Tokyo</a:t>
                      </a:r>
                      <a:r>
                        <a:rPr lang="en-US" sz="2100" baseline="0" dirty="0"/>
                        <a:t> Japan</a:t>
                      </a:r>
                      <a:endParaRPr lang="en-US" sz="2100" dirty="0"/>
                    </a:p>
                  </a:txBody>
                  <a:tcPr marL="121920" marR="121920" marT="60960" marB="60960"/>
                </a:tc>
                <a:tc>
                  <a:txBody>
                    <a:bodyPr/>
                    <a:lstStyle/>
                    <a:p>
                      <a:pPr>
                        <a:lnSpc>
                          <a:spcPct val="70000"/>
                        </a:lnSpc>
                      </a:pPr>
                      <a:r>
                        <a:rPr lang="en-US" sz="2100" dirty="0"/>
                        <a:t>?</a:t>
                      </a:r>
                    </a:p>
                  </a:txBody>
                  <a:tcPr marL="121920" marR="121920" marT="60960" marB="60960"/>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10F35DC5-7E65-8247-99AB-4E984F8A921E}" type="slidenum">
              <a:rPr lang="en-US" smtClean="0"/>
              <a:pPr/>
              <a:t>40</a:t>
            </a:fld>
            <a:endParaRPr lang="en-US"/>
          </a:p>
        </p:txBody>
      </p:sp>
      <p:sp>
        <p:nvSpPr>
          <p:cNvPr id="7" name="TextBox 6"/>
          <p:cNvSpPr txBox="1"/>
          <p:nvPr/>
        </p:nvSpPr>
        <p:spPr>
          <a:xfrm>
            <a:off x="1117600" y="4038600"/>
            <a:ext cx="3417346" cy="2677656"/>
          </a:xfrm>
          <a:prstGeom prst="rect">
            <a:avLst/>
          </a:prstGeom>
          <a:noFill/>
        </p:spPr>
        <p:txBody>
          <a:bodyPr wrap="none" rtlCol="0">
            <a:spAutoFit/>
          </a:bodyPr>
          <a:lstStyle/>
          <a:p>
            <a:r>
              <a:rPr lang="en-US" sz="2400" b="1" dirty="0"/>
              <a:t>Conditional Probabilities:</a:t>
            </a:r>
          </a:p>
          <a:p>
            <a:r>
              <a:rPr lang="en-US" sz="2400" dirty="0"/>
              <a:t>P(</a:t>
            </a:r>
            <a:r>
              <a:rPr lang="en-US" sz="2400" dirty="0" err="1"/>
              <a:t>Chinese|</a:t>
            </a:r>
            <a:r>
              <a:rPr lang="en-US" sz="2400" i="1" dirty="0" err="1"/>
              <a:t>c</a:t>
            </a:r>
            <a:r>
              <a:rPr lang="en-US" sz="2400" dirty="0"/>
              <a:t>) =</a:t>
            </a:r>
          </a:p>
          <a:p>
            <a:r>
              <a:rPr lang="en-US" sz="2400" dirty="0"/>
              <a:t>P(</a:t>
            </a:r>
            <a:r>
              <a:rPr lang="en-US" sz="2400" dirty="0" err="1"/>
              <a:t>Tokyo|</a:t>
            </a:r>
            <a:r>
              <a:rPr lang="en-US" sz="2400" i="1" dirty="0" err="1"/>
              <a:t>c</a:t>
            </a:r>
            <a:r>
              <a:rPr lang="en-US" sz="2400" dirty="0"/>
              <a:t>)    =</a:t>
            </a:r>
          </a:p>
          <a:p>
            <a:r>
              <a:rPr lang="en-US" sz="2400" dirty="0"/>
              <a:t>P(</a:t>
            </a:r>
            <a:r>
              <a:rPr lang="en-US" sz="2400" dirty="0" err="1"/>
              <a:t>Japan|</a:t>
            </a:r>
            <a:r>
              <a:rPr lang="en-US" sz="2400" i="1" dirty="0" err="1"/>
              <a:t>c</a:t>
            </a:r>
            <a:r>
              <a:rPr lang="en-US" sz="2400" dirty="0"/>
              <a:t>)     =</a:t>
            </a:r>
          </a:p>
          <a:p>
            <a:r>
              <a:rPr lang="en-US" sz="2400" dirty="0"/>
              <a:t>P(</a:t>
            </a:r>
            <a:r>
              <a:rPr lang="en-US" sz="2400" dirty="0" err="1"/>
              <a:t>Chinese|</a:t>
            </a:r>
            <a:r>
              <a:rPr lang="en-US" sz="2400" i="1" dirty="0" err="1"/>
              <a:t>j</a:t>
            </a:r>
            <a:r>
              <a:rPr lang="en-US" sz="2400" dirty="0"/>
              <a:t>) =</a:t>
            </a:r>
          </a:p>
          <a:p>
            <a:r>
              <a:rPr lang="en-US" sz="2400" dirty="0"/>
              <a:t>P(</a:t>
            </a:r>
            <a:r>
              <a:rPr lang="en-US" sz="2400" dirty="0" err="1"/>
              <a:t>Tokyo|</a:t>
            </a:r>
            <a:r>
              <a:rPr lang="en-US" sz="2400" i="1" dirty="0" err="1"/>
              <a:t>j</a:t>
            </a:r>
            <a:r>
              <a:rPr lang="en-US" sz="2400" dirty="0"/>
              <a:t>)     =</a:t>
            </a:r>
          </a:p>
          <a:p>
            <a:r>
              <a:rPr lang="en-US" sz="2400" dirty="0"/>
              <a:t>P(</a:t>
            </a:r>
            <a:r>
              <a:rPr lang="en-US" sz="2400" dirty="0" err="1"/>
              <a:t>Japan|</a:t>
            </a:r>
            <a:r>
              <a:rPr lang="en-US" sz="2400" i="1" dirty="0" err="1"/>
              <a:t>j</a:t>
            </a:r>
            <a:r>
              <a:rPr lang="en-US" sz="2400" dirty="0"/>
              <a:t>)      = </a:t>
            </a:r>
          </a:p>
        </p:txBody>
      </p:sp>
      <p:sp>
        <p:nvSpPr>
          <p:cNvPr id="8" name="TextBox 7"/>
          <p:cNvSpPr txBox="1"/>
          <p:nvPr/>
        </p:nvSpPr>
        <p:spPr>
          <a:xfrm>
            <a:off x="609601" y="2446099"/>
            <a:ext cx="1661249" cy="1610762"/>
          </a:xfrm>
          <a:prstGeom prst="rect">
            <a:avLst/>
          </a:prstGeom>
          <a:noFill/>
        </p:spPr>
        <p:txBody>
          <a:bodyPr wrap="square" rtlCol="0">
            <a:spAutoFit/>
          </a:bodyPr>
          <a:lstStyle/>
          <a:p>
            <a:r>
              <a:rPr lang="en-US" sz="2400" b="1" dirty="0"/>
              <a:t>Priors:</a:t>
            </a:r>
          </a:p>
          <a:p>
            <a:r>
              <a:rPr lang="en-US" sz="2400" i="1" dirty="0"/>
              <a:t>P</a:t>
            </a:r>
            <a:r>
              <a:rPr lang="en-US" sz="2400" dirty="0"/>
              <a:t>(</a:t>
            </a:r>
            <a:r>
              <a:rPr lang="en-US" sz="2400" i="1" dirty="0"/>
              <a:t>c</a:t>
            </a:r>
            <a:r>
              <a:rPr lang="en-US" sz="2400" dirty="0"/>
              <a:t>)= </a:t>
            </a:r>
          </a:p>
          <a:p>
            <a:endParaRPr lang="en-US" sz="267" i="1" dirty="0"/>
          </a:p>
          <a:p>
            <a:endParaRPr lang="en-US" sz="2400" i="1" dirty="0"/>
          </a:p>
          <a:p>
            <a:r>
              <a:rPr lang="en-US" sz="2400" i="1" dirty="0"/>
              <a:t>P</a:t>
            </a:r>
            <a:r>
              <a:rPr lang="en-US" sz="2400" dirty="0"/>
              <a:t>(</a:t>
            </a:r>
            <a:r>
              <a:rPr lang="en-US" sz="2400" i="1" dirty="0"/>
              <a:t>j</a:t>
            </a:r>
            <a:r>
              <a:rPr lang="en-US" sz="2400" dirty="0"/>
              <a:t>)= </a:t>
            </a:r>
          </a:p>
        </p:txBody>
      </p:sp>
      <p:sp>
        <p:nvSpPr>
          <p:cNvPr id="12" name="TextBox 11"/>
          <p:cNvSpPr txBox="1"/>
          <p:nvPr/>
        </p:nvSpPr>
        <p:spPr>
          <a:xfrm>
            <a:off x="1330035" y="2687013"/>
            <a:ext cx="442049" cy="748795"/>
          </a:xfrm>
          <a:prstGeom prst="rect">
            <a:avLst/>
          </a:prstGeom>
          <a:noFill/>
        </p:spPr>
        <p:txBody>
          <a:bodyPr wrap="square" rtlCol="0">
            <a:spAutoFit/>
          </a:bodyPr>
          <a:lstStyle/>
          <a:p>
            <a:r>
              <a:rPr lang="en-US" sz="2133" dirty="0"/>
              <a:t>3</a:t>
            </a:r>
          </a:p>
          <a:p>
            <a:endParaRPr lang="en-US" sz="2133" dirty="0"/>
          </a:p>
        </p:txBody>
      </p:sp>
      <p:sp>
        <p:nvSpPr>
          <p:cNvPr id="13" name="TextBox 12"/>
          <p:cNvSpPr txBox="1"/>
          <p:nvPr/>
        </p:nvSpPr>
        <p:spPr>
          <a:xfrm>
            <a:off x="1330034" y="2986468"/>
            <a:ext cx="406400" cy="420564"/>
          </a:xfrm>
          <a:prstGeom prst="rect">
            <a:avLst/>
          </a:prstGeom>
          <a:noFill/>
        </p:spPr>
        <p:txBody>
          <a:bodyPr wrap="square" rtlCol="0">
            <a:spAutoFit/>
          </a:bodyPr>
          <a:lstStyle/>
          <a:p>
            <a:r>
              <a:rPr lang="en-US" sz="2133" dirty="0"/>
              <a:t>4</a:t>
            </a:r>
          </a:p>
        </p:txBody>
      </p:sp>
      <p:cxnSp>
        <p:nvCxnSpPr>
          <p:cNvPr id="15" name="Straight Connector 14"/>
          <p:cNvCxnSpPr/>
          <p:nvPr/>
        </p:nvCxnSpPr>
        <p:spPr bwMode="auto">
          <a:xfrm>
            <a:off x="1387475" y="3060358"/>
            <a:ext cx="237280" cy="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1385457" y="3443632"/>
            <a:ext cx="442049" cy="748795"/>
          </a:xfrm>
          <a:prstGeom prst="rect">
            <a:avLst/>
          </a:prstGeom>
          <a:noFill/>
        </p:spPr>
        <p:txBody>
          <a:bodyPr wrap="square" rtlCol="0">
            <a:spAutoFit/>
          </a:bodyPr>
          <a:lstStyle/>
          <a:p>
            <a:r>
              <a:rPr lang="en-US" sz="2133" dirty="0"/>
              <a:t>1</a:t>
            </a:r>
          </a:p>
          <a:p>
            <a:endParaRPr lang="en-US" sz="2133" dirty="0"/>
          </a:p>
        </p:txBody>
      </p:sp>
      <p:sp>
        <p:nvSpPr>
          <p:cNvPr id="24" name="TextBox 23"/>
          <p:cNvSpPr txBox="1"/>
          <p:nvPr/>
        </p:nvSpPr>
        <p:spPr>
          <a:xfrm>
            <a:off x="1385456" y="3743087"/>
            <a:ext cx="406400" cy="420564"/>
          </a:xfrm>
          <a:prstGeom prst="rect">
            <a:avLst/>
          </a:prstGeom>
          <a:noFill/>
        </p:spPr>
        <p:txBody>
          <a:bodyPr wrap="square" rtlCol="0">
            <a:spAutoFit/>
          </a:bodyPr>
          <a:lstStyle/>
          <a:p>
            <a:r>
              <a:rPr lang="en-US" sz="2133" dirty="0"/>
              <a:t>4</a:t>
            </a:r>
          </a:p>
        </p:txBody>
      </p:sp>
      <p:cxnSp>
        <p:nvCxnSpPr>
          <p:cNvPr id="25" name="Straight Connector 24"/>
          <p:cNvCxnSpPr/>
          <p:nvPr/>
        </p:nvCxnSpPr>
        <p:spPr bwMode="auto">
          <a:xfrm>
            <a:off x="1429042" y="3816977"/>
            <a:ext cx="237280" cy="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graphicFrame>
        <p:nvGraphicFramePr>
          <p:cNvPr id="27" name="Object 2"/>
          <p:cNvGraphicFramePr>
            <a:graphicFrameLocks noChangeAspect="1"/>
          </p:cNvGraphicFramePr>
          <p:nvPr>
            <p:extLst/>
          </p:nvPr>
        </p:nvGraphicFramePr>
        <p:xfrm>
          <a:off x="304800" y="1498601"/>
          <a:ext cx="3324957" cy="914400"/>
        </p:xfrm>
        <a:graphic>
          <a:graphicData uri="http://schemas.openxmlformats.org/presentationml/2006/ole">
            <mc:AlternateContent xmlns:mc="http://schemas.openxmlformats.org/markup-compatibility/2006">
              <mc:Choice xmlns:v="urn:schemas-microsoft-com:vml" Requires="v">
                <p:oleObj spid="_x0000_s14409" name="Equation" r:id="rId3" imgW="1524000" imgH="419100" progId="Equation.3">
                  <p:embed/>
                </p:oleObj>
              </mc:Choice>
              <mc:Fallback>
                <p:oleObj name="Equation" r:id="rId3" imgW="1524000" imgH="419100" progId="Equation.3">
                  <p:embed/>
                  <p:pic>
                    <p:nvPicPr>
                      <p:cNvPr id="27" name="Object 2"/>
                      <p:cNvPicPr>
                        <a:picLocks noChangeAspect="1" noChangeArrowheads="1"/>
                      </p:cNvPicPr>
                      <p:nvPr/>
                    </p:nvPicPr>
                    <p:blipFill>
                      <a:blip r:embed="rId4"/>
                      <a:srcRect/>
                      <a:stretch>
                        <a:fillRect/>
                      </a:stretch>
                    </p:blipFill>
                    <p:spPr bwMode="auto">
                      <a:xfrm>
                        <a:off x="304800" y="1498601"/>
                        <a:ext cx="3324957" cy="914400"/>
                      </a:xfrm>
                      <a:prstGeom prst="rect">
                        <a:avLst/>
                      </a:prstGeom>
                      <a:noFill/>
                      <a:extLst/>
                    </p:spPr>
                  </p:pic>
                </p:oleObj>
              </mc:Fallback>
            </mc:AlternateContent>
          </a:graphicData>
        </a:graphic>
      </p:graphicFrame>
      <p:graphicFrame>
        <p:nvGraphicFramePr>
          <p:cNvPr id="28" name="Object 2"/>
          <p:cNvGraphicFramePr>
            <a:graphicFrameLocks noChangeAspect="1"/>
          </p:cNvGraphicFramePr>
          <p:nvPr>
            <p:extLst/>
          </p:nvPr>
        </p:nvGraphicFramePr>
        <p:xfrm>
          <a:off x="2032000" y="408518"/>
          <a:ext cx="1439333" cy="859367"/>
        </p:xfrm>
        <a:graphic>
          <a:graphicData uri="http://schemas.openxmlformats.org/presentationml/2006/ole">
            <mc:AlternateContent xmlns:mc="http://schemas.openxmlformats.org/markup-compatibility/2006">
              <mc:Choice xmlns:v="urn:schemas-microsoft-com:vml" Requires="v">
                <p:oleObj spid="_x0000_s14410" name="Equation" r:id="rId5" imgW="660400" imgH="393700" progId="Equation.3">
                  <p:embed/>
                </p:oleObj>
              </mc:Choice>
              <mc:Fallback>
                <p:oleObj name="Equation" r:id="rId5" imgW="660400" imgH="393700" progId="Equation.3">
                  <p:embed/>
                  <p:pic>
                    <p:nvPicPr>
                      <p:cNvPr id="28" name="Object 2"/>
                      <p:cNvPicPr>
                        <a:picLocks noChangeAspect="1" noChangeArrowheads="1"/>
                      </p:cNvPicPr>
                      <p:nvPr/>
                    </p:nvPicPr>
                    <p:blipFill>
                      <a:blip r:embed="rId6"/>
                      <a:srcRect/>
                      <a:stretch>
                        <a:fillRect/>
                      </a:stretch>
                    </p:blipFill>
                    <p:spPr bwMode="auto">
                      <a:xfrm>
                        <a:off x="2032000" y="408518"/>
                        <a:ext cx="1439333" cy="859367"/>
                      </a:xfrm>
                      <a:prstGeom prst="rect">
                        <a:avLst/>
                      </a:prstGeom>
                      <a:noFill/>
                      <a:extLst/>
                    </p:spPr>
                  </p:pic>
                </p:oleObj>
              </mc:Fallback>
            </mc:AlternateContent>
          </a:graphicData>
        </a:graphic>
      </p:graphicFrame>
      <p:sp>
        <p:nvSpPr>
          <p:cNvPr id="29" name="TextBox 28"/>
          <p:cNvSpPr txBox="1"/>
          <p:nvPr/>
        </p:nvSpPr>
        <p:spPr>
          <a:xfrm>
            <a:off x="3251201" y="4391529"/>
            <a:ext cx="3340979" cy="461665"/>
          </a:xfrm>
          <a:prstGeom prst="rect">
            <a:avLst/>
          </a:prstGeom>
          <a:noFill/>
        </p:spPr>
        <p:txBody>
          <a:bodyPr wrap="none" rtlCol="0">
            <a:spAutoFit/>
          </a:bodyPr>
          <a:lstStyle/>
          <a:p>
            <a:r>
              <a:rPr lang="en-US" sz="2400" dirty="0"/>
              <a:t>(5+1) / (8+6) = 6/14 = 3/7</a:t>
            </a:r>
          </a:p>
        </p:txBody>
      </p:sp>
      <p:sp>
        <p:nvSpPr>
          <p:cNvPr id="30" name="TextBox 29"/>
          <p:cNvSpPr txBox="1"/>
          <p:nvPr/>
        </p:nvSpPr>
        <p:spPr>
          <a:xfrm>
            <a:off x="3251200" y="4749801"/>
            <a:ext cx="2619628" cy="461665"/>
          </a:xfrm>
          <a:prstGeom prst="rect">
            <a:avLst/>
          </a:prstGeom>
          <a:noFill/>
        </p:spPr>
        <p:txBody>
          <a:bodyPr wrap="none" rtlCol="0">
            <a:spAutoFit/>
          </a:bodyPr>
          <a:lstStyle/>
          <a:p>
            <a:r>
              <a:rPr lang="en-US" sz="2400" dirty="0"/>
              <a:t>(0+1) / (8+6) = 1/14</a:t>
            </a:r>
          </a:p>
        </p:txBody>
      </p:sp>
      <p:sp>
        <p:nvSpPr>
          <p:cNvPr id="32" name="TextBox 31"/>
          <p:cNvSpPr txBox="1"/>
          <p:nvPr/>
        </p:nvSpPr>
        <p:spPr>
          <a:xfrm>
            <a:off x="3251200" y="5526953"/>
            <a:ext cx="2533066" cy="461665"/>
          </a:xfrm>
          <a:prstGeom prst="rect">
            <a:avLst/>
          </a:prstGeom>
          <a:noFill/>
        </p:spPr>
        <p:txBody>
          <a:bodyPr wrap="none" rtlCol="0">
            <a:spAutoFit/>
          </a:bodyPr>
          <a:lstStyle/>
          <a:p>
            <a:r>
              <a:rPr lang="en-US" altLang="zh-TW" sz="2400" dirty="0">
                <a:latin typeface="Calibri" charset="0"/>
              </a:rPr>
              <a:t>(1+1) / (3+6) = 2/9 </a:t>
            </a:r>
            <a:endParaRPr lang="en-US" sz="2400" dirty="0"/>
          </a:p>
        </p:txBody>
      </p:sp>
      <p:sp>
        <p:nvSpPr>
          <p:cNvPr id="33" name="TextBox 32"/>
          <p:cNvSpPr txBox="1"/>
          <p:nvPr/>
        </p:nvSpPr>
        <p:spPr>
          <a:xfrm>
            <a:off x="3251200" y="5136110"/>
            <a:ext cx="2619628" cy="461665"/>
          </a:xfrm>
          <a:prstGeom prst="rect">
            <a:avLst/>
          </a:prstGeom>
          <a:noFill/>
        </p:spPr>
        <p:txBody>
          <a:bodyPr wrap="none" rtlCol="0">
            <a:spAutoFit/>
          </a:bodyPr>
          <a:lstStyle/>
          <a:p>
            <a:r>
              <a:rPr lang="en-US" sz="2400" dirty="0"/>
              <a:t>(0+1) / (8+6) = 1/14</a:t>
            </a:r>
          </a:p>
        </p:txBody>
      </p:sp>
      <p:sp>
        <p:nvSpPr>
          <p:cNvPr id="34" name="TextBox 33"/>
          <p:cNvSpPr txBox="1"/>
          <p:nvPr/>
        </p:nvSpPr>
        <p:spPr>
          <a:xfrm>
            <a:off x="3251200" y="5882958"/>
            <a:ext cx="2533066" cy="461665"/>
          </a:xfrm>
          <a:prstGeom prst="rect">
            <a:avLst/>
          </a:prstGeom>
          <a:noFill/>
        </p:spPr>
        <p:txBody>
          <a:bodyPr wrap="none" rtlCol="0">
            <a:spAutoFit/>
          </a:bodyPr>
          <a:lstStyle/>
          <a:p>
            <a:r>
              <a:rPr lang="en-US" altLang="zh-TW" sz="2400" dirty="0">
                <a:latin typeface="Calibri" charset="0"/>
              </a:rPr>
              <a:t>(1+1) / (3+6) = 2/9 </a:t>
            </a:r>
            <a:endParaRPr lang="en-US" sz="2400" dirty="0"/>
          </a:p>
        </p:txBody>
      </p:sp>
      <p:sp>
        <p:nvSpPr>
          <p:cNvPr id="35" name="TextBox 34"/>
          <p:cNvSpPr txBox="1"/>
          <p:nvPr/>
        </p:nvSpPr>
        <p:spPr>
          <a:xfrm>
            <a:off x="3259798" y="6225673"/>
            <a:ext cx="2533066" cy="461665"/>
          </a:xfrm>
          <a:prstGeom prst="rect">
            <a:avLst/>
          </a:prstGeom>
          <a:noFill/>
        </p:spPr>
        <p:txBody>
          <a:bodyPr wrap="none" rtlCol="0">
            <a:spAutoFit/>
          </a:bodyPr>
          <a:lstStyle/>
          <a:p>
            <a:r>
              <a:rPr lang="en-US" altLang="zh-TW" sz="2400" dirty="0">
                <a:latin typeface="Calibri" charset="0"/>
              </a:rPr>
              <a:t>(1+1) / (3+6) = 2/9 </a:t>
            </a:r>
            <a:endParaRPr lang="en-US" sz="2400" dirty="0"/>
          </a:p>
        </p:txBody>
      </p:sp>
      <p:sp>
        <p:nvSpPr>
          <p:cNvPr id="36" name="TextBox 35"/>
          <p:cNvSpPr txBox="1"/>
          <p:nvPr/>
        </p:nvSpPr>
        <p:spPr>
          <a:xfrm>
            <a:off x="7817263" y="3446825"/>
            <a:ext cx="3616696" cy="748795"/>
          </a:xfrm>
          <a:prstGeom prst="rect">
            <a:avLst/>
          </a:prstGeom>
          <a:noFill/>
        </p:spPr>
        <p:txBody>
          <a:bodyPr wrap="none" rtlCol="0">
            <a:spAutoFit/>
          </a:bodyPr>
          <a:lstStyle/>
          <a:p>
            <a:pPr lvl="1"/>
            <a:r>
              <a:rPr lang="en-US" altLang="zh-TW" sz="2133" dirty="0">
                <a:latin typeface="Calibri" charset="0"/>
              </a:rPr>
              <a:t> 3/4 * (3/7)</a:t>
            </a:r>
            <a:r>
              <a:rPr lang="en-US" altLang="zh-TW" sz="2133" baseline="30000" dirty="0">
                <a:latin typeface="Calibri" charset="0"/>
              </a:rPr>
              <a:t>3</a:t>
            </a:r>
            <a:r>
              <a:rPr lang="en-US" altLang="zh-TW" sz="2133" dirty="0">
                <a:latin typeface="Calibri" charset="0"/>
              </a:rPr>
              <a:t> * 1/14 * 1/14 </a:t>
            </a:r>
          </a:p>
          <a:p>
            <a:pPr lvl="1">
              <a:buFont typeface="Wingdings" charset="2"/>
              <a:buNone/>
            </a:pPr>
            <a:r>
              <a:rPr lang="en-US" altLang="zh-TW" sz="2133" dirty="0">
                <a:latin typeface="Calibri" charset="0"/>
                <a:ea typeface="Arial" charset="0"/>
                <a:cs typeface="Arial" charset="0"/>
              </a:rPr>
              <a:t>	≈ 0.0003</a:t>
            </a:r>
          </a:p>
        </p:txBody>
      </p:sp>
      <p:graphicFrame>
        <p:nvGraphicFramePr>
          <p:cNvPr id="38" name="Object 2"/>
          <p:cNvGraphicFramePr>
            <a:graphicFrameLocks noChangeAspect="1"/>
          </p:cNvGraphicFramePr>
          <p:nvPr>
            <p:extLst>
              <p:ext uri="{D42A27DB-BD31-4B8C-83A1-F6EECF244321}">
                <p14:modId xmlns:p14="http://schemas.microsoft.com/office/powerpoint/2010/main" val="40005969"/>
              </p:ext>
            </p:extLst>
          </p:nvPr>
        </p:nvGraphicFramePr>
        <p:xfrm>
          <a:off x="8087083" y="3574186"/>
          <a:ext cx="298451" cy="187325"/>
        </p:xfrm>
        <a:graphic>
          <a:graphicData uri="http://schemas.openxmlformats.org/presentationml/2006/ole">
            <mc:AlternateContent xmlns:mc="http://schemas.openxmlformats.org/markup-compatibility/2006">
              <mc:Choice xmlns:v="urn:schemas-microsoft-com:vml" Requires="v">
                <p:oleObj spid="_x0000_s14411" name="Equation" r:id="rId7" imgW="152280" imgH="126720" progId="Equation.3">
                  <p:embed/>
                </p:oleObj>
              </mc:Choice>
              <mc:Fallback>
                <p:oleObj name="Equation" r:id="rId7" imgW="152280" imgH="126720" progId="Equation.3">
                  <p:embed/>
                  <p:pic>
                    <p:nvPicPr>
                      <p:cNvPr id="38"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7083" y="3574186"/>
                        <a:ext cx="298451" cy="187325"/>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39" name="Object 2"/>
          <p:cNvGraphicFramePr>
            <a:graphicFrameLocks noChangeAspect="1"/>
          </p:cNvGraphicFramePr>
          <p:nvPr>
            <p:extLst/>
          </p:nvPr>
        </p:nvGraphicFramePr>
        <p:xfrm>
          <a:off x="8128000" y="5024296"/>
          <a:ext cx="298451" cy="187325"/>
        </p:xfrm>
        <a:graphic>
          <a:graphicData uri="http://schemas.openxmlformats.org/presentationml/2006/ole">
            <mc:AlternateContent xmlns:mc="http://schemas.openxmlformats.org/markup-compatibility/2006">
              <mc:Choice xmlns:v="urn:schemas-microsoft-com:vml" Requires="v">
                <p:oleObj spid="_x0000_s14412" name="Equation" r:id="rId9" imgW="152280" imgH="126720" progId="Equation.3">
                  <p:embed/>
                </p:oleObj>
              </mc:Choice>
              <mc:Fallback>
                <p:oleObj name="Equation" r:id="rId9" imgW="152280" imgH="126720" progId="Equation.3">
                  <p:embed/>
                  <p:pic>
                    <p:nvPicPr>
                      <p:cNvPr id="39"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8000" y="5024296"/>
                        <a:ext cx="298451" cy="187325"/>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58427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0" grpId="0"/>
      <p:bldP spid="7" grpId="0"/>
      <p:bldP spid="8" grpId="0" build="allAtOnce"/>
      <p:bldP spid="13" grpId="0"/>
      <p:bldP spid="24" grpId="0"/>
      <p:bldP spid="29" grpId="0"/>
      <p:bldP spid="30" grpId="0"/>
      <p:bldP spid="32" grpId="0"/>
      <p:bldP spid="33" grpId="0"/>
      <p:bldP spid="34" grpId="0"/>
      <p:bldP spid="35" grpId="0"/>
      <p:bldP spid="3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GB" dirty="0"/>
              <a:t>Na</a:t>
            </a:r>
            <a:r>
              <a:rPr lang="fr-FR" dirty="0" err="1"/>
              <a:t>ï</a:t>
            </a:r>
            <a:r>
              <a:rPr lang="en-GB" dirty="0" err="1"/>
              <a:t>ve</a:t>
            </a:r>
            <a:r>
              <a:rPr lang="en-GB" dirty="0"/>
              <a:t> Bayes in Spam Filtering</a:t>
            </a:r>
            <a:endParaRPr lang="en-US" dirty="0"/>
          </a:p>
        </p:txBody>
      </p:sp>
      <p:sp>
        <p:nvSpPr>
          <p:cNvPr id="74755" name="Rectangle 3"/>
          <p:cNvSpPr>
            <a:spLocks noGrp="1" noChangeArrowheads="1"/>
          </p:cNvSpPr>
          <p:nvPr>
            <p:ph sz="quarter" idx="1"/>
          </p:nvPr>
        </p:nvSpPr>
        <p:spPr/>
        <p:txBody>
          <a:bodyPr>
            <a:normAutofit lnSpcReduction="10000"/>
          </a:bodyPr>
          <a:lstStyle/>
          <a:p>
            <a:r>
              <a:rPr lang="en-US" dirty="0" err="1">
                <a:latin typeface="Calibri" charset="0"/>
              </a:rPr>
              <a:t>SpamAssassin</a:t>
            </a:r>
            <a:r>
              <a:rPr lang="en-US" dirty="0">
                <a:latin typeface="Calibri" charset="0"/>
              </a:rPr>
              <a:t> Features:</a:t>
            </a:r>
          </a:p>
          <a:p>
            <a:pPr lvl="1"/>
            <a:r>
              <a:rPr lang="en-US" sz="2133" dirty="0"/>
              <a:t>Mentions Generic Viagra</a:t>
            </a:r>
          </a:p>
          <a:p>
            <a:pPr lvl="1"/>
            <a:r>
              <a:rPr lang="en-US" sz="2133" dirty="0"/>
              <a:t>Online Pharmacy</a:t>
            </a:r>
          </a:p>
          <a:p>
            <a:pPr lvl="1"/>
            <a:r>
              <a:rPr lang="en-US" sz="2133" dirty="0"/>
              <a:t>Mentions millions of (dollar) ((dollar) NN,NNN,NNN.NN)</a:t>
            </a:r>
          </a:p>
          <a:p>
            <a:pPr lvl="1"/>
            <a:r>
              <a:rPr lang="en-US" sz="2133" dirty="0"/>
              <a:t>Phrase: impress ... girl</a:t>
            </a:r>
          </a:p>
          <a:p>
            <a:pPr lvl="1"/>
            <a:r>
              <a:rPr lang="en-US" sz="2133" dirty="0"/>
              <a:t>From: starts with many numbers</a:t>
            </a:r>
          </a:p>
          <a:p>
            <a:pPr lvl="1"/>
            <a:r>
              <a:rPr lang="en-US" sz="2133" dirty="0"/>
              <a:t>Subject is all capitals</a:t>
            </a:r>
          </a:p>
          <a:p>
            <a:pPr lvl="1"/>
            <a:r>
              <a:rPr lang="en-US" sz="2133" dirty="0"/>
              <a:t>HTML has a low ratio of text to image area</a:t>
            </a:r>
          </a:p>
          <a:p>
            <a:pPr lvl="1"/>
            <a:r>
              <a:rPr lang="en-US" sz="2133" dirty="0"/>
              <a:t>One hundred percent guaranteed</a:t>
            </a:r>
          </a:p>
          <a:p>
            <a:pPr lvl="1"/>
            <a:r>
              <a:rPr lang="en-US" sz="2133" dirty="0"/>
              <a:t>Claims you can be removed from the list</a:t>
            </a:r>
          </a:p>
          <a:p>
            <a:pPr lvl="1"/>
            <a:r>
              <a:rPr lang="en-US" sz="2133" dirty="0"/>
              <a:t>'Prestigious Non-Accredited Universities'		</a:t>
            </a:r>
          </a:p>
          <a:p>
            <a:pPr lvl="1"/>
            <a:r>
              <a:rPr lang="en-US" sz="2133" dirty="0">
                <a:hlinkClick r:id="rId2"/>
              </a:rPr>
              <a:t>http://spamassassin.apache.org/old/tests_3_3_x.html</a:t>
            </a:r>
            <a:endParaRPr lang="en-US" sz="2133" dirty="0"/>
          </a:p>
        </p:txBody>
      </p:sp>
    </p:spTree>
    <p:extLst>
      <p:ext uri="{BB962C8B-B14F-4D97-AF65-F5344CB8AC3E}">
        <p14:creationId xmlns:p14="http://schemas.microsoft.com/office/powerpoint/2010/main" val="218509906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828800" y="279400"/>
            <a:ext cx="9956800" cy="990600"/>
          </a:xfrm>
        </p:spPr>
        <p:txBody>
          <a:bodyPr/>
          <a:lstStyle/>
          <a:p>
            <a:r>
              <a:rPr lang="en-US" dirty="0"/>
              <a:t>Summary: Naive Bayes is Not So Naive</a:t>
            </a:r>
          </a:p>
        </p:txBody>
      </p:sp>
      <p:sp>
        <p:nvSpPr>
          <p:cNvPr id="73731" name="Rectangle 3"/>
          <p:cNvSpPr>
            <a:spLocks noGrp="1" noChangeArrowheads="1"/>
          </p:cNvSpPr>
          <p:nvPr>
            <p:ph sz="quarter" idx="1"/>
          </p:nvPr>
        </p:nvSpPr>
        <p:spPr>
          <a:xfrm>
            <a:off x="203200" y="1524000"/>
            <a:ext cx="11684000" cy="5029200"/>
          </a:xfrm>
        </p:spPr>
        <p:txBody>
          <a:bodyPr/>
          <a:lstStyle/>
          <a:p>
            <a:pPr marL="304792" indent="-304792"/>
            <a:r>
              <a:rPr lang="en-US" dirty="0">
                <a:latin typeface="Calibri" charset="0"/>
              </a:rPr>
              <a:t>Very Fast, low storage requirements</a:t>
            </a:r>
          </a:p>
          <a:p>
            <a:pPr marL="304792" indent="-304792"/>
            <a:r>
              <a:rPr lang="en-US" dirty="0">
                <a:latin typeface="Calibri" charset="0"/>
              </a:rPr>
              <a:t>Robust to Irrelevant Features</a:t>
            </a:r>
          </a:p>
          <a:p>
            <a:pPr marL="761981" lvl="1" indent="-220128">
              <a:buNone/>
            </a:pPr>
            <a:r>
              <a:rPr lang="en-US" dirty="0">
                <a:latin typeface="Calibri" charset="0"/>
              </a:rPr>
              <a:t>	Irrelevant Features cancel each other without affecting results</a:t>
            </a:r>
          </a:p>
          <a:p>
            <a:pPr marL="304792" indent="-304792"/>
            <a:r>
              <a:rPr lang="en-US" dirty="0">
                <a:latin typeface="Calibri" charset="0"/>
              </a:rPr>
              <a:t>Very good in domains with many equally important features</a:t>
            </a:r>
          </a:p>
          <a:p>
            <a:pPr marL="761981" lvl="1" indent="-220128">
              <a:buNone/>
            </a:pPr>
            <a:r>
              <a:rPr lang="en-US" dirty="0">
                <a:latin typeface="Calibri" charset="0"/>
              </a:rPr>
              <a:t>	Decision Trees suffer from </a:t>
            </a:r>
            <a:r>
              <a:rPr lang="en-US" i="1" dirty="0">
                <a:latin typeface="Calibri" charset="0"/>
              </a:rPr>
              <a:t>fragmentation</a:t>
            </a:r>
            <a:r>
              <a:rPr lang="en-US" dirty="0">
                <a:latin typeface="Calibri" charset="0"/>
              </a:rPr>
              <a:t> in such cases – especially if little data</a:t>
            </a:r>
          </a:p>
          <a:p>
            <a:pPr marL="304792" indent="-304792"/>
            <a:r>
              <a:rPr lang="en-US" dirty="0">
                <a:latin typeface="Calibri" charset="0"/>
              </a:rPr>
              <a:t>Optimal if the independence assumptions hold: </a:t>
            </a:r>
            <a:r>
              <a:rPr lang="en-US" sz="2667" dirty="0">
                <a:latin typeface="Calibri" charset="0"/>
              </a:rPr>
              <a:t>If assumed independence is correct, then it is the Bayes Optimal Classifier for problem</a:t>
            </a:r>
            <a:endParaRPr lang="en-US" dirty="0">
              <a:latin typeface="Calibri" charset="0"/>
            </a:endParaRPr>
          </a:p>
          <a:p>
            <a:pPr marL="304792" indent="-304792"/>
            <a:r>
              <a:rPr lang="en-US" dirty="0">
                <a:latin typeface="Calibri" charset="0"/>
              </a:rPr>
              <a:t>A good dependable baseline for text classification</a:t>
            </a:r>
          </a:p>
          <a:p>
            <a:pPr marL="761981" lvl="1"/>
            <a:r>
              <a:rPr lang="en-US" sz="3200" b="1" dirty="0">
                <a:solidFill>
                  <a:srgbClr val="FF0000"/>
                </a:solidFill>
                <a:latin typeface="Calibri" charset="0"/>
              </a:rPr>
              <a:t>But we will see other classifiers that give better accuracy</a:t>
            </a:r>
          </a:p>
          <a:p>
            <a:pPr marL="304792" indent="-304792"/>
            <a:endParaRPr lang="en-US" dirty="0">
              <a:latin typeface="Calibri" charset="0"/>
            </a:endParaRPr>
          </a:p>
        </p:txBody>
      </p:sp>
    </p:spTree>
    <p:extLst>
      <p:ext uri="{BB962C8B-B14F-4D97-AF65-F5344CB8AC3E}">
        <p14:creationId xmlns:p14="http://schemas.microsoft.com/office/powerpoint/2010/main" val="22743550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7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3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73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7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770246" y="1657626"/>
            <a:ext cx="6240693" cy="1828800"/>
          </a:xfrm>
        </p:spPr>
        <p:txBody>
          <a:bodyPr/>
          <a:lstStyle/>
          <a:p>
            <a:r>
              <a:rPr lang="en-US" sz="5333" dirty="0">
                <a:latin typeface="Calibri (Headings)"/>
                <a:cs typeface="Calibri (Headings)"/>
              </a:rPr>
              <a:t>Text Classification and Na</a:t>
            </a:r>
            <a:r>
              <a:rPr lang="fr-FR" sz="5333" dirty="0" err="1">
                <a:latin typeface="Calibri (Headings)"/>
                <a:cs typeface="Calibri (Headings)"/>
              </a:rPr>
              <a:t>ï</a:t>
            </a:r>
            <a:r>
              <a:rPr lang="en-US" sz="5333" dirty="0" err="1">
                <a:latin typeface="Calibri (Headings)"/>
                <a:cs typeface="Calibri (Headings)"/>
              </a:rPr>
              <a:t>ve</a:t>
            </a:r>
            <a:r>
              <a:rPr lang="en-US" sz="5333" dirty="0">
                <a:latin typeface="Calibri (Headings)"/>
                <a:cs typeface="Calibri (Headings)"/>
              </a:rPr>
              <a:t> Bayes</a:t>
            </a:r>
            <a:endParaRPr lang="en-US" sz="5333" dirty="0"/>
          </a:p>
        </p:txBody>
      </p:sp>
      <p:sp>
        <p:nvSpPr>
          <p:cNvPr id="6" name="Subtitle 5"/>
          <p:cNvSpPr>
            <a:spLocks noGrp="1"/>
          </p:cNvSpPr>
          <p:nvPr>
            <p:ph type="subTitle" idx="1"/>
          </p:nvPr>
        </p:nvSpPr>
        <p:spPr/>
        <p:txBody>
          <a:bodyPr/>
          <a:lstStyle/>
          <a:p>
            <a:r>
              <a:rPr lang="en-US" sz="4267" dirty="0">
                <a:solidFill>
                  <a:srgbClr val="A4001D"/>
                </a:solidFill>
                <a:ea typeface="ＭＳ Ｐゴシック" charset="0"/>
                <a:cs typeface="Calibri"/>
              </a:rPr>
              <a:t>Precision, Recall, and the F measure</a:t>
            </a:r>
          </a:p>
        </p:txBody>
      </p:sp>
    </p:spTree>
    <p:extLst>
      <p:ext uri="{BB962C8B-B14F-4D97-AF65-F5344CB8AC3E}">
        <p14:creationId xmlns:p14="http://schemas.microsoft.com/office/powerpoint/2010/main" val="147571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The 2-by-2 contingency table</a:t>
            </a:r>
          </a:p>
        </p:txBody>
      </p:sp>
      <p:graphicFrame>
        <p:nvGraphicFramePr>
          <p:cNvPr id="188420" name="Group 4"/>
          <p:cNvGraphicFramePr>
            <a:graphicFrameLocks noGrp="1"/>
          </p:cNvGraphicFramePr>
          <p:nvPr>
            <p:extLst>
              <p:ext uri="{D42A27DB-BD31-4B8C-83A1-F6EECF244321}">
                <p14:modId xmlns:p14="http://schemas.microsoft.com/office/powerpoint/2010/main" val="3196557276"/>
              </p:ext>
            </p:extLst>
          </p:nvPr>
        </p:nvGraphicFramePr>
        <p:xfrm>
          <a:off x="1930400" y="2842177"/>
          <a:ext cx="8229600" cy="1737360"/>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79120">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mn-lt"/>
                        <a:ea typeface="ＭＳ Ｐゴシック" charset="0"/>
                        <a:cs typeface="ＭＳ Ｐゴシック" charset="0"/>
                      </a:endParaRPr>
                    </a:p>
                  </a:txBody>
                  <a:tcPr marL="121920" marR="12192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mn-lt"/>
                          <a:ea typeface="ＭＳ Ｐゴシック" charset="0"/>
                          <a:cs typeface="ＭＳ Ｐゴシック" charset="0"/>
                        </a:rPr>
                        <a:t>correct</a:t>
                      </a:r>
                    </a:p>
                  </a:txBody>
                  <a:tcPr marL="121920" marR="12192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mn-lt"/>
                          <a:ea typeface="ＭＳ Ｐゴシック" charset="0"/>
                          <a:cs typeface="ＭＳ Ｐゴシック" charset="0"/>
                        </a:rPr>
                        <a:t>not correct</a:t>
                      </a:r>
                    </a:p>
                  </a:txBody>
                  <a:tcPr marL="121920" marR="12192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1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mn-lt"/>
                          <a:ea typeface="ＭＳ Ｐゴシック" charset="0"/>
                          <a:cs typeface="ＭＳ Ｐゴシック" charset="0"/>
                        </a:rPr>
                        <a:t>selected</a:t>
                      </a:r>
                    </a:p>
                  </a:txBody>
                  <a:tcPr marL="121920" marR="12192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mn-lt"/>
                          <a:ea typeface="ＭＳ Ｐゴシック" charset="0"/>
                          <a:cs typeface="ＭＳ Ｐゴシック" charset="0"/>
                        </a:rPr>
                        <a:t>tp</a:t>
                      </a:r>
                    </a:p>
                  </a:txBody>
                  <a:tcPr marL="121920" marR="12192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mn-lt"/>
                          <a:ea typeface="ＭＳ Ｐゴシック" charset="0"/>
                          <a:cs typeface="ＭＳ Ｐゴシック" charset="0"/>
                        </a:rPr>
                        <a:t>fp</a:t>
                      </a:r>
                    </a:p>
                  </a:txBody>
                  <a:tcPr marL="121920" marR="12192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1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mn-lt"/>
                          <a:ea typeface="ＭＳ Ｐゴシック" charset="0"/>
                          <a:cs typeface="ＭＳ Ｐゴシック" charset="0"/>
                        </a:rPr>
                        <a:t>not selected</a:t>
                      </a:r>
                    </a:p>
                  </a:txBody>
                  <a:tcPr marL="121920" marR="12192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mn-lt"/>
                          <a:ea typeface="ＭＳ Ｐゴシック" charset="0"/>
                          <a:cs typeface="ＭＳ Ｐゴシック" charset="0"/>
                        </a:rPr>
                        <a:t>fn</a:t>
                      </a:r>
                    </a:p>
                  </a:txBody>
                  <a:tcPr marL="121920" marR="12192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mn-lt"/>
                          <a:ea typeface="ＭＳ Ｐゴシック" charset="0"/>
                          <a:cs typeface="ＭＳ Ｐゴシック" charset="0"/>
                        </a:rPr>
                        <a:t>tn</a:t>
                      </a:r>
                      <a:endParaRPr kumimoji="0" lang="en-US" sz="3200" b="0" i="0" u="none" strike="noStrike" cap="none" normalizeH="0" baseline="0" dirty="0">
                        <a:ln>
                          <a:noFill/>
                        </a:ln>
                        <a:solidFill>
                          <a:schemeClr val="tx1"/>
                        </a:solidFill>
                        <a:effectLst/>
                        <a:latin typeface="+mn-lt"/>
                        <a:ea typeface="ＭＳ Ｐゴシック" charset="0"/>
                        <a:cs typeface="ＭＳ Ｐゴシック" charset="0"/>
                      </a:endParaRPr>
                    </a:p>
                  </a:txBody>
                  <a:tcPr marL="121920" marR="12192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808784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Precision and recall</a:t>
            </a:r>
          </a:p>
        </p:txBody>
      </p:sp>
      <p:sp>
        <p:nvSpPr>
          <p:cNvPr id="65538" name="Rectangle 3"/>
          <p:cNvSpPr>
            <a:spLocks noGrp="1" noChangeArrowheads="1"/>
          </p:cNvSpPr>
          <p:nvPr>
            <p:ph type="body" idx="1"/>
          </p:nvPr>
        </p:nvSpPr>
        <p:spPr/>
        <p:txBody>
          <a:bodyPr/>
          <a:lstStyle/>
          <a:p>
            <a:pPr eaLnBrk="1" hangingPunct="1"/>
            <a:r>
              <a:rPr lang="en-US" b="1" dirty="0">
                <a:ea typeface="ＭＳ Ｐゴシック" charset="0"/>
                <a:cs typeface="ＭＳ Ｐゴシック" charset="0"/>
              </a:rPr>
              <a:t>Precision</a:t>
            </a:r>
            <a:r>
              <a:rPr lang="en-US" dirty="0">
                <a:ea typeface="ＭＳ Ｐゴシック" charset="0"/>
                <a:cs typeface="ＭＳ Ｐゴシック" charset="0"/>
              </a:rPr>
              <a:t>: % of selected items that are correct</a:t>
            </a:r>
            <a:br>
              <a:rPr lang="en-US" dirty="0">
                <a:ea typeface="ＭＳ Ｐゴシック" charset="0"/>
                <a:cs typeface="ＭＳ Ｐゴシック" charset="0"/>
              </a:rPr>
            </a:br>
            <a:r>
              <a:rPr lang="en-US" b="1" dirty="0">
                <a:ea typeface="ＭＳ Ｐゴシック" charset="0"/>
                <a:cs typeface="ＭＳ Ｐゴシック" charset="0"/>
              </a:rPr>
              <a:t>Recall</a:t>
            </a:r>
            <a:r>
              <a:rPr lang="en-US" dirty="0">
                <a:ea typeface="ＭＳ Ｐゴシック" charset="0"/>
                <a:cs typeface="ＭＳ Ｐゴシック" charset="0"/>
              </a:rPr>
              <a:t>: % of correct items that are selected</a:t>
            </a:r>
          </a:p>
          <a:p>
            <a:pPr eaLnBrk="1" hangingPunct="1"/>
            <a:endParaRPr lang="en-US" dirty="0">
              <a:ea typeface="ＭＳ Ｐゴシック" charset="0"/>
              <a:cs typeface="ＭＳ Ｐゴシック" charset="0"/>
            </a:endParaRPr>
          </a:p>
        </p:txBody>
      </p:sp>
      <p:pic>
        <p:nvPicPr>
          <p:cNvPr id="2" name="Picture 1">
            <a:extLst>
              <a:ext uri="{FF2B5EF4-FFF2-40B4-BE49-F238E27FC236}">
                <a16:creationId xmlns:a16="http://schemas.microsoft.com/office/drawing/2014/main" id="{550CD5FA-37B0-9741-9AA9-513C5BBB2D5A}"/>
              </a:ext>
            </a:extLst>
          </p:cNvPr>
          <p:cNvPicPr>
            <a:picLocks noChangeAspect="1"/>
          </p:cNvPicPr>
          <p:nvPr/>
        </p:nvPicPr>
        <p:blipFill>
          <a:blip r:embed="rId3"/>
          <a:stretch>
            <a:fillRect/>
          </a:stretch>
        </p:blipFill>
        <p:spPr>
          <a:xfrm>
            <a:off x="1570202" y="3103563"/>
            <a:ext cx="8547100" cy="3073400"/>
          </a:xfrm>
          <a:prstGeom prst="rect">
            <a:avLst/>
          </a:prstGeom>
        </p:spPr>
      </p:pic>
    </p:spTree>
    <p:extLst>
      <p:ext uri="{BB962C8B-B14F-4D97-AF65-F5344CB8AC3E}">
        <p14:creationId xmlns:p14="http://schemas.microsoft.com/office/powerpoint/2010/main" val="699912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US" dirty="0"/>
              <a:t>A combined measure: F</a:t>
            </a:r>
          </a:p>
        </p:txBody>
      </p:sp>
      <p:sp>
        <p:nvSpPr>
          <p:cNvPr id="67586" name="Rectangle 3"/>
          <p:cNvSpPr>
            <a:spLocks noGrp="1" noChangeArrowheads="1"/>
          </p:cNvSpPr>
          <p:nvPr>
            <p:ph type="body" idx="1"/>
          </p:nvPr>
        </p:nvSpPr>
        <p:spPr/>
        <p:txBody>
          <a:bodyPr/>
          <a:lstStyle/>
          <a:p>
            <a:r>
              <a:rPr lang="en-US" dirty="0"/>
              <a:t>A combined measure that assesses the P/R tradeoff is F measure (weighted harmonic mean):</a:t>
            </a:r>
          </a:p>
          <a:p>
            <a:endParaRPr lang="en-US" dirty="0"/>
          </a:p>
          <a:p>
            <a:endParaRPr lang="en-US" dirty="0"/>
          </a:p>
          <a:p>
            <a:endParaRPr lang="en-US" dirty="0"/>
          </a:p>
          <a:p>
            <a:endParaRPr lang="en-US" dirty="0"/>
          </a:p>
          <a:p>
            <a:r>
              <a:rPr lang="en-US" dirty="0"/>
              <a:t>The harmonic mean is a very conservative average</a:t>
            </a:r>
          </a:p>
          <a:p>
            <a:r>
              <a:rPr lang="en-US" dirty="0"/>
              <a:t>People usually use balanced F1 measure</a:t>
            </a:r>
          </a:p>
          <a:p>
            <a:pPr lvl="1"/>
            <a:r>
              <a:rPr lang="en-US" dirty="0"/>
              <a:t>  i.e., with </a:t>
            </a:r>
            <a:r>
              <a:rPr lang="en-US" dirty="0">
                <a:sym typeface="Symbol" charset="0"/>
              </a:rPr>
              <a:t></a:t>
            </a:r>
            <a:r>
              <a:rPr lang="en-US" dirty="0"/>
              <a:t> = 1 (that is, </a:t>
            </a:r>
            <a:r>
              <a:rPr lang="en-US" dirty="0">
                <a:sym typeface="Symbol" charset="0"/>
              </a:rPr>
              <a:t> = ½):   		     </a:t>
            </a:r>
            <a:r>
              <a:rPr lang="en-US" i="1" dirty="0">
                <a:sym typeface="Symbol" charset="0"/>
              </a:rPr>
              <a:t>F</a:t>
            </a:r>
            <a:r>
              <a:rPr lang="en-US" dirty="0">
                <a:sym typeface="Symbol" charset="0"/>
              </a:rPr>
              <a:t> = 2</a:t>
            </a:r>
            <a:r>
              <a:rPr lang="en-US" i="1" dirty="0">
                <a:sym typeface="Symbol" charset="0"/>
              </a:rPr>
              <a:t>PR</a:t>
            </a:r>
            <a:r>
              <a:rPr lang="en-US" dirty="0">
                <a:sym typeface="Symbol" charset="0"/>
              </a:rPr>
              <a:t>/(</a:t>
            </a:r>
            <a:r>
              <a:rPr lang="en-US" i="1" dirty="0">
                <a:sym typeface="Symbol" charset="0"/>
              </a:rPr>
              <a:t>P</a:t>
            </a:r>
            <a:r>
              <a:rPr lang="en-US" dirty="0">
                <a:sym typeface="Symbol" charset="0"/>
              </a:rPr>
              <a:t>+</a:t>
            </a:r>
            <a:r>
              <a:rPr lang="en-US" i="1" dirty="0">
                <a:sym typeface="Symbol" charset="0"/>
              </a:rPr>
              <a:t>R</a:t>
            </a:r>
            <a:r>
              <a:rPr lang="en-US" dirty="0">
                <a:sym typeface="Symbol" charset="0"/>
              </a:rPr>
              <a:t>)</a:t>
            </a:r>
            <a:endParaRPr lang="en-US" dirty="0"/>
          </a:p>
        </p:txBody>
      </p:sp>
      <p:graphicFrame>
        <p:nvGraphicFramePr>
          <p:cNvPr id="67587" name="Object 2"/>
          <p:cNvGraphicFramePr>
            <a:graphicFrameLocks noChangeAspect="1"/>
          </p:cNvGraphicFramePr>
          <p:nvPr>
            <p:extLst/>
          </p:nvPr>
        </p:nvGraphicFramePr>
        <p:xfrm>
          <a:off x="2743200" y="2921000"/>
          <a:ext cx="5588000" cy="1625600"/>
        </p:xfrm>
        <a:graphic>
          <a:graphicData uri="http://schemas.openxmlformats.org/presentationml/2006/ole">
            <mc:AlternateContent xmlns:mc="http://schemas.openxmlformats.org/markup-compatibility/2006">
              <mc:Choice xmlns:v="urn:schemas-microsoft-com:vml" Requires="v">
                <p:oleObj spid="_x0000_s15379" name="Equation" r:id="rId4" imgW="2084400" imgH="594000" progId="Equation.3">
                  <p:embed/>
                </p:oleObj>
              </mc:Choice>
              <mc:Fallback>
                <p:oleObj name="Equation" r:id="rId4" imgW="2084400" imgH="594000" progId="Equation.3">
                  <p:embed/>
                  <p:pic>
                    <p:nvPicPr>
                      <p:cNvPr id="6758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921000"/>
                        <a:ext cx="5588000" cy="1625600"/>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7"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658565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070087" y="893417"/>
            <a:ext cx="6400800" cy="2540000"/>
          </a:xfrm>
        </p:spPr>
        <p:txBody>
          <a:bodyPr/>
          <a:lstStyle/>
          <a:p>
            <a:r>
              <a:rPr lang="en-US" sz="5333">
                <a:latin typeface="Calibri (Headings)"/>
                <a:cs typeface="Calibri (Headings)"/>
              </a:rPr>
              <a:t>Text Classification and Na</a:t>
            </a:r>
            <a:r>
              <a:rPr lang="fr-FR" sz="5333">
                <a:latin typeface="Calibri (Headings)"/>
                <a:cs typeface="Calibri (Headings)"/>
              </a:rPr>
              <a:t>ï</a:t>
            </a:r>
            <a:r>
              <a:rPr lang="en-US" sz="5333">
                <a:latin typeface="Calibri (Headings)"/>
                <a:cs typeface="Calibri (Headings)"/>
              </a:rPr>
              <a:t>ve Bayes</a:t>
            </a:r>
            <a:endParaRPr lang="en-US" sz="5333"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4800" dirty="0">
                <a:solidFill>
                  <a:srgbClr val="A4001D"/>
                </a:solidFill>
                <a:latin typeface="Calibri"/>
                <a:ea typeface="ＭＳ Ｐゴシック" charset="0"/>
                <a:cs typeface="Calibri"/>
              </a:rPr>
              <a:t>Text Classification: Evaluation</a:t>
            </a:r>
          </a:p>
        </p:txBody>
      </p:sp>
    </p:spTree>
    <p:extLst>
      <p:ext uri="{BB962C8B-B14F-4D97-AF65-F5344CB8AC3E}">
        <p14:creationId xmlns:p14="http://schemas.microsoft.com/office/powerpoint/2010/main" val="395864480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Lucida Sans" charset="0"/>
                <a:ea typeface="ＭＳ Ｐゴシック" charset="0"/>
                <a:cs typeface="Arial Unicode MS" charset="0"/>
              </a:defRPr>
            </a:lvl1pPr>
            <a:lvl2pPr marL="50574369" indent="-49964784" eaLnBrk="0" hangingPunct="0">
              <a:defRPr sz="3200">
                <a:solidFill>
                  <a:schemeClr val="tx1"/>
                </a:solidFill>
                <a:latin typeface="Lucida Sans" charset="0"/>
                <a:ea typeface="Arial Unicode MS" charset="0"/>
                <a:cs typeface="Arial Unicode MS" charset="0"/>
              </a:defRPr>
            </a:lvl2pPr>
            <a:lvl3pPr eaLnBrk="0" hangingPunct="0">
              <a:defRPr sz="3200">
                <a:solidFill>
                  <a:schemeClr val="tx1"/>
                </a:solidFill>
                <a:latin typeface="Lucida Sans" charset="0"/>
                <a:ea typeface="Arial Unicode MS" charset="0"/>
                <a:cs typeface="Arial Unicode MS" charset="0"/>
              </a:defRPr>
            </a:lvl3pPr>
            <a:lvl4pPr eaLnBrk="0" hangingPunct="0">
              <a:defRPr sz="3200">
                <a:solidFill>
                  <a:schemeClr val="tx1"/>
                </a:solidFill>
                <a:latin typeface="Lucida Sans" charset="0"/>
                <a:ea typeface="Arial Unicode MS" charset="0"/>
                <a:cs typeface="Arial Unicode MS" charset="0"/>
              </a:defRPr>
            </a:lvl4pPr>
            <a:lvl5pPr eaLnBrk="0" hangingPunct="0">
              <a:defRPr sz="3200">
                <a:solidFill>
                  <a:schemeClr val="tx1"/>
                </a:solidFill>
                <a:latin typeface="Lucida Sans" charset="0"/>
                <a:ea typeface="Arial Unicode MS" charset="0"/>
                <a:cs typeface="Arial Unicode MS" charset="0"/>
              </a:defRPr>
            </a:lvl5pPr>
            <a:lvl6pPr marL="609585" eaLnBrk="0" fontAlgn="base" hangingPunct="0">
              <a:spcBef>
                <a:spcPct val="0"/>
              </a:spcBef>
              <a:spcAft>
                <a:spcPct val="0"/>
              </a:spcAft>
              <a:defRPr sz="3200">
                <a:solidFill>
                  <a:schemeClr val="tx1"/>
                </a:solidFill>
                <a:latin typeface="Lucida Sans" charset="0"/>
                <a:ea typeface="Arial Unicode MS" charset="0"/>
                <a:cs typeface="Arial Unicode MS" charset="0"/>
              </a:defRPr>
            </a:lvl6pPr>
            <a:lvl7pPr marL="1219170" eaLnBrk="0" fontAlgn="base" hangingPunct="0">
              <a:spcBef>
                <a:spcPct val="0"/>
              </a:spcBef>
              <a:spcAft>
                <a:spcPct val="0"/>
              </a:spcAft>
              <a:defRPr sz="3200">
                <a:solidFill>
                  <a:schemeClr val="tx1"/>
                </a:solidFill>
                <a:latin typeface="Lucida Sans" charset="0"/>
                <a:ea typeface="Arial Unicode MS" charset="0"/>
                <a:cs typeface="Arial Unicode MS" charset="0"/>
              </a:defRPr>
            </a:lvl7pPr>
            <a:lvl8pPr marL="1828754" eaLnBrk="0" fontAlgn="base" hangingPunct="0">
              <a:spcBef>
                <a:spcPct val="0"/>
              </a:spcBef>
              <a:spcAft>
                <a:spcPct val="0"/>
              </a:spcAft>
              <a:defRPr sz="3200">
                <a:solidFill>
                  <a:schemeClr val="tx1"/>
                </a:solidFill>
                <a:latin typeface="Lucida Sans" charset="0"/>
                <a:ea typeface="Arial Unicode MS" charset="0"/>
                <a:cs typeface="Arial Unicode MS" charset="0"/>
              </a:defRPr>
            </a:lvl8pPr>
            <a:lvl9pPr marL="2438339" eaLnBrk="0" fontAlgn="base" hangingPunct="0">
              <a:spcBef>
                <a:spcPct val="0"/>
              </a:spcBef>
              <a:spcAft>
                <a:spcPct val="0"/>
              </a:spcAft>
              <a:defRPr sz="3200">
                <a:solidFill>
                  <a:schemeClr val="tx1"/>
                </a:solidFill>
                <a:latin typeface="Lucida Sans" charset="0"/>
                <a:ea typeface="Arial Unicode MS" charset="0"/>
                <a:cs typeface="Arial Unicode MS" charset="0"/>
              </a:defRPr>
            </a:lvl9pPr>
          </a:lstStyle>
          <a:p>
            <a:pPr eaLnBrk="1" hangingPunct="1"/>
            <a:fld id="{2AF2582C-5254-7A4F-91A6-4BD07F8621D0}" type="slidenum">
              <a:rPr lang="en-US" sz="1600">
                <a:solidFill>
                  <a:srgbClr val="898989"/>
                </a:solidFill>
                <a:latin typeface="Calibri" charset="0"/>
              </a:rPr>
              <a:pPr eaLnBrk="1" hangingPunct="1"/>
              <a:t>48</a:t>
            </a:fld>
            <a:endParaRPr lang="en-US" sz="1600">
              <a:solidFill>
                <a:srgbClr val="898989"/>
              </a:solidFill>
              <a:latin typeface="Calibri" charset="0"/>
            </a:endParaRPr>
          </a:p>
        </p:txBody>
      </p:sp>
      <p:sp>
        <p:nvSpPr>
          <p:cNvPr id="60419" name="Rectangle 2"/>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More Than Two Classes: </a:t>
            </a:r>
            <a:br>
              <a:rPr lang="en-US" dirty="0">
                <a:latin typeface="Calibri" charset="0"/>
                <a:ea typeface="ＭＳ Ｐゴシック" charset="0"/>
                <a:cs typeface="ＭＳ Ｐゴシック" charset="0"/>
              </a:rPr>
            </a:br>
            <a:r>
              <a:rPr lang="en-US" dirty="0">
                <a:latin typeface="Calibri" charset="0"/>
                <a:ea typeface="ＭＳ Ｐゴシック" charset="0"/>
                <a:cs typeface="ＭＳ Ｐゴシック" charset="0"/>
              </a:rPr>
              <a:t>Sets of binary classifiers</a:t>
            </a:r>
          </a:p>
        </p:txBody>
      </p:sp>
      <p:sp>
        <p:nvSpPr>
          <p:cNvPr id="60420" name="Rectangle 3"/>
          <p:cNvSpPr>
            <a:spLocks noGrp="1" noChangeArrowheads="1"/>
          </p:cNvSpPr>
          <p:nvPr>
            <p:ph type="body" idx="1"/>
          </p:nvPr>
        </p:nvSpPr>
        <p:spPr/>
        <p:txBody>
          <a:bodyPr/>
          <a:lstStyle/>
          <a:p>
            <a:pPr eaLnBrk="1" hangingPunct="1"/>
            <a:r>
              <a:rPr lang="en-US" dirty="0">
                <a:latin typeface="Calibri" charset="0"/>
                <a:ea typeface="ＭＳ Ｐゴシック" charset="0"/>
                <a:cs typeface="ＭＳ Ｐゴシック" charset="0"/>
              </a:rPr>
              <a:t>Dealing with </a:t>
            </a:r>
            <a:r>
              <a:rPr lang="en-US" dirty="0">
                <a:solidFill>
                  <a:srgbClr val="008000"/>
                </a:solidFill>
                <a:latin typeface="Calibri" charset="0"/>
                <a:ea typeface="ＭＳ Ｐゴシック" charset="0"/>
                <a:cs typeface="ＭＳ Ｐゴシック" charset="0"/>
              </a:rPr>
              <a:t>any-of </a:t>
            </a:r>
            <a:r>
              <a:rPr lang="en-US" dirty="0">
                <a:latin typeface="Calibri" charset="0"/>
                <a:ea typeface="ＭＳ Ｐゴシック" charset="0"/>
                <a:cs typeface="ＭＳ Ｐゴシック" charset="0"/>
              </a:rPr>
              <a:t>or </a:t>
            </a:r>
            <a:r>
              <a:rPr lang="en-US" dirty="0" err="1">
                <a:solidFill>
                  <a:srgbClr val="008000"/>
                </a:solidFill>
                <a:latin typeface="Calibri" charset="0"/>
                <a:ea typeface="ＭＳ Ｐゴシック" charset="0"/>
                <a:cs typeface="ＭＳ Ｐゴシック" charset="0"/>
              </a:rPr>
              <a:t>multivalue</a:t>
            </a:r>
            <a:r>
              <a:rPr lang="en-US" dirty="0">
                <a:solidFill>
                  <a:srgbClr val="008000"/>
                </a:solidFill>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classification</a:t>
            </a:r>
          </a:p>
          <a:p>
            <a:pPr lvl="1"/>
            <a:r>
              <a:rPr lang="en-US" dirty="0">
                <a:latin typeface="Calibri" charset="0"/>
                <a:ea typeface="ＭＳ Ｐゴシック" charset="0"/>
              </a:rPr>
              <a:t>A document can belong to 0, 1, or &gt;1 classes.</a:t>
            </a:r>
          </a:p>
          <a:p>
            <a:pPr lvl="1"/>
            <a:endParaRPr lang="en-US" dirty="0">
              <a:latin typeface="Calibri" charset="0"/>
              <a:ea typeface="ＭＳ Ｐゴシック" charset="0"/>
            </a:endParaRPr>
          </a:p>
          <a:p>
            <a:r>
              <a:rPr lang="en-US" dirty="0">
                <a:latin typeface="Calibri" charset="0"/>
                <a:ea typeface="ＭＳ Ｐゴシック" charset="0"/>
                <a:cs typeface="ＭＳ Ｐゴシック" charset="0"/>
              </a:rPr>
              <a:t>For each class </a:t>
            </a:r>
            <a:r>
              <a:rPr lang="en-US" dirty="0" err="1">
                <a:solidFill>
                  <a:srgbClr val="FF0000"/>
                </a:solidFill>
                <a:latin typeface="Calibri" charset="0"/>
                <a:ea typeface="ＭＳ Ｐゴシック" charset="0"/>
                <a:cs typeface="ＭＳ Ｐゴシック" charset="0"/>
              </a:rPr>
              <a:t>c∈C</a:t>
            </a:r>
            <a:endParaRPr lang="en-US" dirty="0">
              <a:solidFill>
                <a:srgbClr val="FF0000"/>
              </a:solidFill>
              <a:latin typeface="Symbol" charset="2"/>
              <a:ea typeface="ＭＳ Ｐゴシック" charset="0"/>
              <a:cs typeface="Symbol" charset="2"/>
            </a:endParaRPr>
          </a:p>
          <a:p>
            <a:pPr lvl="1"/>
            <a:r>
              <a:rPr lang="en-US" dirty="0">
                <a:latin typeface="Calibri" charset="0"/>
                <a:ea typeface="ＭＳ Ｐゴシック" charset="0"/>
                <a:cs typeface="ＭＳ Ｐゴシック" charset="0"/>
              </a:rPr>
              <a:t>Build a classifier </a:t>
            </a:r>
            <a:r>
              <a:rPr lang="en-US" dirty="0" err="1">
                <a:solidFill>
                  <a:srgbClr val="FF0000"/>
                </a:solidFill>
                <a:latin typeface="Calibri" charset="0"/>
                <a:ea typeface="ＭＳ Ｐゴシック" charset="0"/>
                <a:cs typeface="ＭＳ Ｐゴシック" charset="0"/>
              </a:rPr>
              <a:t>γ</a:t>
            </a:r>
            <a:r>
              <a:rPr lang="en-US" baseline="-25000" dirty="0" err="1">
                <a:solidFill>
                  <a:srgbClr val="FF0000"/>
                </a:solidFill>
                <a:latin typeface="Calibri" charset="0"/>
                <a:ea typeface="ＭＳ Ｐゴシック" charset="0"/>
                <a:cs typeface="ＭＳ Ｐゴシック" charset="0"/>
              </a:rPr>
              <a:t>c</a:t>
            </a:r>
            <a:r>
              <a:rPr lang="en-US" dirty="0">
                <a:latin typeface="Calibri" charset="0"/>
                <a:ea typeface="ＭＳ Ｐゴシック" charset="0"/>
                <a:cs typeface="ＭＳ Ｐゴシック" charset="0"/>
              </a:rPr>
              <a:t> to distinguish </a:t>
            </a:r>
            <a:r>
              <a:rPr lang="en-US" dirty="0">
                <a:solidFill>
                  <a:srgbClr val="FF0000"/>
                </a:solidFill>
                <a:latin typeface="Calibri" charset="0"/>
                <a:ea typeface="ＭＳ Ｐゴシック" charset="0"/>
                <a:cs typeface="ＭＳ Ｐゴシック" charset="0"/>
              </a:rPr>
              <a:t>c</a:t>
            </a:r>
            <a:r>
              <a:rPr lang="en-US" dirty="0">
                <a:latin typeface="Calibri" charset="0"/>
                <a:ea typeface="ＭＳ Ｐゴシック" charset="0"/>
                <a:cs typeface="ＭＳ Ｐゴシック" charset="0"/>
              </a:rPr>
              <a:t> from all other classes </a:t>
            </a:r>
            <a:r>
              <a:rPr lang="en-US" dirty="0">
                <a:solidFill>
                  <a:srgbClr val="FF0000"/>
                </a:solidFill>
                <a:latin typeface="Calibri" charset="0"/>
                <a:ea typeface="ＭＳ Ｐゴシック" charset="0"/>
                <a:cs typeface="ＭＳ Ｐゴシック" charset="0"/>
              </a:rPr>
              <a:t>c’ ∈C</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Given test doc </a:t>
            </a:r>
            <a:r>
              <a:rPr lang="en-US" dirty="0">
                <a:solidFill>
                  <a:srgbClr val="FF0000"/>
                </a:solidFill>
                <a:latin typeface="Calibri" charset="0"/>
                <a:ea typeface="ＭＳ Ｐゴシック" charset="0"/>
                <a:cs typeface="ＭＳ Ｐゴシック" charset="0"/>
              </a:rPr>
              <a:t>d</a:t>
            </a:r>
            <a:r>
              <a:rPr lang="en-US" dirty="0">
                <a:latin typeface="Calibri" charset="0"/>
                <a:ea typeface="ＭＳ Ｐゴシック" charset="0"/>
                <a:cs typeface="ＭＳ Ｐゴシック" charset="0"/>
              </a:rPr>
              <a:t>, </a:t>
            </a:r>
          </a:p>
          <a:p>
            <a:pPr lvl="1"/>
            <a:r>
              <a:rPr lang="en-US" dirty="0">
                <a:latin typeface="Calibri" charset="0"/>
                <a:ea typeface="ＭＳ Ｐゴシック" charset="0"/>
                <a:cs typeface="ＭＳ Ｐゴシック" charset="0"/>
              </a:rPr>
              <a:t>Evaluate it for membership in each class using each </a:t>
            </a:r>
            <a:r>
              <a:rPr lang="en-US" dirty="0" err="1">
                <a:solidFill>
                  <a:srgbClr val="FF0000"/>
                </a:solidFill>
                <a:latin typeface="Calibri" charset="0"/>
                <a:ea typeface="ＭＳ Ｐゴシック" charset="0"/>
                <a:cs typeface="ＭＳ Ｐゴシック" charset="0"/>
              </a:rPr>
              <a:t>γ</a:t>
            </a:r>
            <a:r>
              <a:rPr lang="en-US" baseline="-25000" dirty="0" err="1">
                <a:solidFill>
                  <a:srgbClr val="FF0000"/>
                </a:solidFill>
                <a:latin typeface="Calibri" charset="0"/>
                <a:ea typeface="ＭＳ Ｐゴシック" charset="0"/>
                <a:cs typeface="ＭＳ Ｐゴシック" charset="0"/>
              </a:rPr>
              <a:t>c</a:t>
            </a:r>
            <a:endParaRPr lang="en-US" dirty="0">
              <a:solidFill>
                <a:srgbClr val="FF0000"/>
              </a:solidFill>
              <a:latin typeface="Calibri" charset="0"/>
              <a:ea typeface="ＭＳ Ｐゴシック" charset="0"/>
              <a:cs typeface="ＭＳ Ｐゴシック" charset="0"/>
            </a:endParaRPr>
          </a:p>
          <a:p>
            <a:pPr lvl="1"/>
            <a:r>
              <a:rPr lang="en-US" dirty="0">
                <a:solidFill>
                  <a:srgbClr val="FF0000"/>
                </a:solidFill>
                <a:latin typeface="Calibri" charset="0"/>
                <a:ea typeface="ＭＳ Ｐゴシック" charset="0"/>
                <a:cs typeface="ＭＳ Ｐゴシック" charset="0"/>
              </a:rPr>
              <a:t>d</a:t>
            </a:r>
            <a:r>
              <a:rPr lang="en-US" dirty="0">
                <a:latin typeface="Calibri" charset="0"/>
                <a:ea typeface="ＭＳ Ｐゴシック" charset="0"/>
                <a:cs typeface="ＭＳ Ｐゴシック" charset="0"/>
              </a:rPr>
              <a:t> belongs to </a:t>
            </a:r>
            <a:r>
              <a:rPr lang="en-US" dirty="0">
                <a:solidFill>
                  <a:srgbClr val="008000"/>
                </a:solidFill>
                <a:latin typeface="Calibri" charset="0"/>
                <a:ea typeface="ＭＳ Ｐゴシック" charset="0"/>
                <a:cs typeface="ＭＳ Ｐゴシック" charset="0"/>
              </a:rPr>
              <a:t>any</a:t>
            </a:r>
            <a:r>
              <a:rPr lang="en-US" dirty="0">
                <a:latin typeface="Calibri" charset="0"/>
                <a:ea typeface="ＭＳ Ｐゴシック" charset="0"/>
                <a:cs typeface="ＭＳ Ｐゴシック" charset="0"/>
              </a:rPr>
              <a:t> class for which</a:t>
            </a:r>
            <a:r>
              <a:rPr lang="en-US" dirty="0">
                <a:solidFill>
                  <a:srgbClr val="FF0000"/>
                </a:solidFill>
                <a:latin typeface="Calibri" charset="0"/>
                <a:ea typeface="ＭＳ Ｐゴシック" charset="0"/>
                <a:cs typeface="ＭＳ Ｐゴシック" charset="0"/>
              </a:rPr>
              <a:t> </a:t>
            </a:r>
            <a:r>
              <a:rPr lang="en-US" dirty="0" err="1">
                <a:solidFill>
                  <a:srgbClr val="FF0000"/>
                </a:solidFill>
                <a:latin typeface="Calibri" charset="0"/>
                <a:ea typeface="ＭＳ Ｐゴシック" charset="0"/>
                <a:cs typeface="ＭＳ Ｐゴシック" charset="0"/>
              </a:rPr>
              <a:t>γ</a:t>
            </a:r>
            <a:r>
              <a:rPr lang="en-US" baseline="-25000" dirty="0" err="1">
                <a:solidFill>
                  <a:srgbClr val="FF0000"/>
                </a:solidFill>
                <a:latin typeface="Calibri" charset="0"/>
                <a:ea typeface="ＭＳ Ｐゴシック" charset="0"/>
                <a:cs typeface="ＭＳ Ｐゴシック" charset="0"/>
              </a:rPr>
              <a:t>c</a:t>
            </a:r>
            <a:r>
              <a:rPr lang="en-US" baseline="-25000" dirty="0">
                <a:solidFill>
                  <a:srgbClr val="FF0000"/>
                </a:solidFill>
                <a:latin typeface="Calibri" charset="0"/>
                <a:ea typeface="ＭＳ Ｐゴシック" charset="0"/>
                <a:cs typeface="ＭＳ Ｐゴシック" charset="0"/>
              </a:rPr>
              <a:t> </a:t>
            </a:r>
            <a:r>
              <a:rPr lang="en-US" dirty="0">
                <a:solidFill>
                  <a:srgbClr val="FF0000"/>
                </a:solidFill>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returns true</a:t>
            </a:r>
          </a:p>
          <a:p>
            <a:endParaRPr lang="en-US" dirty="0">
              <a:latin typeface="Calibri" charset="0"/>
              <a:ea typeface="ＭＳ Ｐゴシック" charset="0"/>
            </a:endParaRPr>
          </a:p>
        </p:txBody>
      </p:sp>
      <p:sp>
        <p:nvSpPr>
          <p:cNvPr id="60421" name="TextBox 5"/>
          <p:cNvSpPr txBox="1">
            <a:spLocks noChangeArrowheads="1"/>
          </p:cNvSpPr>
          <p:nvPr/>
        </p:nvSpPr>
        <p:spPr bwMode="auto">
          <a:xfrm>
            <a:off x="10160002" y="-74551"/>
            <a:ext cx="1316386" cy="420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2133">
                <a:solidFill>
                  <a:srgbClr val="FBFCFF"/>
                </a:solidFill>
              </a:rPr>
              <a:t>Sec.14.5</a:t>
            </a:r>
          </a:p>
        </p:txBody>
      </p:sp>
    </p:spTree>
    <p:extLst>
      <p:ext uri="{BB962C8B-B14F-4D97-AF65-F5344CB8AC3E}">
        <p14:creationId xmlns:p14="http://schemas.microsoft.com/office/powerpoint/2010/main" val="11322864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2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2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2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4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Lucida Sans" charset="0"/>
                <a:ea typeface="ＭＳ Ｐゴシック" charset="0"/>
                <a:cs typeface="Arial Unicode MS" charset="0"/>
              </a:defRPr>
            </a:lvl1pPr>
            <a:lvl2pPr marL="50574369" indent="-49964784" eaLnBrk="0" hangingPunct="0">
              <a:defRPr sz="3200">
                <a:solidFill>
                  <a:schemeClr val="tx1"/>
                </a:solidFill>
                <a:latin typeface="Lucida Sans" charset="0"/>
                <a:ea typeface="Arial Unicode MS" charset="0"/>
                <a:cs typeface="Arial Unicode MS" charset="0"/>
              </a:defRPr>
            </a:lvl2pPr>
            <a:lvl3pPr eaLnBrk="0" hangingPunct="0">
              <a:defRPr sz="3200">
                <a:solidFill>
                  <a:schemeClr val="tx1"/>
                </a:solidFill>
                <a:latin typeface="Lucida Sans" charset="0"/>
                <a:ea typeface="Arial Unicode MS" charset="0"/>
                <a:cs typeface="Arial Unicode MS" charset="0"/>
              </a:defRPr>
            </a:lvl3pPr>
            <a:lvl4pPr eaLnBrk="0" hangingPunct="0">
              <a:defRPr sz="3200">
                <a:solidFill>
                  <a:schemeClr val="tx1"/>
                </a:solidFill>
                <a:latin typeface="Lucida Sans" charset="0"/>
                <a:ea typeface="Arial Unicode MS" charset="0"/>
                <a:cs typeface="Arial Unicode MS" charset="0"/>
              </a:defRPr>
            </a:lvl4pPr>
            <a:lvl5pPr eaLnBrk="0" hangingPunct="0">
              <a:defRPr sz="3200">
                <a:solidFill>
                  <a:schemeClr val="tx1"/>
                </a:solidFill>
                <a:latin typeface="Lucida Sans" charset="0"/>
                <a:ea typeface="Arial Unicode MS" charset="0"/>
                <a:cs typeface="Arial Unicode MS" charset="0"/>
              </a:defRPr>
            </a:lvl5pPr>
            <a:lvl6pPr marL="609585" eaLnBrk="0" fontAlgn="base" hangingPunct="0">
              <a:spcBef>
                <a:spcPct val="0"/>
              </a:spcBef>
              <a:spcAft>
                <a:spcPct val="0"/>
              </a:spcAft>
              <a:defRPr sz="3200">
                <a:solidFill>
                  <a:schemeClr val="tx1"/>
                </a:solidFill>
                <a:latin typeface="Lucida Sans" charset="0"/>
                <a:ea typeface="Arial Unicode MS" charset="0"/>
                <a:cs typeface="Arial Unicode MS" charset="0"/>
              </a:defRPr>
            </a:lvl6pPr>
            <a:lvl7pPr marL="1219170" eaLnBrk="0" fontAlgn="base" hangingPunct="0">
              <a:spcBef>
                <a:spcPct val="0"/>
              </a:spcBef>
              <a:spcAft>
                <a:spcPct val="0"/>
              </a:spcAft>
              <a:defRPr sz="3200">
                <a:solidFill>
                  <a:schemeClr val="tx1"/>
                </a:solidFill>
                <a:latin typeface="Lucida Sans" charset="0"/>
                <a:ea typeface="Arial Unicode MS" charset="0"/>
                <a:cs typeface="Arial Unicode MS" charset="0"/>
              </a:defRPr>
            </a:lvl7pPr>
            <a:lvl8pPr marL="1828754" eaLnBrk="0" fontAlgn="base" hangingPunct="0">
              <a:spcBef>
                <a:spcPct val="0"/>
              </a:spcBef>
              <a:spcAft>
                <a:spcPct val="0"/>
              </a:spcAft>
              <a:defRPr sz="3200">
                <a:solidFill>
                  <a:schemeClr val="tx1"/>
                </a:solidFill>
                <a:latin typeface="Lucida Sans" charset="0"/>
                <a:ea typeface="Arial Unicode MS" charset="0"/>
                <a:cs typeface="Arial Unicode MS" charset="0"/>
              </a:defRPr>
            </a:lvl8pPr>
            <a:lvl9pPr marL="2438339" eaLnBrk="0" fontAlgn="base" hangingPunct="0">
              <a:spcBef>
                <a:spcPct val="0"/>
              </a:spcBef>
              <a:spcAft>
                <a:spcPct val="0"/>
              </a:spcAft>
              <a:defRPr sz="3200">
                <a:solidFill>
                  <a:schemeClr val="tx1"/>
                </a:solidFill>
                <a:latin typeface="Lucida Sans" charset="0"/>
                <a:ea typeface="Arial Unicode MS" charset="0"/>
                <a:cs typeface="Arial Unicode MS" charset="0"/>
              </a:defRPr>
            </a:lvl9pPr>
          </a:lstStyle>
          <a:p>
            <a:pPr eaLnBrk="1" hangingPunct="1"/>
            <a:fld id="{2AF2582C-5254-7A4F-91A6-4BD07F8621D0}" type="slidenum">
              <a:rPr lang="en-US" sz="1600">
                <a:solidFill>
                  <a:srgbClr val="898989"/>
                </a:solidFill>
                <a:latin typeface="Calibri" charset="0"/>
              </a:rPr>
              <a:pPr eaLnBrk="1" hangingPunct="1"/>
              <a:t>49</a:t>
            </a:fld>
            <a:endParaRPr lang="en-US" sz="1600">
              <a:solidFill>
                <a:srgbClr val="898989"/>
              </a:solidFill>
              <a:latin typeface="Calibri" charset="0"/>
            </a:endParaRPr>
          </a:p>
        </p:txBody>
      </p:sp>
      <p:sp>
        <p:nvSpPr>
          <p:cNvPr id="60419" name="Rectangle 2"/>
          <p:cNvSpPr>
            <a:spLocks noGrp="1" noChangeArrowheads="1"/>
          </p:cNvSpPr>
          <p:nvPr>
            <p:ph type="title"/>
          </p:nvPr>
        </p:nvSpPr>
        <p:spPr/>
        <p:txBody>
          <a:bodyPr/>
          <a:lstStyle/>
          <a:p>
            <a:r>
              <a:rPr lang="en-US" dirty="0">
                <a:latin typeface="Calibri" charset="0"/>
                <a:ea typeface="ＭＳ Ｐゴシック" charset="0"/>
                <a:cs typeface="ＭＳ Ｐゴシック" charset="0"/>
              </a:rPr>
              <a:t>More Than Two Classes: </a:t>
            </a:r>
            <a:br>
              <a:rPr lang="en-US" dirty="0">
                <a:latin typeface="Calibri" charset="0"/>
                <a:ea typeface="ＭＳ Ｐゴシック" charset="0"/>
                <a:cs typeface="ＭＳ Ｐゴシック" charset="0"/>
              </a:rPr>
            </a:br>
            <a:r>
              <a:rPr lang="en-US" dirty="0">
                <a:latin typeface="Calibri" charset="0"/>
                <a:ea typeface="ＭＳ Ｐゴシック" charset="0"/>
                <a:cs typeface="ＭＳ Ｐゴシック" charset="0"/>
              </a:rPr>
              <a:t>Sets of binary classifiers</a:t>
            </a:r>
          </a:p>
        </p:txBody>
      </p:sp>
      <p:sp>
        <p:nvSpPr>
          <p:cNvPr id="60420" name="Rectangle 3"/>
          <p:cNvSpPr>
            <a:spLocks noGrp="1" noChangeArrowheads="1"/>
          </p:cNvSpPr>
          <p:nvPr>
            <p:ph type="body" idx="1"/>
          </p:nvPr>
        </p:nvSpPr>
        <p:spPr>
          <a:xfrm>
            <a:off x="406400" y="1803400"/>
            <a:ext cx="11379200" cy="4775200"/>
          </a:xfrm>
        </p:spPr>
        <p:txBody>
          <a:bodyPr/>
          <a:lstStyle/>
          <a:p>
            <a:pPr eaLnBrk="1" hangingPunct="1"/>
            <a:r>
              <a:rPr lang="en-US" dirty="0">
                <a:solidFill>
                  <a:srgbClr val="008000"/>
                </a:solidFill>
                <a:latin typeface="Calibri" charset="0"/>
                <a:ea typeface="ＭＳ Ｐゴシック" charset="0"/>
                <a:cs typeface="ＭＳ Ｐゴシック" charset="0"/>
              </a:rPr>
              <a:t>One-of </a:t>
            </a:r>
            <a:r>
              <a:rPr lang="en-US" dirty="0">
                <a:latin typeface="Calibri" charset="0"/>
                <a:ea typeface="ＭＳ Ｐゴシック" charset="0"/>
                <a:cs typeface="ＭＳ Ｐゴシック" charset="0"/>
              </a:rPr>
              <a:t>or </a:t>
            </a:r>
            <a:r>
              <a:rPr lang="en-US" dirty="0">
                <a:solidFill>
                  <a:srgbClr val="008000"/>
                </a:solidFill>
                <a:latin typeface="Calibri" charset="0"/>
                <a:ea typeface="ＭＳ Ｐゴシック" charset="0"/>
                <a:cs typeface="ＭＳ Ｐゴシック" charset="0"/>
              </a:rPr>
              <a:t>multinomial </a:t>
            </a:r>
            <a:r>
              <a:rPr lang="en-US" dirty="0">
                <a:latin typeface="Calibri" charset="0"/>
                <a:ea typeface="ＭＳ Ｐゴシック" charset="0"/>
                <a:cs typeface="ＭＳ Ｐゴシック" charset="0"/>
              </a:rPr>
              <a:t>classification</a:t>
            </a:r>
          </a:p>
          <a:p>
            <a:pPr lvl="1" eaLnBrk="1" hangingPunct="1"/>
            <a:r>
              <a:rPr lang="en-US" dirty="0">
                <a:latin typeface="Calibri" charset="0"/>
                <a:ea typeface="ＭＳ Ｐゴシック" charset="0"/>
              </a:rPr>
              <a:t>Classes are mutually exclusive:  each document in exactly one class</a:t>
            </a:r>
          </a:p>
          <a:p>
            <a:pPr lvl="1" eaLnBrk="1" hangingPunct="1"/>
            <a:endParaRPr lang="en-US" dirty="0">
              <a:latin typeface="Calibri" charset="0"/>
              <a:ea typeface="ＭＳ Ｐゴシック" charset="0"/>
            </a:endParaRPr>
          </a:p>
          <a:p>
            <a:r>
              <a:rPr lang="en-US" dirty="0">
                <a:latin typeface="Calibri" charset="0"/>
                <a:ea typeface="ＭＳ Ｐゴシック" charset="0"/>
                <a:cs typeface="ＭＳ Ｐゴシック" charset="0"/>
              </a:rPr>
              <a:t>For each class </a:t>
            </a:r>
            <a:r>
              <a:rPr lang="en-US" dirty="0" err="1">
                <a:solidFill>
                  <a:srgbClr val="FF0000"/>
                </a:solidFill>
                <a:latin typeface="Calibri" charset="0"/>
                <a:ea typeface="ＭＳ Ｐゴシック" charset="0"/>
                <a:cs typeface="ＭＳ Ｐゴシック" charset="0"/>
              </a:rPr>
              <a:t>c∈C</a:t>
            </a:r>
            <a:endParaRPr lang="en-US" dirty="0">
              <a:solidFill>
                <a:srgbClr val="FF0000"/>
              </a:solidFill>
              <a:latin typeface="Symbol" charset="2"/>
              <a:ea typeface="ＭＳ Ｐゴシック" charset="0"/>
              <a:cs typeface="Symbol" charset="2"/>
            </a:endParaRPr>
          </a:p>
          <a:p>
            <a:pPr lvl="1"/>
            <a:r>
              <a:rPr lang="en-US" dirty="0">
                <a:latin typeface="Calibri" charset="0"/>
                <a:ea typeface="ＭＳ Ｐゴシック" charset="0"/>
                <a:cs typeface="ＭＳ Ｐゴシック" charset="0"/>
              </a:rPr>
              <a:t>Build a classifier </a:t>
            </a:r>
            <a:r>
              <a:rPr lang="en-US" dirty="0" err="1">
                <a:solidFill>
                  <a:srgbClr val="FF0000"/>
                </a:solidFill>
                <a:latin typeface="Calibri" charset="0"/>
                <a:ea typeface="ＭＳ Ｐゴシック" charset="0"/>
                <a:cs typeface="ＭＳ Ｐゴシック" charset="0"/>
              </a:rPr>
              <a:t>γ</a:t>
            </a:r>
            <a:r>
              <a:rPr lang="en-US" baseline="-25000" dirty="0" err="1">
                <a:solidFill>
                  <a:srgbClr val="FF0000"/>
                </a:solidFill>
                <a:latin typeface="Calibri" charset="0"/>
                <a:ea typeface="ＭＳ Ｐゴシック" charset="0"/>
                <a:cs typeface="ＭＳ Ｐゴシック" charset="0"/>
              </a:rPr>
              <a:t>c</a:t>
            </a:r>
            <a:r>
              <a:rPr lang="en-US" dirty="0">
                <a:latin typeface="Calibri" charset="0"/>
                <a:ea typeface="ＭＳ Ｐゴシック" charset="0"/>
                <a:cs typeface="ＭＳ Ｐゴシック" charset="0"/>
              </a:rPr>
              <a:t> to distinguish </a:t>
            </a:r>
            <a:r>
              <a:rPr lang="en-US" dirty="0">
                <a:solidFill>
                  <a:srgbClr val="FF0000"/>
                </a:solidFill>
                <a:latin typeface="Calibri" charset="0"/>
                <a:ea typeface="ＭＳ Ｐゴシック" charset="0"/>
                <a:cs typeface="ＭＳ Ｐゴシック" charset="0"/>
              </a:rPr>
              <a:t>c</a:t>
            </a:r>
            <a:r>
              <a:rPr lang="en-US" dirty="0">
                <a:latin typeface="Calibri" charset="0"/>
                <a:ea typeface="ＭＳ Ｐゴシック" charset="0"/>
                <a:cs typeface="ＭＳ Ｐゴシック" charset="0"/>
              </a:rPr>
              <a:t> from all other classes </a:t>
            </a:r>
            <a:r>
              <a:rPr lang="en-US" dirty="0">
                <a:solidFill>
                  <a:srgbClr val="FF0000"/>
                </a:solidFill>
                <a:latin typeface="Calibri" charset="0"/>
                <a:ea typeface="ＭＳ Ｐゴシック" charset="0"/>
                <a:cs typeface="ＭＳ Ｐゴシック" charset="0"/>
              </a:rPr>
              <a:t>c’ ∈C</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Given test doc </a:t>
            </a:r>
            <a:r>
              <a:rPr lang="en-US" dirty="0">
                <a:solidFill>
                  <a:srgbClr val="FF0000"/>
                </a:solidFill>
                <a:latin typeface="Calibri" charset="0"/>
                <a:ea typeface="ＭＳ Ｐゴシック" charset="0"/>
                <a:cs typeface="ＭＳ Ｐゴシック" charset="0"/>
              </a:rPr>
              <a:t>d</a:t>
            </a:r>
            <a:r>
              <a:rPr lang="en-US" dirty="0">
                <a:latin typeface="Calibri" charset="0"/>
                <a:ea typeface="ＭＳ Ｐゴシック" charset="0"/>
                <a:cs typeface="ＭＳ Ｐゴシック" charset="0"/>
              </a:rPr>
              <a:t>, </a:t>
            </a:r>
          </a:p>
          <a:p>
            <a:pPr lvl="1"/>
            <a:r>
              <a:rPr lang="en-US" dirty="0">
                <a:latin typeface="Calibri" charset="0"/>
                <a:ea typeface="ＭＳ Ｐゴシック" charset="0"/>
                <a:cs typeface="ＭＳ Ｐゴシック" charset="0"/>
              </a:rPr>
              <a:t>Evaluate it for membership in each class using each </a:t>
            </a:r>
            <a:r>
              <a:rPr lang="en-US" dirty="0" err="1">
                <a:solidFill>
                  <a:srgbClr val="FF0000"/>
                </a:solidFill>
                <a:latin typeface="Calibri" charset="0"/>
                <a:ea typeface="ＭＳ Ｐゴシック" charset="0"/>
                <a:cs typeface="ＭＳ Ｐゴシック" charset="0"/>
              </a:rPr>
              <a:t>γ</a:t>
            </a:r>
            <a:r>
              <a:rPr lang="en-US" baseline="-25000" dirty="0" err="1">
                <a:solidFill>
                  <a:srgbClr val="FF0000"/>
                </a:solidFill>
                <a:latin typeface="Calibri" charset="0"/>
                <a:ea typeface="ＭＳ Ｐゴシック" charset="0"/>
                <a:cs typeface="ＭＳ Ｐゴシック" charset="0"/>
              </a:rPr>
              <a:t>c</a:t>
            </a:r>
            <a:endParaRPr lang="en-US" dirty="0">
              <a:solidFill>
                <a:srgbClr val="FF0000"/>
              </a:solidFill>
              <a:latin typeface="Calibri" charset="0"/>
              <a:ea typeface="ＭＳ Ｐゴシック" charset="0"/>
              <a:cs typeface="ＭＳ Ｐゴシック" charset="0"/>
            </a:endParaRPr>
          </a:p>
          <a:p>
            <a:pPr lvl="1"/>
            <a:r>
              <a:rPr lang="en-US" dirty="0">
                <a:solidFill>
                  <a:srgbClr val="FF0000"/>
                </a:solidFill>
                <a:latin typeface="Calibri" charset="0"/>
                <a:ea typeface="ＭＳ Ｐゴシック" charset="0"/>
                <a:cs typeface="ＭＳ Ｐゴシック" charset="0"/>
              </a:rPr>
              <a:t>d</a:t>
            </a:r>
            <a:r>
              <a:rPr lang="en-US" dirty="0">
                <a:latin typeface="Calibri" charset="0"/>
                <a:ea typeface="ＭＳ Ｐゴシック" charset="0"/>
                <a:cs typeface="ＭＳ Ｐゴシック" charset="0"/>
              </a:rPr>
              <a:t> belongs to the </a:t>
            </a:r>
            <a:r>
              <a:rPr lang="en-US" dirty="0">
                <a:solidFill>
                  <a:srgbClr val="008000"/>
                </a:solidFill>
                <a:latin typeface="Calibri" charset="0"/>
                <a:ea typeface="ＭＳ Ｐゴシック" charset="0"/>
                <a:cs typeface="ＭＳ Ｐゴシック" charset="0"/>
              </a:rPr>
              <a:t>one</a:t>
            </a:r>
            <a:r>
              <a:rPr lang="en-US" dirty="0">
                <a:latin typeface="Calibri" charset="0"/>
                <a:ea typeface="ＭＳ Ｐゴシック" charset="0"/>
                <a:cs typeface="ＭＳ Ｐゴシック" charset="0"/>
              </a:rPr>
              <a:t> class with maximum score</a:t>
            </a:r>
          </a:p>
          <a:p>
            <a:pPr lvl="1"/>
            <a:endParaRPr lang="en-US" dirty="0">
              <a:latin typeface="Calibri" charset="0"/>
              <a:ea typeface="ＭＳ Ｐゴシック" charset="0"/>
              <a:cs typeface="ＭＳ Ｐゴシック" charset="0"/>
            </a:endParaRPr>
          </a:p>
          <a:p>
            <a:pPr lvl="1" eaLnBrk="1" hangingPunct="1"/>
            <a:endParaRPr lang="en-US" dirty="0">
              <a:latin typeface="Calibri" charset="0"/>
              <a:ea typeface="ＭＳ Ｐゴシック" charset="0"/>
            </a:endParaRPr>
          </a:p>
        </p:txBody>
      </p:sp>
      <p:sp>
        <p:nvSpPr>
          <p:cNvPr id="60421" name="TextBox 5"/>
          <p:cNvSpPr txBox="1">
            <a:spLocks noChangeArrowheads="1"/>
          </p:cNvSpPr>
          <p:nvPr/>
        </p:nvSpPr>
        <p:spPr bwMode="auto">
          <a:xfrm>
            <a:off x="10160002" y="-74551"/>
            <a:ext cx="1316386" cy="420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2133">
                <a:solidFill>
                  <a:srgbClr val="FBFCFF"/>
                </a:solidFill>
              </a:rPr>
              <a:t>Sec.14.5</a:t>
            </a:r>
          </a:p>
        </p:txBody>
      </p:sp>
    </p:spTree>
    <p:extLst>
      <p:ext uri="{BB962C8B-B14F-4D97-AF65-F5344CB8AC3E}">
        <p14:creationId xmlns:p14="http://schemas.microsoft.com/office/powerpoint/2010/main" val="38867589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0" y="177800"/>
            <a:ext cx="9956800" cy="990600"/>
          </a:xfrm>
        </p:spPr>
        <p:txBody>
          <a:bodyPr/>
          <a:lstStyle/>
          <a:p>
            <a:r>
              <a:rPr lang="en-US" dirty="0"/>
              <a:t>Male or female author?</a:t>
            </a:r>
          </a:p>
        </p:txBody>
      </p:sp>
      <p:sp>
        <p:nvSpPr>
          <p:cNvPr id="3" name="Content Placeholder 2"/>
          <p:cNvSpPr>
            <a:spLocks noGrp="1"/>
          </p:cNvSpPr>
          <p:nvPr>
            <p:ph idx="1"/>
          </p:nvPr>
        </p:nvSpPr>
        <p:spPr>
          <a:xfrm>
            <a:off x="406400" y="1600200"/>
            <a:ext cx="11379200" cy="4445000"/>
          </a:xfrm>
        </p:spPr>
        <p:txBody>
          <a:bodyPr/>
          <a:lstStyle/>
          <a:p>
            <a:pPr marL="609585" indent="-609585">
              <a:buFont typeface="+mj-lt"/>
              <a:buAutoNum type="arabicPeriod"/>
            </a:pPr>
            <a:r>
              <a:rPr lang="en-US" dirty="0"/>
              <a:t>By 1925 present-day Vietnam was divided into three parts under French colonial rule. The southern region embracing Saigon and the Mekong delta was the colony of Cochin-China; the central area with its imperial capital at Hue was the protectorate of Annam…</a:t>
            </a:r>
          </a:p>
          <a:p>
            <a:pPr marL="609585" indent="-609585">
              <a:buFont typeface="+mj-lt"/>
              <a:buAutoNum type="arabicPeriod"/>
            </a:pPr>
            <a:r>
              <a:rPr lang="en-US" dirty="0"/>
              <a:t>Clara never failed to be astonished by the extraordinary felicity of her own name. She found it hard to trust herself to the mercy of fate, which had managed over the years to convert her greatest shame into one of her greatest assets…</a:t>
            </a:r>
          </a:p>
        </p:txBody>
      </p:sp>
      <p:sp>
        <p:nvSpPr>
          <p:cNvPr id="5" name="TextBox 4"/>
          <p:cNvSpPr txBox="1"/>
          <p:nvPr/>
        </p:nvSpPr>
        <p:spPr>
          <a:xfrm>
            <a:off x="0" y="6188327"/>
            <a:ext cx="12192000" cy="584775"/>
          </a:xfrm>
          <a:prstGeom prst="rect">
            <a:avLst/>
          </a:prstGeom>
          <a:noFill/>
        </p:spPr>
        <p:txBody>
          <a:bodyPr wrap="square" rtlCol="0">
            <a:spAutoFit/>
          </a:bodyPr>
          <a:lstStyle/>
          <a:p>
            <a:r>
              <a:rPr lang="en-US" sz="1600" dirty="0"/>
              <a:t>S. </a:t>
            </a:r>
            <a:r>
              <a:rPr lang="en-US" sz="1600" dirty="0" err="1"/>
              <a:t>Argamon</a:t>
            </a:r>
            <a:r>
              <a:rPr lang="en-US" sz="1600" dirty="0"/>
              <a:t>, M. Koppel, J. Fine, A. R. </a:t>
            </a:r>
            <a:r>
              <a:rPr lang="en-US" sz="1600" dirty="0" err="1"/>
              <a:t>Shimoni</a:t>
            </a:r>
            <a:r>
              <a:rPr lang="en-US" sz="1600" dirty="0"/>
              <a:t>, 2003. “Gender, Genre, and Writing Style in Formal Written Texts,” Text, volume 23, number 3, pp. 321–346</a:t>
            </a:r>
          </a:p>
        </p:txBody>
      </p:sp>
    </p:spTree>
    <p:extLst>
      <p:ext uri="{BB962C8B-B14F-4D97-AF65-F5344CB8AC3E}">
        <p14:creationId xmlns:p14="http://schemas.microsoft.com/office/powerpoint/2010/main" val="18725570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A79F8-32ED-9D4A-926A-82FB3DC6CEFF}"/>
              </a:ext>
            </a:extLst>
          </p:cNvPr>
          <p:cNvSpPr>
            <a:spLocks noGrp="1"/>
          </p:cNvSpPr>
          <p:nvPr>
            <p:ph type="title"/>
          </p:nvPr>
        </p:nvSpPr>
        <p:spPr>
          <a:xfrm>
            <a:off x="838200" y="365125"/>
            <a:ext cx="10515600" cy="1325563"/>
          </a:xfrm>
        </p:spPr>
        <p:txBody>
          <a:bodyPr/>
          <a:lstStyle/>
          <a:p>
            <a:r>
              <a:rPr lang="en-US" dirty="0"/>
              <a:t>More than two classes</a:t>
            </a:r>
          </a:p>
        </p:txBody>
      </p:sp>
      <p:pic>
        <p:nvPicPr>
          <p:cNvPr id="4" name="Picture 3">
            <a:extLst>
              <a:ext uri="{FF2B5EF4-FFF2-40B4-BE49-F238E27FC236}">
                <a16:creationId xmlns:a16="http://schemas.microsoft.com/office/drawing/2014/main" id="{AFE37DCD-15A1-2E4A-8D25-3FA8310D57FC}"/>
              </a:ext>
            </a:extLst>
          </p:cNvPr>
          <p:cNvPicPr>
            <a:picLocks noChangeAspect="1"/>
          </p:cNvPicPr>
          <p:nvPr/>
        </p:nvPicPr>
        <p:blipFill>
          <a:blip r:embed="rId2"/>
          <a:stretch>
            <a:fillRect/>
          </a:stretch>
        </p:blipFill>
        <p:spPr>
          <a:xfrm>
            <a:off x="1418897" y="2089944"/>
            <a:ext cx="8534400" cy="3822700"/>
          </a:xfrm>
          <a:prstGeom prst="rect">
            <a:avLst/>
          </a:prstGeom>
        </p:spPr>
      </p:pic>
    </p:spTree>
    <p:extLst>
      <p:ext uri="{BB962C8B-B14F-4D97-AF65-F5344CB8AC3E}">
        <p14:creationId xmlns:p14="http://schemas.microsoft.com/office/powerpoint/2010/main" val="1559888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Lucida Sans" charset="0"/>
                <a:ea typeface="ＭＳ Ｐゴシック" charset="0"/>
                <a:cs typeface="Arial Unicode MS" charset="0"/>
              </a:defRPr>
            </a:lvl1pPr>
            <a:lvl2pPr marL="50574369" indent="-49964784" eaLnBrk="0" hangingPunct="0">
              <a:defRPr sz="3200">
                <a:solidFill>
                  <a:schemeClr val="tx1"/>
                </a:solidFill>
                <a:latin typeface="Lucida Sans" charset="0"/>
                <a:ea typeface="Arial Unicode MS" charset="0"/>
                <a:cs typeface="Arial Unicode MS" charset="0"/>
              </a:defRPr>
            </a:lvl2pPr>
            <a:lvl3pPr eaLnBrk="0" hangingPunct="0">
              <a:defRPr sz="3200">
                <a:solidFill>
                  <a:schemeClr val="tx1"/>
                </a:solidFill>
                <a:latin typeface="Lucida Sans" charset="0"/>
                <a:ea typeface="Arial Unicode MS" charset="0"/>
                <a:cs typeface="Arial Unicode MS" charset="0"/>
              </a:defRPr>
            </a:lvl3pPr>
            <a:lvl4pPr eaLnBrk="0" hangingPunct="0">
              <a:defRPr sz="3200">
                <a:solidFill>
                  <a:schemeClr val="tx1"/>
                </a:solidFill>
                <a:latin typeface="Lucida Sans" charset="0"/>
                <a:ea typeface="Arial Unicode MS" charset="0"/>
                <a:cs typeface="Arial Unicode MS" charset="0"/>
              </a:defRPr>
            </a:lvl4pPr>
            <a:lvl5pPr eaLnBrk="0" hangingPunct="0">
              <a:defRPr sz="3200">
                <a:solidFill>
                  <a:schemeClr val="tx1"/>
                </a:solidFill>
                <a:latin typeface="Lucida Sans" charset="0"/>
                <a:ea typeface="Arial Unicode MS" charset="0"/>
                <a:cs typeface="Arial Unicode MS" charset="0"/>
              </a:defRPr>
            </a:lvl5pPr>
            <a:lvl6pPr marL="609585" eaLnBrk="0" fontAlgn="base" hangingPunct="0">
              <a:spcBef>
                <a:spcPct val="0"/>
              </a:spcBef>
              <a:spcAft>
                <a:spcPct val="0"/>
              </a:spcAft>
              <a:defRPr sz="3200">
                <a:solidFill>
                  <a:schemeClr val="tx1"/>
                </a:solidFill>
                <a:latin typeface="Lucida Sans" charset="0"/>
                <a:ea typeface="Arial Unicode MS" charset="0"/>
                <a:cs typeface="Arial Unicode MS" charset="0"/>
              </a:defRPr>
            </a:lvl6pPr>
            <a:lvl7pPr marL="1219170" eaLnBrk="0" fontAlgn="base" hangingPunct="0">
              <a:spcBef>
                <a:spcPct val="0"/>
              </a:spcBef>
              <a:spcAft>
                <a:spcPct val="0"/>
              </a:spcAft>
              <a:defRPr sz="3200">
                <a:solidFill>
                  <a:schemeClr val="tx1"/>
                </a:solidFill>
                <a:latin typeface="Lucida Sans" charset="0"/>
                <a:ea typeface="Arial Unicode MS" charset="0"/>
                <a:cs typeface="Arial Unicode MS" charset="0"/>
              </a:defRPr>
            </a:lvl7pPr>
            <a:lvl8pPr marL="1828754" eaLnBrk="0" fontAlgn="base" hangingPunct="0">
              <a:spcBef>
                <a:spcPct val="0"/>
              </a:spcBef>
              <a:spcAft>
                <a:spcPct val="0"/>
              </a:spcAft>
              <a:defRPr sz="3200">
                <a:solidFill>
                  <a:schemeClr val="tx1"/>
                </a:solidFill>
                <a:latin typeface="Lucida Sans" charset="0"/>
                <a:ea typeface="Arial Unicode MS" charset="0"/>
                <a:cs typeface="Arial Unicode MS" charset="0"/>
              </a:defRPr>
            </a:lvl8pPr>
            <a:lvl9pPr marL="2438339" eaLnBrk="0" fontAlgn="base" hangingPunct="0">
              <a:spcBef>
                <a:spcPct val="0"/>
              </a:spcBef>
              <a:spcAft>
                <a:spcPct val="0"/>
              </a:spcAft>
              <a:defRPr sz="3200">
                <a:solidFill>
                  <a:schemeClr val="tx1"/>
                </a:solidFill>
                <a:latin typeface="Lucida Sans" charset="0"/>
                <a:ea typeface="Arial Unicode MS" charset="0"/>
                <a:cs typeface="Arial Unicode MS" charset="0"/>
              </a:defRPr>
            </a:lvl9pPr>
          </a:lstStyle>
          <a:p>
            <a:pPr eaLnBrk="1" hangingPunct="1"/>
            <a:fld id="{A6C1029A-DF45-7846-AFA3-32E834E0998A}" type="slidenum">
              <a:rPr lang="en-US" sz="1600">
                <a:solidFill>
                  <a:srgbClr val="898989"/>
                </a:solidFill>
                <a:latin typeface="Calibri" charset="0"/>
              </a:rPr>
              <a:pPr eaLnBrk="1" hangingPunct="1"/>
              <a:t>51</a:t>
            </a:fld>
            <a:endParaRPr lang="en-US" sz="1600">
              <a:solidFill>
                <a:srgbClr val="898989"/>
              </a:solidFill>
              <a:latin typeface="Calibri" charset="0"/>
            </a:endParaRPr>
          </a:p>
        </p:txBody>
      </p:sp>
      <p:sp>
        <p:nvSpPr>
          <p:cNvPr id="49155"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Micro- vs. Macro-Averaging</a:t>
            </a:r>
          </a:p>
        </p:txBody>
      </p:sp>
      <p:sp>
        <p:nvSpPr>
          <p:cNvPr id="49156" name="Rectangle 3"/>
          <p:cNvSpPr>
            <a:spLocks noGrp="1" noChangeArrowheads="1"/>
          </p:cNvSpPr>
          <p:nvPr>
            <p:ph type="body" idx="1"/>
          </p:nvPr>
        </p:nvSpPr>
        <p:spPr/>
        <p:txBody>
          <a:bodyPr/>
          <a:lstStyle/>
          <a:p>
            <a:pPr marL="457189" lvl="1" indent="-457189">
              <a:buClr>
                <a:srgbClr val="CC0000"/>
              </a:buClr>
            </a:pPr>
            <a:r>
              <a:rPr lang="en-US" sz="3733" dirty="0">
                <a:latin typeface="Calibri" charset="0"/>
                <a:ea typeface="ＭＳ Ｐゴシック" charset="0"/>
                <a:cs typeface="ＭＳ Ｐゴシック" charset="0"/>
              </a:rPr>
              <a:t>If we have more than one class, how do we combine multiple performance measures into one quantity?</a:t>
            </a:r>
          </a:p>
          <a:p>
            <a:pPr eaLnBrk="1" hangingPunct="1"/>
            <a:r>
              <a:rPr lang="en-US" sz="3733" b="1" dirty="0" err="1">
                <a:latin typeface="Calibri" charset="0"/>
                <a:ea typeface="ＭＳ Ｐゴシック" charset="0"/>
                <a:cs typeface="ＭＳ Ｐゴシック" charset="0"/>
              </a:rPr>
              <a:t>Macroaveraging</a:t>
            </a:r>
            <a:r>
              <a:rPr lang="en-US" sz="3733" dirty="0">
                <a:latin typeface="Calibri" charset="0"/>
                <a:ea typeface="ＭＳ Ｐゴシック" charset="0"/>
                <a:cs typeface="ＭＳ Ｐゴシック" charset="0"/>
              </a:rPr>
              <a:t>: Compute performance for each class, then average.</a:t>
            </a:r>
          </a:p>
          <a:p>
            <a:pPr eaLnBrk="1" hangingPunct="1"/>
            <a:r>
              <a:rPr lang="en-US" sz="3733" b="1" dirty="0" err="1">
                <a:latin typeface="Calibri" charset="0"/>
                <a:ea typeface="ＭＳ Ｐゴシック" charset="0"/>
                <a:cs typeface="ＭＳ Ｐゴシック" charset="0"/>
              </a:rPr>
              <a:t>Microaveraging</a:t>
            </a:r>
            <a:r>
              <a:rPr lang="en-US" sz="3733" dirty="0">
                <a:latin typeface="Calibri" charset="0"/>
                <a:ea typeface="ＭＳ Ｐゴシック" charset="0"/>
                <a:cs typeface="ＭＳ Ｐゴシック" charset="0"/>
              </a:rPr>
              <a:t>: Collect decisions for all classes, compute contingency table, evaluate.</a:t>
            </a:r>
          </a:p>
          <a:p>
            <a:pPr lvl="1" eaLnBrk="1" hangingPunct="1"/>
            <a:endParaRPr lang="en-US" dirty="0">
              <a:latin typeface="Calibri" charset="0"/>
              <a:ea typeface="ＭＳ Ｐゴシック" charset="0"/>
            </a:endParaRPr>
          </a:p>
        </p:txBody>
      </p:sp>
      <p:sp>
        <p:nvSpPr>
          <p:cNvPr id="49157" name="TextBox 4"/>
          <p:cNvSpPr txBox="1">
            <a:spLocks noChangeArrowheads="1"/>
          </p:cNvSpPr>
          <p:nvPr/>
        </p:nvSpPr>
        <p:spPr bwMode="auto">
          <a:xfrm>
            <a:off x="10160002" y="-74551"/>
            <a:ext cx="1662635" cy="420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2133">
                <a:solidFill>
                  <a:srgbClr val="FBFCFF"/>
                </a:solidFill>
              </a:rPr>
              <a:t>Sec. 15.2.4</a:t>
            </a:r>
          </a:p>
        </p:txBody>
      </p:sp>
    </p:spTree>
    <p:extLst>
      <p:ext uri="{BB962C8B-B14F-4D97-AF65-F5344CB8AC3E}">
        <p14:creationId xmlns:p14="http://schemas.microsoft.com/office/powerpoint/2010/main" val="1083797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85E20-3184-EB4E-BDC6-9BA939898434}"/>
              </a:ext>
            </a:extLst>
          </p:cNvPr>
          <p:cNvSpPr>
            <a:spLocks noGrp="1"/>
          </p:cNvSpPr>
          <p:nvPr>
            <p:ph type="title"/>
          </p:nvPr>
        </p:nvSpPr>
        <p:spPr/>
        <p:txBody>
          <a:bodyPr/>
          <a:lstStyle/>
          <a:p>
            <a:r>
              <a:rPr lang="en-US" dirty="0"/>
              <a:t>Micro- vs. Macro-Averaging Example</a:t>
            </a:r>
          </a:p>
        </p:txBody>
      </p:sp>
      <p:pic>
        <p:nvPicPr>
          <p:cNvPr id="4" name="Picture 3">
            <a:extLst>
              <a:ext uri="{FF2B5EF4-FFF2-40B4-BE49-F238E27FC236}">
                <a16:creationId xmlns:a16="http://schemas.microsoft.com/office/drawing/2014/main" id="{EA8FE228-A6D4-FB43-B11D-5527015E97C2}"/>
              </a:ext>
            </a:extLst>
          </p:cNvPr>
          <p:cNvPicPr>
            <a:picLocks noChangeAspect="1"/>
          </p:cNvPicPr>
          <p:nvPr/>
        </p:nvPicPr>
        <p:blipFill>
          <a:blip r:embed="rId2"/>
          <a:stretch>
            <a:fillRect/>
          </a:stretch>
        </p:blipFill>
        <p:spPr>
          <a:xfrm>
            <a:off x="977900" y="2115344"/>
            <a:ext cx="10236200" cy="3771900"/>
          </a:xfrm>
          <a:prstGeom prst="rect">
            <a:avLst/>
          </a:prstGeom>
        </p:spPr>
      </p:pic>
    </p:spTree>
    <p:extLst>
      <p:ext uri="{BB962C8B-B14F-4D97-AF65-F5344CB8AC3E}">
        <p14:creationId xmlns:p14="http://schemas.microsoft.com/office/powerpoint/2010/main" val="7069464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828800" y="279400"/>
            <a:ext cx="10363200" cy="990600"/>
          </a:xfrm>
        </p:spPr>
        <p:txBody>
          <a:bodyPr/>
          <a:lstStyle/>
          <a:p>
            <a:r>
              <a:rPr lang="en-US" dirty="0"/>
              <a:t>Development Test Sets and Cross-validation</a:t>
            </a:r>
          </a:p>
        </p:txBody>
      </p:sp>
      <p:sp>
        <p:nvSpPr>
          <p:cNvPr id="63491" name="Rectangle 3"/>
          <p:cNvSpPr>
            <a:spLocks noGrp="1" noChangeArrowheads="1"/>
          </p:cNvSpPr>
          <p:nvPr>
            <p:ph sz="quarter" idx="1"/>
          </p:nvPr>
        </p:nvSpPr>
        <p:spPr>
          <a:xfrm>
            <a:off x="304800" y="1270000"/>
            <a:ext cx="3087851" cy="5256924"/>
          </a:xfrm>
        </p:spPr>
        <p:txBody>
          <a:bodyPr>
            <a:normAutofit fontScale="70000" lnSpcReduction="20000"/>
          </a:bodyPr>
          <a:lstStyle/>
          <a:p>
            <a:pPr>
              <a:lnSpc>
                <a:spcPct val="90000"/>
              </a:lnSpc>
            </a:pPr>
            <a:endParaRPr lang="en-US" sz="3200" i="1" dirty="0">
              <a:solidFill>
                <a:srgbClr val="FF0000"/>
              </a:solidFill>
              <a:latin typeface="Calibri" charset="0"/>
            </a:endParaRPr>
          </a:p>
          <a:p>
            <a:pPr>
              <a:lnSpc>
                <a:spcPct val="90000"/>
              </a:lnSpc>
            </a:pPr>
            <a:endParaRPr lang="en-US" i="1" dirty="0">
              <a:solidFill>
                <a:srgbClr val="FF0000"/>
              </a:solidFill>
              <a:latin typeface="Calibri" charset="0"/>
            </a:endParaRPr>
          </a:p>
          <a:p>
            <a:pPr marL="0" indent="0">
              <a:lnSpc>
                <a:spcPct val="90000"/>
              </a:lnSpc>
              <a:buNone/>
            </a:pPr>
            <a:r>
              <a:rPr lang="en-US" sz="3200" dirty="0">
                <a:solidFill>
                  <a:srgbClr val="0000FF"/>
                </a:solidFill>
                <a:latin typeface="Calibri" charset="0"/>
              </a:rPr>
              <a:t>Metric: P/R/F1  or Accuracy</a:t>
            </a:r>
          </a:p>
          <a:p>
            <a:pPr marL="0" indent="0">
              <a:lnSpc>
                <a:spcPct val="90000"/>
              </a:lnSpc>
              <a:buNone/>
            </a:pPr>
            <a:r>
              <a:rPr lang="en-US" sz="3100" dirty="0">
                <a:latin typeface="Calibri" charset="0"/>
              </a:rPr>
              <a:t>Unseen test set</a:t>
            </a:r>
          </a:p>
          <a:p>
            <a:pPr marL="360363" lvl="1" indent="-220663">
              <a:lnSpc>
                <a:spcPct val="90000"/>
              </a:lnSpc>
            </a:pPr>
            <a:r>
              <a:rPr lang="en-US" sz="2900" dirty="0">
                <a:latin typeface="Calibri" charset="0"/>
              </a:rPr>
              <a:t>avoid </a:t>
            </a:r>
            <a:r>
              <a:rPr lang="en-US" sz="2900" dirty="0" err="1">
                <a:latin typeface="Calibri" charset="0"/>
              </a:rPr>
              <a:t>overfitting</a:t>
            </a:r>
            <a:r>
              <a:rPr lang="en-US" sz="2900" dirty="0">
                <a:latin typeface="Calibri" charset="0"/>
              </a:rPr>
              <a:t> (‘tuning to the test set’)</a:t>
            </a:r>
          </a:p>
          <a:p>
            <a:pPr marL="360363" lvl="1" indent="-220663">
              <a:lnSpc>
                <a:spcPct val="90000"/>
              </a:lnSpc>
            </a:pPr>
            <a:r>
              <a:rPr lang="en-US" sz="2900" dirty="0">
                <a:latin typeface="Calibri" charset="0"/>
              </a:rPr>
              <a:t>more conservative estimate of performance</a:t>
            </a:r>
          </a:p>
          <a:p>
            <a:pPr marL="0" lvl="1" indent="0">
              <a:buClr>
                <a:srgbClr val="CC0000"/>
              </a:buClr>
              <a:buNone/>
            </a:pPr>
            <a:r>
              <a:rPr lang="en-US" sz="3200" dirty="0">
                <a:latin typeface="Calibri" charset="0"/>
              </a:rPr>
              <a:t>Cross-validation over multiple splits</a:t>
            </a:r>
          </a:p>
          <a:p>
            <a:pPr marL="360363" lvl="1" indent="-220663"/>
            <a:r>
              <a:rPr lang="en-US" sz="2800" dirty="0">
                <a:latin typeface="Calibri" charset="0"/>
              </a:rPr>
              <a:t>Handle sampling errors from different datasets</a:t>
            </a:r>
          </a:p>
          <a:p>
            <a:pPr marL="360363" lvl="1" indent="-220663"/>
            <a:r>
              <a:rPr lang="en-US" sz="2900" dirty="0">
                <a:latin typeface="Calibri" charset="0"/>
              </a:rPr>
              <a:t>Pool results over each split</a:t>
            </a:r>
          </a:p>
          <a:p>
            <a:pPr marL="360363" lvl="1" indent="-220663">
              <a:lnSpc>
                <a:spcPct val="90000"/>
              </a:lnSpc>
            </a:pPr>
            <a:r>
              <a:rPr lang="en-US" sz="2900" dirty="0">
                <a:latin typeface="Calibri" charset="0"/>
              </a:rPr>
              <a:t>Compute pooled </a:t>
            </a:r>
            <a:r>
              <a:rPr lang="en-US" sz="2900" dirty="0" err="1">
                <a:latin typeface="Calibri" charset="0"/>
              </a:rPr>
              <a:t>dev</a:t>
            </a:r>
            <a:r>
              <a:rPr lang="en-US" sz="2900" dirty="0">
                <a:latin typeface="Calibri" charset="0"/>
              </a:rPr>
              <a:t> set performance</a:t>
            </a:r>
          </a:p>
        </p:txBody>
      </p:sp>
      <p:pic>
        <p:nvPicPr>
          <p:cNvPr id="4" name="Picture 3">
            <a:extLst>
              <a:ext uri="{FF2B5EF4-FFF2-40B4-BE49-F238E27FC236}">
                <a16:creationId xmlns:a16="http://schemas.microsoft.com/office/drawing/2014/main" id="{5912AC58-FA61-2145-B8AE-9C5C98EFFE51}"/>
              </a:ext>
            </a:extLst>
          </p:cNvPr>
          <p:cNvPicPr>
            <a:picLocks noChangeAspect="1"/>
          </p:cNvPicPr>
          <p:nvPr/>
        </p:nvPicPr>
        <p:blipFill>
          <a:blip r:embed="rId2"/>
          <a:stretch>
            <a:fillRect/>
          </a:stretch>
        </p:blipFill>
        <p:spPr>
          <a:xfrm>
            <a:off x="3392651" y="1772306"/>
            <a:ext cx="8559800" cy="4038600"/>
          </a:xfrm>
          <a:prstGeom prst="rect">
            <a:avLst/>
          </a:prstGeom>
        </p:spPr>
      </p:pic>
    </p:spTree>
    <p:extLst>
      <p:ext uri="{BB962C8B-B14F-4D97-AF65-F5344CB8AC3E}">
        <p14:creationId xmlns:p14="http://schemas.microsoft.com/office/powerpoint/2010/main" val="869830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349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49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491">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349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49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34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DA7D0-2BA9-6A49-A422-7E9ED73C5D31}"/>
              </a:ext>
            </a:extLst>
          </p:cNvPr>
          <p:cNvSpPr>
            <a:spLocks noGrp="1"/>
          </p:cNvSpPr>
          <p:nvPr>
            <p:ph type="title"/>
          </p:nvPr>
        </p:nvSpPr>
        <p:spPr/>
        <p:txBody>
          <a:bodyPr/>
          <a:lstStyle/>
          <a:p>
            <a:r>
              <a:rPr lang="en-CA" dirty="0"/>
              <a:t>Credits</a:t>
            </a:r>
            <a:endParaRPr lang="en-US" dirty="0"/>
          </a:p>
        </p:txBody>
      </p:sp>
      <p:sp>
        <p:nvSpPr>
          <p:cNvPr id="3" name="Content Placeholder 2">
            <a:extLst>
              <a:ext uri="{FF2B5EF4-FFF2-40B4-BE49-F238E27FC236}">
                <a16:creationId xmlns:a16="http://schemas.microsoft.com/office/drawing/2014/main" id="{E428CB12-36C2-1742-84F9-F11EBDB28D6B}"/>
              </a:ext>
            </a:extLst>
          </p:cNvPr>
          <p:cNvSpPr>
            <a:spLocks noGrp="1"/>
          </p:cNvSpPr>
          <p:nvPr>
            <p:ph idx="1"/>
          </p:nvPr>
        </p:nvSpPr>
        <p:spPr/>
        <p:txBody>
          <a:bodyPr/>
          <a:lstStyle/>
          <a:p>
            <a:r>
              <a:rPr lang="en-CA" dirty="0"/>
              <a:t>This slide set has been adapted from:</a:t>
            </a:r>
          </a:p>
          <a:p>
            <a:pPr marL="0" indent="0">
              <a:buNone/>
            </a:pPr>
            <a:r>
              <a:rPr lang="en-US" dirty="0">
                <a:hlinkClick r:id="rId2"/>
              </a:rPr>
              <a:t>https://web.stanford.edu/~jurafsky/NLPCourseraSlides.html</a:t>
            </a:r>
            <a:endParaRPr lang="en-US" dirty="0"/>
          </a:p>
          <a:p>
            <a:pPr marL="0" indent="0">
              <a:buNone/>
            </a:pPr>
            <a:endParaRPr lang="en-US" dirty="0"/>
          </a:p>
        </p:txBody>
      </p:sp>
    </p:spTree>
    <p:extLst>
      <p:ext uri="{BB962C8B-B14F-4D97-AF65-F5344CB8AC3E}">
        <p14:creationId xmlns:p14="http://schemas.microsoft.com/office/powerpoint/2010/main" val="3022346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or negative movie review?</a:t>
            </a:r>
          </a:p>
        </p:txBody>
      </p:sp>
      <p:sp>
        <p:nvSpPr>
          <p:cNvPr id="3" name="Content Placeholder 2"/>
          <p:cNvSpPr>
            <a:spLocks noGrp="1"/>
          </p:cNvSpPr>
          <p:nvPr>
            <p:ph idx="1"/>
          </p:nvPr>
        </p:nvSpPr>
        <p:spPr>
          <a:xfrm>
            <a:off x="1016000" y="1803400"/>
            <a:ext cx="10566400" cy="4445000"/>
          </a:xfrm>
        </p:spPr>
        <p:txBody>
          <a:bodyPr/>
          <a:lstStyle/>
          <a:p>
            <a:pPr>
              <a:spcBef>
                <a:spcPts val="2800"/>
              </a:spcBef>
            </a:pPr>
            <a:r>
              <a:rPr lang="en-US" dirty="0"/>
              <a:t>unbelievably disappointing </a:t>
            </a:r>
          </a:p>
          <a:p>
            <a:pPr>
              <a:spcBef>
                <a:spcPts val="2800"/>
              </a:spcBef>
            </a:pPr>
            <a:r>
              <a:rPr lang="en-US" dirty="0"/>
              <a:t>Full of zany characters and richly applied satire, and some great plot twists</a:t>
            </a:r>
          </a:p>
          <a:p>
            <a:pPr>
              <a:spcBef>
                <a:spcPts val="2800"/>
              </a:spcBef>
            </a:pPr>
            <a:r>
              <a:rPr lang="en-US" dirty="0"/>
              <a:t> this is the greatest screwball comedy ever filmed</a:t>
            </a:r>
          </a:p>
          <a:p>
            <a:pPr>
              <a:spcBef>
                <a:spcPts val="2800"/>
              </a:spcBef>
            </a:pPr>
            <a:r>
              <a:rPr lang="en-US" dirty="0"/>
              <a:t> It was pathetic. The worst part about it was the boxing scenes.</a:t>
            </a:r>
          </a:p>
          <a:p>
            <a:pPr>
              <a:spcBef>
                <a:spcPts val="2800"/>
              </a:spcBef>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6</a:t>
            </a:fld>
            <a:endParaRPr lang="en-US" dirty="0"/>
          </a:p>
        </p:txBody>
      </p:sp>
      <p:pic>
        <p:nvPicPr>
          <p:cNvPr id="5" name="Picture 4" descr="Thumbs-dow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4241800"/>
            <a:ext cx="745067" cy="671509"/>
          </a:xfrm>
          <a:prstGeom prst="rect">
            <a:avLst/>
          </a:prstGeom>
        </p:spPr>
      </p:pic>
      <p:pic>
        <p:nvPicPr>
          <p:cNvPr id="6" name="Picture 5" descr="Thumbs-up-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1" y="2514602"/>
            <a:ext cx="789104" cy="711199"/>
          </a:xfrm>
          <a:prstGeom prst="rect">
            <a:avLst/>
          </a:prstGeom>
        </p:spPr>
      </p:pic>
      <p:pic>
        <p:nvPicPr>
          <p:cNvPr id="7" name="Picture 6" descr="Thumbs-dow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803400"/>
            <a:ext cx="745067" cy="671509"/>
          </a:xfrm>
          <a:prstGeom prst="rect">
            <a:avLst/>
          </a:prstGeom>
        </p:spPr>
      </p:pic>
      <p:pic>
        <p:nvPicPr>
          <p:cNvPr id="8" name="Picture 7" descr="Thumbs-up-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3327401"/>
            <a:ext cx="789104" cy="711199"/>
          </a:xfrm>
          <a:prstGeom prst="rect">
            <a:avLst/>
          </a:prstGeom>
        </p:spPr>
      </p:pic>
    </p:spTree>
    <p:extLst>
      <p:ext uri="{BB962C8B-B14F-4D97-AF65-F5344CB8AC3E}">
        <p14:creationId xmlns:p14="http://schemas.microsoft.com/office/powerpoint/2010/main" val="84117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bwMode="auto">
          <a:xfrm>
            <a:off x="4165600" y="3429000"/>
            <a:ext cx="1625600" cy="1422400"/>
          </a:xfrm>
          <a:prstGeom prst="rightArrow">
            <a:avLst/>
          </a:prstGeom>
          <a:solidFill>
            <a:schemeClr val="bg2"/>
          </a:solidFill>
          <a:ln w="9525" cap="flat" cmpd="sng" algn="ctr">
            <a:noFill/>
            <a:prstDash val="solid"/>
            <a:miter lim="800000"/>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fontAlgn="base">
              <a:spcBef>
                <a:spcPct val="0"/>
              </a:spcBef>
              <a:spcAft>
                <a:spcPct val="0"/>
              </a:spcAft>
            </a:pPr>
            <a:endParaRPr lang="en-US" sz="3200">
              <a:latin typeface="Lucida Sans" pitchFamily="-65" charset="0"/>
            </a:endParaRPr>
          </a:p>
        </p:txBody>
      </p:sp>
      <p:sp>
        <p:nvSpPr>
          <p:cNvPr id="2" name="Title 1"/>
          <p:cNvSpPr>
            <a:spLocks noGrp="1"/>
          </p:cNvSpPr>
          <p:nvPr>
            <p:ph type="title"/>
          </p:nvPr>
        </p:nvSpPr>
        <p:spPr>
          <a:xfrm>
            <a:off x="1828800" y="0"/>
            <a:ext cx="9956800" cy="1193800"/>
          </a:xfrm>
        </p:spPr>
        <p:txBody>
          <a:bodyPr/>
          <a:lstStyle/>
          <a:p>
            <a:r>
              <a:rPr lang="en-US" dirty="0"/>
              <a:t>What is the subject of this article?</a:t>
            </a:r>
          </a:p>
        </p:txBody>
      </p:sp>
      <p:sp>
        <p:nvSpPr>
          <p:cNvPr id="3" name="Content Placeholder 2"/>
          <p:cNvSpPr>
            <a:spLocks noGrp="1"/>
          </p:cNvSpPr>
          <p:nvPr>
            <p:ph idx="1"/>
          </p:nvPr>
        </p:nvSpPr>
        <p:spPr>
          <a:xfrm>
            <a:off x="6502400" y="2336800"/>
            <a:ext cx="5080000" cy="4445000"/>
          </a:xfrm>
        </p:spPr>
        <p:txBody>
          <a:bodyPr/>
          <a:lstStyle/>
          <a:p>
            <a:r>
              <a:rPr lang="en-US" dirty="0"/>
              <a:t>Antagonists and Inhibitors</a:t>
            </a:r>
          </a:p>
          <a:p>
            <a:r>
              <a:rPr lang="en-US" dirty="0"/>
              <a:t>Blood Supply</a:t>
            </a:r>
          </a:p>
          <a:p>
            <a:r>
              <a:rPr lang="en-US" dirty="0"/>
              <a:t>Chemistry</a:t>
            </a:r>
          </a:p>
          <a:p>
            <a:r>
              <a:rPr lang="en-US" dirty="0"/>
              <a:t>Drug Therapy</a:t>
            </a:r>
          </a:p>
          <a:p>
            <a:r>
              <a:rPr lang="en-US" dirty="0"/>
              <a:t>Embryology</a:t>
            </a:r>
          </a:p>
          <a:p>
            <a:r>
              <a:rPr lang="en-US" dirty="0"/>
              <a:t>Epidemiology</a:t>
            </a:r>
          </a:p>
          <a:p>
            <a:r>
              <a:rPr lang="en-US" dirty="0"/>
              <a:t>…</a:t>
            </a:r>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7</a:t>
            </a:fld>
            <a:endParaRPr lang="en-US"/>
          </a:p>
        </p:txBody>
      </p:sp>
      <p:sp>
        <p:nvSpPr>
          <p:cNvPr id="6" name="TextBox 5"/>
          <p:cNvSpPr txBox="1"/>
          <p:nvPr/>
        </p:nvSpPr>
        <p:spPr>
          <a:xfrm>
            <a:off x="5260188" y="1701800"/>
            <a:ext cx="6822380" cy="666786"/>
          </a:xfrm>
          <a:prstGeom prst="rect">
            <a:avLst/>
          </a:prstGeom>
          <a:noFill/>
        </p:spPr>
        <p:txBody>
          <a:bodyPr wrap="none" rtlCol="0">
            <a:spAutoFit/>
          </a:bodyPr>
          <a:lstStyle/>
          <a:p>
            <a:r>
              <a:rPr lang="en-US" sz="3733" b="1" dirty="0" err="1"/>
              <a:t>MeSH</a:t>
            </a:r>
            <a:r>
              <a:rPr lang="en-US" sz="3733" b="1" dirty="0"/>
              <a:t> Subject Category Hierarchy</a:t>
            </a:r>
          </a:p>
        </p:txBody>
      </p:sp>
      <p:sp>
        <p:nvSpPr>
          <p:cNvPr id="7" name="TextBox 6"/>
          <p:cNvSpPr txBox="1"/>
          <p:nvPr/>
        </p:nvSpPr>
        <p:spPr>
          <a:xfrm>
            <a:off x="4572001" y="3632201"/>
            <a:ext cx="711200" cy="830997"/>
          </a:xfrm>
          <a:prstGeom prst="rect">
            <a:avLst/>
          </a:prstGeom>
          <a:noFill/>
        </p:spPr>
        <p:txBody>
          <a:bodyPr wrap="square" rtlCol="0">
            <a:spAutoFit/>
          </a:bodyPr>
          <a:lstStyle/>
          <a:p>
            <a:r>
              <a:rPr lang="en-US" sz="4800" dirty="0"/>
              <a:t>?</a:t>
            </a:r>
          </a:p>
        </p:txBody>
      </p:sp>
      <p:sp>
        <p:nvSpPr>
          <p:cNvPr id="9" name="TextBox 8"/>
          <p:cNvSpPr txBox="1"/>
          <p:nvPr/>
        </p:nvSpPr>
        <p:spPr>
          <a:xfrm>
            <a:off x="1016000" y="1803401"/>
            <a:ext cx="2844800" cy="830997"/>
          </a:xfrm>
          <a:prstGeom prst="rect">
            <a:avLst/>
          </a:prstGeom>
          <a:noFill/>
        </p:spPr>
        <p:txBody>
          <a:bodyPr wrap="square" rtlCol="0">
            <a:spAutoFit/>
          </a:bodyPr>
          <a:lstStyle/>
          <a:p>
            <a:r>
              <a:rPr lang="en-US" sz="2400" dirty="0">
                <a:latin typeface="Lucida Sans" pitchFamily="-65" charset="0"/>
              </a:rPr>
              <a:t>MEDLINE Article</a:t>
            </a:r>
          </a:p>
          <a:p>
            <a:endParaRPr lang="en-US" sz="2400" dirty="0"/>
          </a:p>
        </p:txBody>
      </p:sp>
      <p:pic>
        <p:nvPicPr>
          <p:cNvPr id="10" name="Picture 9" descr="medlin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2413000"/>
            <a:ext cx="2679496" cy="3564467"/>
          </a:xfrm>
          <a:prstGeom prst="rect">
            <a:avLst/>
          </a:prstGeom>
          <a:ln>
            <a:solidFill>
              <a:schemeClr val="tx1"/>
            </a:solidFill>
          </a:ln>
        </p:spPr>
      </p:pic>
    </p:spTree>
    <p:extLst>
      <p:ext uri="{BB962C8B-B14F-4D97-AF65-F5344CB8AC3E}">
        <p14:creationId xmlns:p14="http://schemas.microsoft.com/office/powerpoint/2010/main" val="91851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uiExpand="1"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800" dirty="0"/>
              <a:t>Text Classification</a:t>
            </a:r>
          </a:p>
        </p:txBody>
      </p:sp>
      <p:sp>
        <p:nvSpPr>
          <p:cNvPr id="23555" name="Rectangle 3"/>
          <p:cNvSpPr>
            <a:spLocks noGrp="1" noChangeArrowheads="1"/>
          </p:cNvSpPr>
          <p:nvPr>
            <p:ph sz="quarter" idx="1"/>
          </p:nvPr>
        </p:nvSpPr>
        <p:spPr>
          <a:xfrm>
            <a:off x="1219200" y="1905000"/>
            <a:ext cx="9956800" cy="4953000"/>
          </a:xfrm>
        </p:spPr>
        <p:txBody>
          <a:bodyPr/>
          <a:lstStyle/>
          <a:p>
            <a:r>
              <a:rPr lang="en-US" sz="3733" dirty="0">
                <a:latin typeface="Calibri" charset="0"/>
              </a:rPr>
              <a:t>Assigning subject categories, topics, or genres</a:t>
            </a:r>
          </a:p>
          <a:p>
            <a:r>
              <a:rPr lang="en-US" sz="3733" dirty="0">
                <a:latin typeface="Calibri" charset="0"/>
              </a:rPr>
              <a:t>Spam detection</a:t>
            </a:r>
          </a:p>
          <a:p>
            <a:r>
              <a:rPr lang="en-US" sz="3733" dirty="0">
                <a:latin typeface="Calibri" charset="0"/>
              </a:rPr>
              <a:t>Authorship identification</a:t>
            </a:r>
          </a:p>
          <a:p>
            <a:r>
              <a:rPr lang="en-US" sz="3733" dirty="0">
                <a:latin typeface="Calibri" charset="0"/>
              </a:rPr>
              <a:t>Age/gender identification</a:t>
            </a:r>
          </a:p>
          <a:p>
            <a:r>
              <a:rPr lang="en-US" sz="3733" dirty="0">
                <a:latin typeface="Calibri" charset="0"/>
              </a:rPr>
              <a:t>Language Identification</a:t>
            </a:r>
          </a:p>
          <a:p>
            <a:r>
              <a:rPr lang="en-US" sz="3733" dirty="0">
                <a:latin typeface="Calibri" charset="0"/>
              </a:rPr>
              <a:t>Sentiment analysis</a:t>
            </a:r>
          </a:p>
          <a:p>
            <a:r>
              <a:rPr lang="en-US" sz="3733" dirty="0">
                <a:latin typeface="Calibri" charset="0"/>
              </a:rPr>
              <a:t>…</a:t>
            </a:r>
          </a:p>
        </p:txBody>
      </p:sp>
    </p:spTree>
    <p:extLst>
      <p:ext uri="{BB962C8B-B14F-4D97-AF65-F5344CB8AC3E}">
        <p14:creationId xmlns:p14="http://schemas.microsoft.com/office/powerpoint/2010/main" val="261274919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Text Classification: definition</a:t>
            </a:r>
          </a:p>
        </p:txBody>
      </p:sp>
      <p:sp>
        <p:nvSpPr>
          <p:cNvPr id="24579" name="Rectangle 3"/>
          <p:cNvSpPr>
            <a:spLocks noGrp="1" noChangeArrowheads="1"/>
          </p:cNvSpPr>
          <p:nvPr>
            <p:ph sz="quarter" idx="1"/>
          </p:nvPr>
        </p:nvSpPr>
        <p:spPr/>
        <p:txBody>
          <a:bodyPr/>
          <a:lstStyle/>
          <a:p>
            <a:r>
              <a:rPr lang="en-US" sz="4267" i="1" dirty="0">
                <a:latin typeface="Calibri" charset="0"/>
              </a:rPr>
              <a:t>Input</a:t>
            </a:r>
            <a:r>
              <a:rPr lang="en-US" sz="4267" dirty="0">
                <a:latin typeface="Calibri" charset="0"/>
              </a:rPr>
              <a:t>:</a:t>
            </a:r>
          </a:p>
          <a:p>
            <a:pPr lvl="1"/>
            <a:r>
              <a:rPr lang="en-US" sz="3733" dirty="0">
                <a:latin typeface="Calibri" charset="0"/>
              </a:rPr>
              <a:t> a document </a:t>
            </a:r>
            <a:r>
              <a:rPr lang="en-US" sz="3733" i="1" dirty="0">
                <a:solidFill>
                  <a:srgbClr val="FF0000"/>
                </a:solidFill>
                <a:latin typeface="Calibri" charset="0"/>
              </a:rPr>
              <a:t>d</a:t>
            </a:r>
          </a:p>
          <a:p>
            <a:pPr lvl="1"/>
            <a:r>
              <a:rPr lang="en-US" sz="3733" i="1" dirty="0">
                <a:latin typeface="Calibri" charset="0"/>
              </a:rPr>
              <a:t> </a:t>
            </a:r>
            <a:r>
              <a:rPr lang="en-US" sz="3733" dirty="0">
                <a:latin typeface="Calibri" charset="0"/>
                <a:ea typeface="ＭＳ Ｐゴシック" charset="0"/>
              </a:rPr>
              <a:t>a fixed set of classes  </a:t>
            </a:r>
            <a:r>
              <a:rPr lang="en-US" sz="3733" i="1" dirty="0">
                <a:solidFill>
                  <a:srgbClr val="FF0000"/>
                </a:solidFill>
                <a:latin typeface="Calibri" charset="0"/>
                <a:ea typeface="ＭＳ Ｐゴシック" charset="0"/>
              </a:rPr>
              <a:t>C </a:t>
            </a:r>
            <a:r>
              <a:rPr lang="en-US" sz="3733" dirty="0">
                <a:solidFill>
                  <a:srgbClr val="FF0000"/>
                </a:solidFill>
                <a:latin typeface="Calibri" charset="0"/>
                <a:ea typeface="ＭＳ Ｐゴシック" charset="0"/>
              </a:rPr>
              <a:t>=</a:t>
            </a:r>
            <a:r>
              <a:rPr lang="en-US" sz="3733" i="1" dirty="0">
                <a:solidFill>
                  <a:srgbClr val="FF0000"/>
                </a:solidFill>
                <a:latin typeface="Calibri" charset="0"/>
                <a:ea typeface="ＭＳ Ｐゴシック" charset="0"/>
              </a:rPr>
              <a:t> </a:t>
            </a:r>
            <a:r>
              <a:rPr lang="en-US" sz="3733" dirty="0">
                <a:solidFill>
                  <a:srgbClr val="FF0000"/>
                </a:solidFill>
                <a:latin typeface="Calibri" charset="0"/>
                <a:ea typeface="ＭＳ Ｐゴシック" charset="0"/>
                <a:sym typeface="Symbol" charset="0"/>
              </a:rPr>
              <a:t>{</a:t>
            </a:r>
            <a:r>
              <a:rPr lang="en-US" sz="3733" i="1" dirty="0">
                <a:solidFill>
                  <a:srgbClr val="FF0000"/>
                </a:solidFill>
                <a:latin typeface="Calibri" charset="0"/>
                <a:ea typeface="ＭＳ Ｐゴシック" charset="0"/>
                <a:sym typeface="Symbol" charset="0"/>
              </a:rPr>
              <a:t>c</a:t>
            </a:r>
            <a:r>
              <a:rPr lang="en-US" sz="3733" baseline="-25000" dirty="0">
                <a:solidFill>
                  <a:srgbClr val="FF0000"/>
                </a:solidFill>
                <a:latin typeface="Calibri" charset="0"/>
                <a:ea typeface="ＭＳ Ｐゴシック" charset="0"/>
                <a:sym typeface="Symbol" charset="0"/>
              </a:rPr>
              <a:t>1</a:t>
            </a:r>
            <a:r>
              <a:rPr lang="en-US" sz="3733" dirty="0">
                <a:solidFill>
                  <a:srgbClr val="FF0000"/>
                </a:solidFill>
                <a:latin typeface="Calibri" charset="0"/>
                <a:ea typeface="ＭＳ Ｐゴシック" charset="0"/>
                <a:sym typeface="Symbol" charset="0"/>
              </a:rPr>
              <a:t>, </a:t>
            </a:r>
            <a:r>
              <a:rPr lang="en-US" sz="3733" i="1" dirty="0">
                <a:solidFill>
                  <a:srgbClr val="FF0000"/>
                </a:solidFill>
                <a:latin typeface="Calibri" charset="0"/>
                <a:ea typeface="ＭＳ Ｐゴシック" charset="0"/>
                <a:sym typeface="Symbol" charset="0"/>
              </a:rPr>
              <a:t>c</a:t>
            </a:r>
            <a:r>
              <a:rPr lang="en-US" sz="3733" baseline="-25000" dirty="0">
                <a:solidFill>
                  <a:srgbClr val="FF0000"/>
                </a:solidFill>
                <a:latin typeface="Calibri" charset="0"/>
                <a:ea typeface="ＭＳ Ｐゴシック" charset="0"/>
                <a:sym typeface="Symbol" charset="0"/>
              </a:rPr>
              <a:t>2</a:t>
            </a:r>
            <a:r>
              <a:rPr lang="en-US" sz="3733" dirty="0">
                <a:solidFill>
                  <a:srgbClr val="FF0000"/>
                </a:solidFill>
                <a:latin typeface="Calibri" charset="0"/>
                <a:ea typeface="ＭＳ Ｐゴシック" charset="0"/>
                <a:sym typeface="Symbol" charset="0"/>
              </a:rPr>
              <a:t>,…, </a:t>
            </a:r>
            <a:r>
              <a:rPr lang="en-US" sz="3733" i="1" dirty="0" err="1">
                <a:solidFill>
                  <a:srgbClr val="FF0000"/>
                </a:solidFill>
                <a:latin typeface="Calibri" charset="0"/>
                <a:ea typeface="ＭＳ Ｐゴシック" charset="0"/>
                <a:sym typeface="Symbol" charset="0"/>
              </a:rPr>
              <a:t>c</a:t>
            </a:r>
            <a:r>
              <a:rPr lang="en-US" sz="3733" i="1" baseline="-25000" dirty="0" err="1">
                <a:solidFill>
                  <a:srgbClr val="FF0000"/>
                </a:solidFill>
                <a:latin typeface="Calibri" charset="0"/>
                <a:ea typeface="ＭＳ Ｐゴシック" charset="0"/>
                <a:sym typeface="Symbol" charset="0"/>
              </a:rPr>
              <a:t>J</a:t>
            </a:r>
            <a:r>
              <a:rPr lang="en-US" sz="3733" dirty="0">
                <a:solidFill>
                  <a:srgbClr val="FF0000"/>
                </a:solidFill>
                <a:latin typeface="Calibri" charset="0"/>
                <a:ea typeface="ＭＳ Ｐゴシック" charset="0"/>
                <a:sym typeface="Symbol" charset="0"/>
              </a:rPr>
              <a:t>}</a:t>
            </a:r>
          </a:p>
          <a:p>
            <a:pPr lvl="1"/>
            <a:endParaRPr lang="en-US" sz="3733" i="1" dirty="0">
              <a:latin typeface="Calibri" charset="0"/>
            </a:endParaRPr>
          </a:p>
          <a:p>
            <a:r>
              <a:rPr lang="en-US" sz="4267" i="1" dirty="0">
                <a:latin typeface="Calibri" charset="0"/>
              </a:rPr>
              <a:t>Output</a:t>
            </a:r>
            <a:r>
              <a:rPr lang="en-US" sz="4267" dirty="0">
                <a:latin typeface="Calibri" charset="0"/>
              </a:rPr>
              <a:t>: a predicted class </a:t>
            </a:r>
            <a:r>
              <a:rPr lang="en-US" sz="4267" i="1" dirty="0">
                <a:solidFill>
                  <a:srgbClr val="FF0000"/>
                </a:solidFill>
                <a:latin typeface="Calibri" charset="0"/>
              </a:rPr>
              <a:t>c</a:t>
            </a:r>
            <a:r>
              <a:rPr lang="en-US" sz="4267" dirty="0">
                <a:solidFill>
                  <a:srgbClr val="FF0000"/>
                </a:solidFill>
                <a:latin typeface="Calibri" charset="0"/>
              </a:rPr>
              <a:t> </a:t>
            </a:r>
            <a:r>
              <a:rPr lang="en-US" sz="4267" dirty="0">
                <a:solidFill>
                  <a:srgbClr val="FF0000"/>
                </a:solidFill>
                <a:latin typeface="Calibri" charset="0"/>
                <a:ea typeface="ＭＳ Ｐゴシック" charset="0"/>
                <a:sym typeface="Symbol" charset="0"/>
              </a:rPr>
              <a:t> </a:t>
            </a:r>
            <a:r>
              <a:rPr lang="en-US" sz="4267" i="1" dirty="0">
                <a:solidFill>
                  <a:srgbClr val="FF0000"/>
                </a:solidFill>
                <a:latin typeface="Calibri" charset="0"/>
                <a:ea typeface="ＭＳ Ｐゴシック" charset="0"/>
                <a:sym typeface="Symbol" charset="0"/>
              </a:rPr>
              <a:t>C</a:t>
            </a:r>
            <a:endParaRPr lang="en-US" sz="4267" i="1" baseline="-25000" dirty="0">
              <a:solidFill>
                <a:srgbClr val="FF0000"/>
              </a:solidFill>
              <a:latin typeface="Calibri" charset="0"/>
            </a:endParaRPr>
          </a:p>
        </p:txBody>
      </p:sp>
    </p:spTree>
    <p:extLst>
      <p:ext uri="{BB962C8B-B14F-4D97-AF65-F5344CB8AC3E}">
        <p14:creationId xmlns:p14="http://schemas.microsoft.com/office/powerpoint/2010/main" val="4235477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4490</TotalTime>
  <Words>2491</Words>
  <Application>Microsoft Macintosh PowerPoint</Application>
  <PresentationFormat>Widescreen</PresentationFormat>
  <Paragraphs>458</Paragraphs>
  <Slides>54</Slides>
  <Notes>15</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72" baseType="lpstr">
      <vt:lpstr>Arial Unicode MS</vt:lpstr>
      <vt:lpstr>맑은 고딕</vt:lpstr>
      <vt:lpstr>ＭＳ Ｐゴシック</vt:lpstr>
      <vt:lpstr>新細明體</vt:lpstr>
      <vt:lpstr>Arial</vt:lpstr>
      <vt:lpstr>Calibri</vt:lpstr>
      <vt:lpstr>Calibri (Headings)</vt:lpstr>
      <vt:lpstr>Calibri Light</vt:lpstr>
      <vt:lpstr>Courier</vt:lpstr>
      <vt:lpstr>Lucida Grande</vt:lpstr>
      <vt:lpstr>Lucida Sans</vt:lpstr>
      <vt:lpstr>Palatino</vt:lpstr>
      <vt:lpstr>Symbol</vt:lpstr>
      <vt:lpstr>Times</vt:lpstr>
      <vt:lpstr>Times New Roman</vt:lpstr>
      <vt:lpstr>Wingdings</vt:lpstr>
      <vt:lpstr>Office Theme</vt:lpstr>
      <vt:lpstr>Equation</vt:lpstr>
      <vt:lpstr>Text Classification and Naïve Bayes</vt:lpstr>
      <vt:lpstr>PowerPoint Presentation</vt:lpstr>
      <vt:lpstr>Is this spam?</vt:lpstr>
      <vt:lpstr>Who wrote which Federalist papers?</vt:lpstr>
      <vt:lpstr>Male or female author?</vt:lpstr>
      <vt:lpstr>Positive or negative movie review?</vt:lpstr>
      <vt:lpstr>What is the subject of this article?</vt:lpstr>
      <vt:lpstr>Text Classification</vt:lpstr>
      <vt:lpstr>Text Classification: definition</vt:lpstr>
      <vt:lpstr>Classification Methods:  Hand-coded rules</vt:lpstr>
      <vt:lpstr>Classification Methods: Supervised Machine Learning</vt:lpstr>
      <vt:lpstr>Classification Methods: Supervised Machine Learning</vt:lpstr>
      <vt:lpstr>Text Classification and Naïve Bayes</vt:lpstr>
      <vt:lpstr>Naïve Bayes Intuition</vt:lpstr>
      <vt:lpstr>The bag of words representation</vt:lpstr>
      <vt:lpstr>The bag of words representation</vt:lpstr>
      <vt:lpstr>The bag of words representation:  using a subset of words</vt:lpstr>
      <vt:lpstr>The bag of words representation</vt:lpstr>
      <vt:lpstr>Bag of words for document classification</vt:lpstr>
      <vt:lpstr>Text Classification and Naïve Bayes</vt:lpstr>
      <vt:lpstr>Bayes’ Rule Applied to Documents and Classes</vt:lpstr>
      <vt:lpstr>Naïve Bayes Classifier (I)</vt:lpstr>
      <vt:lpstr>Naïve Bayes Classifier (II)</vt:lpstr>
      <vt:lpstr>Naïve Bayes Classifier (IV)</vt:lpstr>
      <vt:lpstr>Multinomial Naïve Bayes Independence Assumptions</vt:lpstr>
      <vt:lpstr>Multinomial Naïve Bayes Classifier</vt:lpstr>
      <vt:lpstr>Applying Multinomial Naive Bayes Classifiers to Text Classification</vt:lpstr>
      <vt:lpstr>Text Classification and Naïve Bayes</vt:lpstr>
      <vt:lpstr>Learning the Multinomial Naïve Bayes Model</vt:lpstr>
      <vt:lpstr>Parameter estimation</vt:lpstr>
      <vt:lpstr>Problem with Maximum Likelihood</vt:lpstr>
      <vt:lpstr>Laplace (add-1) smoothing for Naïve Bayes</vt:lpstr>
      <vt:lpstr>Multinomial Naïve Bayes: Learning</vt:lpstr>
      <vt:lpstr>Laplace (add-1) smoothing: unknown words</vt:lpstr>
      <vt:lpstr>Text Classification and Naïve Bayes</vt:lpstr>
      <vt:lpstr>Naïve Bayes and Language Modeling</vt:lpstr>
      <vt:lpstr>Each class = a unigram language model</vt:lpstr>
      <vt:lpstr>Naïve Bayes as a Language Model</vt:lpstr>
      <vt:lpstr>Text Classification and Naïve Bayes</vt:lpstr>
      <vt:lpstr>PowerPoint Presentation</vt:lpstr>
      <vt:lpstr>Naïve Bayes in Spam Filtering</vt:lpstr>
      <vt:lpstr>Summary: Naive Bayes is Not So Naive</vt:lpstr>
      <vt:lpstr>Text Classification and Naïve Bayes</vt:lpstr>
      <vt:lpstr>The 2-by-2 contingency table</vt:lpstr>
      <vt:lpstr>Precision and recall</vt:lpstr>
      <vt:lpstr>A combined measure: F</vt:lpstr>
      <vt:lpstr>Text Classification and Naïve Bayes</vt:lpstr>
      <vt:lpstr>More Than Two Classes:  Sets of binary classifiers</vt:lpstr>
      <vt:lpstr>More Than Two Classes:  Sets of binary classifiers</vt:lpstr>
      <vt:lpstr>More than two classes</vt:lpstr>
      <vt:lpstr>Micro- vs. Macro-Averaging</vt:lpstr>
      <vt:lpstr>Micro- vs. Macro-Averaging Example</vt:lpstr>
      <vt:lpstr>Development Test Sets and Cross-validation</vt:lpstr>
      <vt:lpstr>Credits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Classification and Naïve Bayes</dc:title>
  <dc:creator>Microsoft Office User</dc:creator>
  <cp:lastModifiedBy>Olga</cp:lastModifiedBy>
  <cp:revision>19</cp:revision>
  <dcterms:created xsi:type="dcterms:W3CDTF">2018-03-12T20:07:08Z</dcterms:created>
  <dcterms:modified xsi:type="dcterms:W3CDTF">2019-05-30T12:13:06Z</dcterms:modified>
</cp:coreProperties>
</file>