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34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46" r:id="rId52"/>
    <p:sldId id="311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4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/>
    <p:restoredTop sz="94671"/>
  </p:normalViewPr>
  <p:slideViewPr>
    <p:cSldViewPr snapToGrid="0" snapToObjects="1">
      <p:cViewPr varScale="1">
        <p:scale>
          <a:sx n="82" d="100"/>
          <a:sy n="82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ADA5-55DA-924C-AD12-122C1B3181E0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09513-7371-4D48-B841-57F005C9D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0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19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2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13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56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14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595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A37D4-2F67-9A41-B61D-68722A521FD4}" type="slidenum">
              <a:rPr lang="en-US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67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1B35A-A25C-A94E-9FD5-654338FF1842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CDB1FB-B553-8842-96AB-B949BC658A96}" type="slidenum">
              <a:rPr lang="en-US"/>
              <a:pPr/>
              <a:t>17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01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B2B866-E83E-5A43-8CC5-7901D97D29F5}" type="slidenum">
              <a:rPr lang="en-US"/>
              <a:pPr/>
              <a:t>18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76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F4263-5B2E-CA40-9150-52BFC1C4104E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1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B749-D528-AD4D-9574-3C4930FCBF69}" type="slidenum">
              <a:rPr lang="en-US"/>
              <a:pPr/>
              <a:t>20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74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85F8AA-3268-C048-AE98-290B11BD1BCF}" type="slidenum">
              <a:rPr lang="en-US"/>
              <a:pPr/>
              <a:t>21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0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57E1AA-3B5C-7144-BCE2-DB2BE2D704A0}" type="slidenum">
              <a:rPr lang="en-US"/>
              <a:pPr/>
              <a:t>4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57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7D60-81B6-1445-80B8-DE5A6AFB51DE}" type="slidenum">
              <a:rPr lang="en-US"/>
              <a:pPr/>
              <a:t>22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4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F729A-4249-1742-AADD-33BB3B70F773}" type="slidenum">
              <a:rPr lang="en-US"/>
              <a:pPr/>
              <a:t>23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6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59A4C-9875-4B42-BF3D-1C5A14F9F2BD}" type="slidenum">
              <a:rPr lang="en-US"/>
              <a:pPr/>
              <a:t>24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6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E7A258-057A-1F47-A835-7E9E58AEF94B}" type="slidenum">
              <a:rPr lang="en-US"/>
              <a:pPr/>
              <a:t>25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7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27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31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E30983-8456-3646-A731-6FFF29DE70A4}" type="slidenum">
              <a:rPr lang="en-US"/>
              <a:pPr/>
              <a:t>28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16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AC387-3E46-1143-BAAD-D9B1D56CD6CB}" type="slidenum">
              <a:rPr lang="en-US"/>
              <a:pPr/>
              <a:t>29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1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C2B776-986B-2545-8075-7FDAA4407823}" type="slidenum">
              <a:rPr lang="en-US"/>
              <a:pPr/>
              <a:t>30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53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EBD86-0A01-3B4B-B540-6B90BD60E5F2}" type="slidenum">
              <a:rPr lang="en-US"/>
              <a:pPr/>
              <a:t>32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45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9A74BD-9984-AD46-A37E-56B3C0F9FC15}" type="slidenum">
              <a:rPr lang="en-US"/>
              <a:pPr/>
              <a:t>33</a:t>
            </a:fld>
            <a:endParaRPr lang="en-US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4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223D22-0F96-2447-8062-54A2324D8AD1}" type="slidenum">
              <a:rPr lang="en-US"/>
              <a:pPr/>
              <a:t>5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637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3864A-ADC2-1B43-A5CC-41DA2E2D0DBB}" type="slidenum">
              <a:rPr lang="en-US"/>
              <a:pPr/>
              <a:t>34</a:t>
            </a:fld>
            <a:endParaRPr lang="en-US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533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35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988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D3ED4E-DB9F-744D-9849-EACE796ACD8F}" type="slidenum">
              <a:rPr lang="en-US"/>
              <a:pPr/>
              <a:t>36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249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80086-1B83-2040-8086-B47A972B7777}" type="slidenum">
              <a:rPr lang="en-US"/>
              <a:pPr/>
              <a:t>37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371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D5628-1D87-E04A-B86B-0EF3EEC2AD53}" type="slidenum">
              <a:rPr lang="en-US"/>
              <a:pPr/>
              <a:t>38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19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9AE968-BC95-3747-90B0-3E8B9B166255}" type="slidenum">
              <a:rPr lang="en-US"/>
              <a:pPr/>
              <a:t>39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042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76AF8-D263-4B45-97F7-441DF3B68CF6}" type="slidenum">
              <a:rPr lang="en-US"/>
              <a:pPr/>
              <a:t>40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9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41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094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43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59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138486-EADF-6047-899A-01D4ECB9C2CD}" type="slidenum">
              <a:rPr lang="en-US" sz="1200">
                <a:latin typeface="Calibri" charset="0"/>
              </a:rPr>
              <a:pPr eaLnBrk="1" hangingPunct="1"/>
              <a:t>44</a:t>
            </a:fld>
            <a:endParaRPr lang="en-US" sz="120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97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AF750-AC54-8649-86DE-2549480B55BA}" type="slidenum">
              <a:rPr lang="en-US"/>
              <a:pPr/>
              <a:t>6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714BF-B725-3A42-9963-355062504B2E}" type="slidenum">
              <a:rPr lang="en-US"/>
              <a:pPr/>
              <a:t>45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164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CB46A-BDA9-BF4B-8B31-B0B558F3313A}" type="slidenum">
              <a:rPr lang="en-US"/>
              <a:pPr/>
              <a:t>46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65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81DC2A-315A-1A4F-89A0-2FADEFC62277}" type="slidenum">
              <a:rPr lang="en-US" sz="1200">
                <a:latin typeface="Calibri" charset="0"/>
              </a:rPr>
              <a:pPr eaLnBrk="1" hangingPunct="1"/>
              <a:t>47</a:t>
            </a:fld>
            <a:endParaRPr lang="en-US" sz="120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456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0DD158-683E-CA43-8AEA-0C7A6F3C7159}" type="slidenum">
              <a:rPr lang="en-US" sz="1200">
                <a:latin typeface="Calibri" charset="0"/>
              </a:rPr>
              <a:pPr eaLnBrk="1" hangingPunct="1"/>
              <a:t>48</a:t>
            </a:fld>
            <a:endParaRPr lang="en-US" sz="120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289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C26481-6374-7A4A-85A2-FE0A76AD0611}" type="slidenum">
              <a:rPr lang="en-US" sz="1200">
                <a:latin typeface="Calibri" charset="0"/>
              </a:rPr>
              <a:pPr eaLnBrk="1" hangingPunct="1"/>
              <a:t>49</a:t>
            </a:fld>
            <a:endParaRPr lang="en-US" sz="120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473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8DC6ED-55DD-354E-B142-4C651FCA36AE}" type="slidenum">
              <a:rPr lang="en-US" sz="1200">
                <a:latin typeface="Calibri" charset="0"/>
              </a:rPr>
              <a:pPr eaLnBrk="1" hangingPunct="1"/>
              <a:t>50</a:t>
            </a:fld>
            <a:endParaRPr lang="en-US" sz="120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</a:rPr>
              <a:t>C(want to) went from 608 to 238, </a:t>
            </a:r>
            <a:r>
              <a:rPr lang="en-US" dirty="0">
                <a:latin typeface="Calibri" charset="0"/>
              </a:rPr>
              <a:t> </a:t>
            </a:r>
            <a:r>
              <a:rPr lang="en-US" sz="2400" dirty="0">
                <a:latin typeface="Calibri" charset="0"/>
              </a:rPr>
              <a:t>P(</a:t>
            </a:r>
            <a:r>
              <a:rPr lang="en-US" sz="2400" dirty="0" err="1">
                <a:latin typeface="Calibri" charset="0"/>
              </a:rPr>
              <a:t>to|want</a:t>
            </a:r>
            <a:r>
              <a:rPr lang="en-US" sz="2400" dirty="0">
                <a:latin typeface="Calibri" charset="0"/>
              </a:rPr>
              <a:t>) from .66 to .26!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Discount d= c*/c</a:t>
            </a:r>
          </a:p>
          <a:p>
            <a:pPr lvl="1" eaLnBrk="1" hangingPunct="1"/>
            <a:r>
              <a:rPr lang="en-US" sz="2000" dirty="0">
                <a:latin typeface="Calibri" charset="0"/>
              </a:rPr>
              <a:t>d for “</a:t>
            </a:r>
            <a:r>
              <a:rPr lang="en-US" sz="2000" dirty="0" err="1">
                <a:latin typeface="Calibri" charset="0"/>
              </a:rPr>
              <a:t>chinese</a:t>
            </a:r>
            <a:r>
              <a:rPr lang="en-US" sz="2000" dirty="0">
                <a:latin typeface="Calibri" charset="0"/>
              </a:rPr>
              <a:t> food” =.10!!!   A 10x reduction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761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FC8D75-8A9A-0B40-A7CB-F4679CC4E3D2}" type="slidenum">
              <a:rPr lang="en-US"/>
              <a:pPr/>
              <a:t>52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321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D14ED-9F17-3C4B-92FE-F8C6D73CA7E0}" type="slidenum">
              <a:rPr lang="en-US"/>
              <a:pPr/>
              <a:t>53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160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084E14E-C2B8-AF4C-A6BB-263B528C3713}" type="slidenum">
              <a:rPr lang="en-US" sz="1200">
                <a:latin typeface="Calibri" charset="0"/>
              </a:rPr>
              <a:pPr eaLnBrk="1" hangingPunct="1"/>
              <a:t>54</a:t>
            </a:fld>
            <a:endParaRPr lang="en-US" sz="1200">
              <a:latin typeface="Calibri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459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A890B0-808E-6E44-A4DD-EB79892851F2}" type="slidenum">
              <a:rPr lang="en-US"/>
              <a:pPr/>
              <a:t>55</a:t>
            </a:fld>
            <a:endParaRPr lang="en-US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1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4D5933-64A4-6347-B6F5-7474C2DA1EC7}" type="slidenum">
              <a:rPr lang="en-US"/>
              <a:pPr/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359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F4099-E1E8-B44C-964A-D22AD92D9128}" type="slidenum">
              <a:rPr lang="en-US"/>
              <a:pPr/>
              <a:t>57</a:t>
            </a:fld>
            <a:endParaRPr lang="en-US"/>
          </a:p>
        </p:txBody>
      </p:sp>
      <p:sp>
        <p:nvSpPr>
          <p:cNvPr id="146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8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AAA3172-9801-5A43-AD54-7F928A431C2A}" type="slidenum">
              <a:rPr lang="en-US" sz="1200">
                <a:latin typeface="Calibri" charset="0"/>
              </a:rPr>
              <a:pPr eaLnBrk="1" hangingPunct="1"/>
              <a:t>58</a:t>
            </a:fld>
            <a:endParaRPr lang="en-US" sz="1200">
              <a:latin typeface="Calibri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3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B5D5E7-7ECC-C547-B760-70A49FF3CCB1}" type="slidenum">
              <a:rPr lang="en-US"/>
              <a:pPr/>
              <a:t>8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93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9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C90346-8C42-B949-9ED1-59E585D457E3}" type="slidenum">
              <a:rPr lang="en-US"/>
              <a:pPr/>
              <a:t>10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42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1DC5F2-6B6E-FD48-8039-2DB790B32523}" type="slidenum">
              <a:rPr lang="en-US"/>
              <a:pPr/>
              <a:t>11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39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1E18-D4EA-264A-B70C-9E467933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FD979-0139-FF48-9209-597888E6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79162-6CD4-8244-AB5D-983E32D4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EDCAD-0816-4844-846B-3DCDC2D7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D368-27AE-E64C-ACA0-A43EAC68F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21112-52D0-F843-A4A3-B0EB6D017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F5678-A4C4-D548-BE6B-8B05B4303B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DB44-A1A4-E146-918E-DCD230B6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43A9F-4004-7D46-860D-9EBC22C7A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4D80-B408-994F-8982-4691530B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9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47C3C-8241-504B-B63E-6444BB9AA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E90DD-160A-A24D-A688-1F20328C5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E3D1A-F697-A04D-B6FE-083BB5B1E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28E2D-09AC-254E-B600-082DC1AC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82E2E8-086F-5C4B-9F40-CB3C6125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0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0F8FB-0413-C245-94DB-F0D26FEFC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4577D-A920-AD4F-A37A-C7AF9D445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8E617-7325-A944-B230-9E70CA38E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105AA-924F-2B48-A21D-C500C657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F38E4-BCE2-7544-85F4-494839B3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7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408-18B9-B246-A2BB-D4076662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C924F-C59A-0B44-8DD7-0CE5D84E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7D267-F0B7-7141-8F58-84D108FF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78FBB-4A95-3044-9D27-1C5215D0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FF618-B3ED-214F-8AD4-739A7BC0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9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87DB-87B2-B148-9E12-913A6754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54F7-72E1-2C45-8288-2633928DA5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3735FF-0549-E242-A905-AE14E92E46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6FF5CF-19D0-D34A-826D-2C169C2E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5760F-7105-3E47-B4D1-6C5C51CE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26488-6228-0C4B-B571-FC0982DC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B3E62-B929-7B4F-8940-FF72C40D7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F694DB-FC84-644C-905D-7CCBD9953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6BCF5-728F-C34C-915A-2323D85D2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DB7E1-8080-D446-86B0-9E95CAA55B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3017F6-463A-714E-B639-4020DA3740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4FB347-E0F8-1B4A-B6E9-6886D2DC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F42E3-81D3-2D45-9220-6A541E11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A90469-4325-B549-AE4C-1C649197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5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BCD8-4698-184F-B0AC-CF21C298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BCC44-4EDA-7943-AECF-486EFF1D1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DA058-B941-8C44-A216-2853D300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C325F-6A8A-0640-AA40-DAA96163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FC5ED7-36D3-7E48-BBE4-00F6C55BD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78636F-207C-9F4A-A0AD-F129FF58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2D6D-3DA0-2741-B976-4238F435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4E2FD-796A-FC44-B7EB-5E42E711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2408A-68BB-2F47-B99D-3103A9AAD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20DD3-6897-134D-92DD-A044E3C99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316F5-890F-A048-8C8F-C2149D34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835A4-D9D7-054B-B146-C98ACC8E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DE8A9-C437-0D4A-8FF9-B52F1238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13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EF56-F7B6-404E-9C1C-5D9BF86B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41D73C-A01C-C44F-93B5-1E9AE8E42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0161B-28F0-864A-9CA2-DEBF470DD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71372F-D45F-BE48-83E3-8E9850EEC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97367-D1E2-A34D-BAC5-E3A83181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021C45-9814-E748-B1D7-C1B326307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67D266-4FD4-C244-B8A0-90BC4533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686E2-5476-FA42-A008-0CF7DA1B6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0CCAB-FF82-424F-9B66-3492D6A1C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C06B-91B6-084D-8828-FBACD6FCAD1B}" type="datetimeFigureOut">
              <a:rPr lang="en-US" smtClean="0"/>
              <a:t>5/30/19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6CD76-EAB2-9F46-BAAF-D9BBEC9B0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D6EB2-BFB1-D749-9D44-0C0A9F604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03ABA-0E3A-DA4C-924D-5A955CE827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eech.sri.com/projects/sril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research.blogspot.com/2006/08/all-our-n-gram-are-belong-to-you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ngrams.googlelab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4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e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~jurafsky/NLPCourseraSlid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8331" y="4012095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 dirty="0"/>
            </a:br>
            <a:r>
              <a:rPr lang="en-US" sz="5867" dirty="0"/>
              <a:t>Language Modeling</a:t>
            </a:r>
            <a:endParaRPr sz="586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D5BE4-E090-C140-90F2-D72685920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771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4800" dirty="0"/>
          </a:p>
          <a:p>
            <a:endParaRPr lang="en-US" sz="4267" dirty="0"/>
          </a:p>
          <a:p>
            <a:r>
              <a:rPr lang="en-US" sz="4267" dirty="0"/>
              <a:t>In other words, we approximate each component in the product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sz="4800" dirty="0">
              <a:latin typeface="Calibri" charset="0"/>
            </a:endParaRPr>
          </a:p>
          <a:p>
            <a:pPr lvl="1" eaLnBrk="1" hangingPunct="1"/>
            <a:endParaRPr lang="en-US" sz="4800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/>
          </p:nvPr>
        </p:nvGraphicFramePr>
        <p:xfrm>
          <a:off x="1117601" y="1905001"/>
          <a:ext cx="9472084" cy="144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2336800" imgH="355600" progId="Equation.3">
                  <p:embed/>
                </p:oleObj>
              </mc:Choice>
              <mc:Fallback>
                <p:oleObj name="Equation" r:id="rId4" imgW="2336800" imgH="355600" progId="Equation.3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1" y="1905001"/>
                        <a:ext cx="9472084" cy="144991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719667" y="5054601"/>
          <a:ext cx="11472333" cy="840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Equation" r:id="rId6" imgW="2438400" imgH="177800" progId="Equation.3">
                  <p:embed/>
                </p:oleObj>
              </mc:Choice>
              <mc:Fallback>
                <p:oleObj name="Equation" r:id="rId6" imgW="2438400" imgH="177800" progId="Equation.3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67" y="5054601"/>
                        <a:ext cx="11472333" cy="84031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9954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>
              <a:solidFill>
                <a:srgbClr val="5400A8"/>
              </a:solidFill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>
              <a:solidFill>
                <a:srgbClr val="5400A8"/>
              </a:solidFill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>
              <a:solidFill>
                <a:srgbClr val="5400A8"/>
              </a:solidFill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Simplest case: Unigram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723560"/>
            <a:ext cx="10769600" cy="2636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>
                <a:latin typeface="Courier"/>
                <a:cs typeface="Courier"/>
              </a:rPr>
              <a:t>fifth, an, of, futures, the, an, incorporated, a, a, the, inflation, most, dollars, quarter, in, is, mass</a:t>
            </a:r>
          </a:p>
          <a:p>
            <a:endParaRPr lang="en-US" sz="2667" dirty="0">
              <a:latin typeface="Courier"/>
              <a:cs typeface="Courier"/>
            </a:endParaRPr>
          </a:p>
          <a:p>
            <a:r>
              <a:rPr lang="en-US" sz="2667" dirty="0">
                <a:latin typeface="Courier"/>
                <a:cs typeface="Courier"/>
              </a:rPr>
              <a:t>thrift, did, eighty, said, hard, 'm, </a:t>
            </a:r>
            <a:r>
              <a:rPr lang="en-US" sz="2667" dirty="0" err="1">
                <a:latin typeface="Courier"/>
                <a:cs typeface="Courier"/>
              </a:rPr>
              <a:t>july</a:t>
            </a:r>
            <a:r>
              <a:rPr lang="en-US" sz="2667" dirty="0">
                <a:latin typeface="Courier"/>
                <a:cs typeface="Courier"/>
              </a:rPr>
              <a:t>, bullish</a:t>
            </a:r>
          </a:p>
          <a:p>
            <a:endParaRPr lang="en-US" sz="3200" dirty="0">
              <a:latin typeface="Courier"/>
              <a:cs typeface="Courier"/>
            </a:endParaRPr>
          </a:p>
          <a:p>
            <a:r>
              <a:rPr lang="en-US" sz="2667" dirty="0">
                <a:latin typeface="Courier"/>
                <a:cs typeface="Courier"/>
              </a:rPr>
              <a:t>that, or, limited, the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1" y="2997120"/>
            <a:ext cx="903773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latin typeface="Calibri"/>
                <a:cs typeface="Calibri"/>
              </a:rPr>
              <a:t>Some automatically generated sentences from a unigram model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2336800" y="1498600"/>
          <a:ext cx="6197600" cy="1396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1587500" imgH="355600" progId="Equation.3">
                  <p:embed/>
                </p:oleObj>
              </mc:Choice>
              <mc:Fallback>
                <p:oleObj name="Equation" r:id="rId5" imgW="1587500" imgH="355600" progId="Equation.3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1498600"/>
                        <a:ext cx="6197600" cy="13964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0052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ChangeArrowheads="1"/>
          </p:cNvSpPr>
          <p:nvPr/>
        </p:nvSpPr>
        <p:spPr bwMode="auto">
          <a:xfrm>
            <a:off x="1016000" y="16764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r>
              <a:rPr lang="en-US" sz="3200" dirty="0">
                <a:latin typeface="Calibri"/>
                <a:cs typeface="Calibri"/>
              </a:rPr>
              <a:t>Condition on the previous word:</a:t>
            </a: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</a:pPr>
            <a:endParaRPr lang="en-US" sz="3200" dirty="0"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</a:pPr>
            <a:endParaRPr lang="en-US" sz="3200" dirty="0">
              <a:latin typeface="Tahoma" charset="0"/>
            </a:endParaRPr>
          </a:p>
          <a:p>
            <a:pPr marL="1066773" lvl="1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 dirty="0">
              <a:solidFill>
                <a:srgbClr val="5400A8"/>
              </a:solidFill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 dirty="0">
              <a:solidFill>
                <a:srgbClr val="5400A8"/>
              </a:solidFill>
              <a:latin typeface="Tahoma" charset="0"/>
            </a:endParaRPr>
          </a:p>
          <a:p>
            <a:pPr marL="457189" indent="-457189">
              <a:spcBef>
                <a:spcPct val="20000"/>
              </a:spcBef>
              <a:buClr>
                <a:schemeClr val="tx2"/>
              </a:buClr>
              <a:buBlip>
                <a:blip r:embed="rId4"/>
              </a:buBlip>
            </a:pPr>
            <a:endParaRPr lang="en-US" sz="3200" dirty="0">
              <a:solidFill>
                <a:srgbClr val="5400A8"/>
              </a:solidFill>
              <a:latin typeface="Tahoma" charset="0"/>
            </a:endParaRPr>
          </a:p>
        </p:txBody>
      </p:sp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Bigram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704035"/>
            <a:ext cx="1148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/>
                <a:cs typeface="Courier"/>
              </a:rPr>
              <a:t>texaco</a:t>
            </a:r>
            <a:r>
              <a:rPr lang="en-US" sz="2400" dirty="0">
                <a:latin typeface="Courier"/>
                <a:cs typeface="Courier"/>
              </a:rPr>
              <a:t>, rose, one, in, this, issue, is, pursuing, growth, in, a, boiler, house, said, </a:t>
            </a:r>
            <a:r>
              <a:rPr lang="en-US" sz="2400" dirty="0" err="1">
                <a:latin typeface="Courier"/>
                <a:cs typeface="Courier"/>
              </a:rPr>
              <a:t>mr.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gurria</a:t>
            </a:r>
            <a:r>
              <a:rPr lang="en-US" sz="2400" dirty="0">
                <a:latin typeface="Courier"/>
                <a:cs typeface="Courier"/>
              </a:rPr>
              <a:t>, </a:t>
            </a:r>
            <a:r>
              <a:rPr lang="en-US" sz="2400" dirty="0" err="1">
                <a:latin typeface="Courier"/>
                <a:cs typeface="Courier"/>
              </a:rPr>
              <a:t>mexico</a:t>
            </a:r>
            <a:r>
              <a:rPr lang="en-US" sz="2400" dirty="0">
                <a:latin typeface="Courier"/>
                <a:cs typeface="Courier"/>
              </a:rPr>
              <a:t>, 's, motion, control, proposal, without, permission, from, five, hundred, fifty, five, yen</a:t>
            </a:r>
          </a:p>
          <a:p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outside, new, car, parking, lot, of, the, agreement, reached</a:t>
            </a:r>
          </a:p>
          <a:p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latin typeface="Courier"/>
                <a:cs typeface="Courier"/>
              </a:rPr>
              <a:t>this, would, be, a, record, </a:t>
            </a:r>
            <a:r>
              <a:rPr lang="en-US" sz="2400" dirty="0" err="1">
                <a:latin typeface="Courier"/>
                <a:cs typeface="Courier"/>
              </a:rPr>
              <a:t>november</a:t>
            </a:r>
            <a:endParaRPr lang="en-US" sz="2400" dirty="0">
              <a:latin typeface="Courier"/>
              <a:cs typeface="Courier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1016001" y="2514601"/>
          <a:ext cx="8993716" cy="795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Equation" r:id="rId5" imgW="2019300" imgH="177800" progId="Equation.3">
                  <p:embed/>
                </p:oleObj>
              </mc:Choice>
              <mc:Fallback>
                <p:oleObj name="Equation" r:id="rId5" imgW="2019300" imgH="177800" progId="Equation.3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1" y="2514601"/>
                        <a:ext cx="8993716" cy="795391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84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N-gram models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6400" y="1803400"/>
            <a:ext cx="11379200" cy="4876800"/>
          </a:xfrm>
        </p:spPr>
        <p:txBody>
          <a:bodyPr/>
          <a:lstStyle/>
          <a:p>
            <a:r>
              <a:rPr lang="en-US" sz="3733" dirty="0"/>
              <a:t>We can extend to trigrams, 4-grams, 5-grams</a:t>
            </a:r>
          </a:p>
          <a:p>
            <a:r>
              <a:rPr lang="en-US" sz="3733" dirty="0"/>
              <a:t>In general this is an insufficient model of language</a:t>
            </a:r>
          </a:p>
          <a:p>
            <a:pPr lvl="1"/>
            <a:r>
              <a:rPr lang="en-US" sz="3200" dirty="0"/>
              <a:t>because language has </a:t>
            </a:r>
            <a:r>
              <a:rPr lang="en-US" sz="3200" b="1" dirty="0">
                <a:solidFill>
                  <a:srgbClr val="008000"/>
                </a:solidFill>
              </a:rPr>
              <a:t>long-distance dependencies</a:t>
            </a:r>
            <a:r>
              <a:rPr lang="en-US" sz="3200" dirty="0"/>
              <a:t>:</a:t>
            </a:r>
          </a:p>
          <a:p>
            <a:pPr marL="609585" lvl="1" indent="0">
              <a:buNone/>
            </a:pPr>
            <a:endParaRPr lang="en-US" sz="1067" dirty="0"/>
          </a:p>
          <a:p>
            <a:pPr marL="609585" lvl="1" indent="0">
              <a:buNone/>
            </a:pPr>
            <a:r>
              <a:rPr lang="en-US" sz="3200" dirty="0"/>
              <a:t>“The computer which I had just put into the machine room on the fifth floor crashed.”</a:t>
            </a:r>
          </a:p>
          <a:p>
            <a:pPr lvl="1"/>
            <a:endParaRPr lang="en-US" sz="1067" dirty="0"/>
          </a:p>
          <a:p>
            <a:r>
              <a:rPr lang="en-US" sz="3733" dirty="0"/>
              <a:t>But we can often get away with N-gram models</a:t>
            </a:r>
          </a:p>
        </p:txBody>
      </p:sp>
    </p:spTree>
    <p:extLst>
      <p:ext uri="{BB962C8B-B14F-4D97-AF65-F5344CB8AC3E}">
        <p14:creationId xmlns:p14="http://schemas.microsoft.com/office/powerpoint/2010/main" val="24889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88974" y="3220279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Estimating N-gram Probabilities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93774" y="1772479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 dirty="0"/>
            </a:br>
            <a:r>
              <a:rPr lang="en-US" sz="5867" dirty="0"/>
              <a:t>Language Modeling</a:t>
            </a:r>
            <a:endParaRPr sz="5867" dirty="0"/>
          </a:p>
        </p:txBody>
      </p:sp>
    </p:spTree>
    <p:extLst>
      <p:ext uri="{BB962C8B-B14F-4D97-AF65-F5344CB8AC3E}">
        <p14:creationId xmlns:p14="http://schemas.microsoft.com/office/powerpoint/2010/main" val="3282744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Estimating bigram probabilities</a:t>
            </a:r>
          </a:p>
        </p:txBody>
      </p:sp>
      <p:sp>
        <p:nvSpPr>
          <p:cNvPr id="79878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The Maximum Likelihood Estimate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2336800" y="2648444"/>
          <a:ext cx="7213600" cy="167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4" imgW="1752600" imgH="406400" progId="Equation.3">
                  <p:embed/>
                </p:oleObj>
              </mc:Choice>
              <mc:Fallback>
                <p:oleObj name="Equation" r:id="rId4" imgW="1752600" imgH="4064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2648444"/>
                        <a:ext cx="7213600" cy="1671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2813285" y="5086844"/>
          <a:ext cx="6117088" cy="1671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6" imgW="1485900" imgH="406400" progId="Equation.3">
                  <p:embed/>
                </p:oleObj>
              </mc:Choice>
              <mc:Fallback>
                <p:oleObj name="Equation" r:id="rId6" imgW="1485900" imgH="4064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285" y="5086844"/>
                        <a:ext cx="6117088" cy="16716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793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74637"/>
            <a:ext cx="9855200" cy="919163"/>
          </a:xfrm>
        </p:spPr>
        <p:txBody>
          <a:bodyPr/>
          <a:lstStyle/>
          <a:p>
            <a:pPr eaLnBrk="1" hangingPunct="1"/>
            <a:r>
              <a:rPr lang="en-US" dirty="0"/>
              <a:t>An example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181600" y="1803400"/>
            <a:ext cx="7213600" cy="203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200" dirty="0">
                <a:latin typeface="Calibri" charset="0"/>
              </a:rPr>
              <a:t>&lt;s&gt; I am Sam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dirty="0">
                <a:latin typeface="Calibri" charset="0"/>
              </a:rPr>
              <a:t>&lt;s&gt; Sam I am &lt;/s&gt;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dirty="0">
                <a:latin typeface="Calibri" charset="0"/>
              </a:rPr>
              <a:t>&lt;s&gt; I do not like green eggs and ham &lt;/s&gt;</a:t>
            </a:r>
          </a:p>
          <a:p>
            <a:pPr marL="0" indent="0">
              <a:buNone/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667" dirty="0">
              <a:latin typeface="Calibri" charset="0"/>
            </a:endParaRPr>
          </a:p>
        </p:txBody>
      </p:sp>
      <p:pic>
        <p:nvPicPr>
          <p:cNvPr id="6" name="Picture 7" descr="sam.tif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394376"/>
            <a:ext cx="11684000" cy="126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203200" y="2071593"/>
          <a:ext cx="4572000" cy="124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5" imgW="1485900" imgH="406400" progId="Equation.3">
                  <p:embed/>
                </p:oleObj>
              </mc:Choice>
              <mc:Fallback>
                <p:oleObj name="Equation" r:id="rId5" imgW="1485900" imgH="4064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071593"/>
                        <a:ext cx="4572000" cy="124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1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82600"/>
            <a:ext cx="9956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More examples: </a:t>
            </a:r>
            <a:br>
              <a:rPr lang="en-US" dirty="0"/>
            </a:br>
            <a:r>
              <a:rPr lang="en-US" dirty="0"/>
              <a:t>Berkeley Restaurant Project sentences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2235200"/>
            <a:ext cx="11582400" cy="4445000"/>
          </a:xfrm>
        </p:spPr>
        <p:txBody>
          <a:bodyPr/>
          <a:lstStyle/>
          <a:p>
            <a:pPr eaLnBrk="1" hangingPunct="1"/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can you tell me about any good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cantonese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restaurants close by</a:t>
            </a:r>
          </a:p>
          <a:p>
            <a:pPr eaLnBrk="1" hangingPunct="1"/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mid priced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thai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food is what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looking for</a:t>
            </a:r>
          </a:p>
          <a:p>
            <a:pPr eaLnBrk="1" hangingPunct="1"/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tell me about chez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panisse</a:t>
            </a:r>
            <a:endParaRPr lang="en-US" sz="3333" dirty="0">
              <a:solidFill>
                <a:srgbClr val="330099"/>
              </a:solidFill>
              <a:latin typeface="Calibri" charset="0"/>
            </a:endParaRPr>
          </a:p>
          <a:p>
            <a:pPr eaLnBrk="1" hangingPunct="1"/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can you give me a listing of the kinds of food that are available</a:t>
            </a:r>
          </a:p>
          <a:p>
            <a:pPr eaLnBrk="1" hangingPunct="1"/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i’m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looking for a good place to eat breakfast</a:t>
            </a:r>
          </a:p>
          <a:p>
            <a:pPr eaLnBrk="1" hangingPunct="1"/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when is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caffe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</a:t>
            </a:r>
            <a:r>
              <a:rPr lang="en-US" sz="3333" dirty="0" err="1">
                <a:solidFill>
                  <a:srgbClr val="330099"/>
                </a:solidFill>
                <a:latin typeface="Calibri" charset="0"/>
              </a:rPr>
              <a:t>venezia</a:t>
            </a:r>
            <a:r>
              <a:rPr lang="en-US" sz="3333" dirty="0">
                <a:solidFill>
                  <a:srgbClr val="330099"/>
                </a:solidFill>
                <a:latin typeface="Calibri" charset="0"/>
              </a:rPr>
              <a:t> open during the day</a:t>
            </a:r>
            <a:endParaRPr lang="en-US" sz="3333" dirty="0">
              <a:solidFill>
                <a:srgbClr val="330099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56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Raw bigram counts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701800"/>
            <a:ext cx="11379200" cy="4445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Out of 9222 sentences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2341034"/>
            <a:ext cx="12090400" cy="433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6450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Raw bigram probabilities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2667" dirty="0">
                <a:latin typeface="Calibri" charset="0"/>
              </a:rPr>
              <a:t>Normalize by unigrams:</a:t>
            </a:r>
          </a:p>
          <a:p>
            <a:pPr eaLnBrk="1" hangingPunct="1"/>
            <a:endParaRPr lang="en-US" sz="2667" dirty="0">
              <a:latin typeface="Calibri" charset="0"/>
            </a:endParaRPr>
          </a:p>
          <a:p>
            <a:pPr eaLnBrk="1" hangingPunct="1">
              <a:lnSpc>
                <a:spcPct val="180000"/>
              </a:lnSpc>
            </a:pPr>
            <a:r>
              <a:rPr lang="en-US" sz="2667" dirty="0">
                <a:latin typeface="Calibri" charset="0"/>
              </a:rPr>
              <a:t>Result:</a:t>
            </a:r>
          </a:p>
        </p:txBody>
      </p:sp>
      <p:pic>
        <p:nvPicPr>
          <p:cNvPr id="6" name="Picture 4" descr="ber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3513822"/>
            <a:ext cx="9347200" cy="331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berp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2311400"/>
            <a:ext cx="8957733" cy="82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9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6AF44D-3809-BD42-9791-C429CE374685}"/>
              </a:ext>
            </a:extLst>
          </p:cNvPr>
          <p:cNvSpPr txBox="1">
            <a:spLocks noChangeArrowheads="1"/>
          </p:cNvSpPr>
          <p:nvPr/>
        </p:nvSpPr>
        <p:spPr>
          <a:xfrm>
            <a:off x="3021496" y="3296479"/>
            <a:ext cx="568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Introduction to N-grams</a:t>
            </a:r>
            <a:endParaRPr lang="en-US" sz="4267" dirty="0">
              <a:latin typeface="Calibri" charset="0"/>
            </a:endParaRPr>
          </a:p>
          <a:p>
            <a:pPr marL="0" indent="0"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1ABDFFD-BDE0-564F-8303-C66C1B9723C3}"/>
              </a:ext>
            </a:extLst>
          </p:cNvPr>
          <p:cNvSpPr txBox="1">
            <a:spLocks noChangeArrowheads="1"/>
          </p:cNvSpPr>
          <p:nvPr/>
        </p:nvSpPr>
        <p:spPr>
          <a:xfrm>
            <a:off x="3193774" y="1772479"/>
            <a:ext cx="5080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CA" sz="5867"/>
            </a:br>
            <a:r>
              <a:rPr lang="en-CA" sz="5867"/>
              <a:t>Language Modeling</a:t>
            </a:r>
            <a:endParaRPr lang="en-CA" sz="5867" dirty="0"/>
          </a:p>
        </p:txBody>
      </p:sp>
    </p:spTree>
    <p:extLst>
      <p:ext uri="{BB962C8B-B14F-4D97-AF65-F5344CB8AC3E}">
        <p14:creationId xmlns:p14="http://schemas.microsoft.com/office/powerpoint/2010/main" val="2157392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Bigram estimates of sentence probabilities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812800" y="1803400"/>
            <a:ext cx="11379200" cy="4445000"/>
          </a:xfrm>
        </p:spPr>
        <p:txBody>
          <a:bodyPr/>
          <a:lstStyle/>
          <a:p>
            <a:pPr eaLnBrk="1" hangingPunct="1">
              <a:buNone/>
            </a:pPr>
            <a:r>
              <a:rPr lang="en-US" sz="3733" dirty="0">
                <a:latin typeface="Calibri" charset="0"/>
              </a:rPr>
              <a:t>P(&lt;s&gt; I want </a:t>
            </a:r>
            <a:r>
              <a:rPr lang="en-US" sz="3733" dirty="0" err="1">
                <a:latin typeface="Calibri" charset="0"/>
              </a:rPr>
              <a:t>english</a:t>
            </a:r>
            <a:r>
              <a:rPr lang="en-US" sz="3733" dirty="0">
                <a:latin typeface="Calibri" charset="0"/>
              </a:rPr>
              <a:t> food &lt;/s&gt;) =</a:t>
            </a:r>
          </a:p>
          <a:p>
            <a:pPr eaLnBrk="1" hangingPunct="1">
              <a:buFont typeface="Wingdings" charset="2"/>
              <a:buNone/>
            </a:pPr>
            <a:r>
              <a:rPr lang="en-US" sz="3733" dirty="0">
                <a:latin typeface="Calibri" charset="0"/>
              </a:rPr>
              <a:t>	P(I|&lt;s&gt;)   </a:t>
            </a:r>
          </a:p>
          <a:p>
            <a:pPr eaLnBrk="1" hangingPunct="1">
              <a:buFont typeface="Wingdings" charset="2"/>
              <a:buNone/>
            </a:pPr>
            <a:r>
              <a:rPr lang="en-US" sz="3733" dirty="0">
                <a:latin typeface="Calibri" charset="0"/>
              </a:rPr>
              <a:t> 	×  P(</a:t>
            </a:r>
            <a:r>
              <a:rPr lang="en-US" sz="3733" dirty="0" err="1">
                <a:latin typeface="Calibri" charset="0"/>
              </a:rPr>
              <a:t>want|I</a:t>
            </a:r>
            <a:r>
              <a:rPr lang="en-US" sz="3733" dirty="0">
                <a:latin typeface="Calibri" charset="0"/>
              </a:rPr>
              <a:t>)  </a:t>
            </a:r>
          </a:p>
          <a:p>
            <a:pPr>
              <a:buNone/>
            </a:pPr>
            <a:r>
              <a:rPr lang="en-US" sz="3733" dirty="0">
                <a:latin typeface="Calibri" charset="0"/>
              </a:rPr>
              <a:t>	×  P(</a:t>
            </a:r>
            <a:r>
              <a:rPr lang="en-US" sz="3733" dirty="0" err="1">
                <a:latin typeface="Calibri" charset="0"/>
              </a:rPr>
              <a:t>english|want</a:t>
            </a:r>
            <a:r>
              <a:rPr lang="en-US" sz="3733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3733" dirty="0">
                <a:latin typeface="Calibri" charset="0"/>
              </a:rPr>
              <a:t>	×  P(</a:t>
            </a:r>
            <a:r>
              <a:rPr lang="en-US" sz="3733" dirty="0" err="1">
                <a:latin typeface="Calibri" charset="0"/>
              </a:rPr>
              <a:t>food|english</a:t>
            </a:r>
            <a:r>
              <a:rPr lang="en-US" sz="3733" dirty="0">
                <a:latin typeface="Calibri" charset="0"/>
              </a:rPr>
              <a:t>)   </a:t>
            </a:r>
          </a:p>
          <a:p>
            <a:pPr>
              <a:buNone/>
            </a:pPr>
            <a:r>
              <a:rPr lang="en-US" sz="3733" dirty="0">
                <a:latin typeface="Calibri" charset="0"/>
              </a:rPr>
              <a:t>	×  P(&lt;/s&gt;|food)</a:t>
            </a:r>
          </a:p>
          <a:p>
            <a:pPr eaLnBrk="1" hangingPunct="1">
              <a:buFont typeface="Wingdings" charset="2"/>
              <a:buNone/>
            </a:pPr>
            <a:r>
              <a:rPr lang="en-US" sz="3733" dirty="0">
                <a:latin typeface="Calibri" charset="0"/>
              </a:rPr>
              <a:t>       =  .000031</a:t>
            </a:r>
          </a:p>
        </p:txBody>
      </p:sp>
    </p:spTree>
    <p:extLst>
      <p:ext uri="{BB962C8B-B14F-4D97-AF65-F5344CB8AC3E}">
        <p14:creationId xmlns:p14="http://schemas.microsoft.com/office/powerpoint/2010/main" val="2641289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kinds of knowledge?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733" dirty="0">
                <a:latin typeface="Calibri" charset="0"/>
              </a:rPr>
              <a:t>P(</a:t>
            </a:r>
            <a:r>
              <a:rPr lang="en-US" sz="3733" dirty="0" err="1">
                <a:latin typeface="Calibri" charset="0"/>
              </a:rPr>
              <a:t>english|want</a:t>
            </a:r>
            <a:r>
              <a:rPr lang="en-US" sz="3733" dirty="0">
                <a:latin typeface="Calibri" charset="0"/>
              </a:rPr>
              <a:t>)  = .0011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P(</a:t>
            </a:r>
            <a:r>
              <a:rPr lang="en-US" sz="3733" dirty="0" err="1">
                <a:latin typeface="Calibri" charset="0"/>
              </a:rPr>
              <a:t>chinese|want</a:t>
            </a:r>
            <a:r>
              <a:rPr lang="en-US" sz="3733" dirty="0">
                <a:latin typeface="Calibri" charset="0"/>
              </a:rPr>
              <a:t>) =  .0065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P(</a:t>
            </a:r>
            <a:r>
              <a:rPr lang="en-US" sz="3733" dirty="0" err="1">
                <a:latin typeface="Calibri" charset="0"/>
              </a:rPr>
              <a:t>to|want</a:t>
            </a:r>
            <a:r>
              <a:rPr lang="en-US" sz="3733" dirty="0">
                <a:latin typeface="Calibri" charset="0"/>
              </a:rPr>
              <a:t>) = .66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P(eat | to) = .28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P(food | to) = 0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P(want | spend) = 0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 (</a:t>
            </a:r>
            <a:r>
              <a:rPr lang="en-US" sz="3733" dirty="0" err="1">
                <a:latin typeface="Calibri" charset="0"/>
              </a:rPr>
              <a:t>i</a:t>
            </a:r>
            <a:r>
              <a:rPr lang="en-US" sz="3733" dirty="0">
                <a:latin typeface="Calibri" charset="0"/>
              </a:rPr>
              <a:t> | &lt;s&gt;) = .25</a:t>
            </a:r>
          </a:p>
        </p:txBody>
      </p:sp>
    </p:spTree>
    <p:extLst>
      <p:ext uri="{BB962C8B-B14F-4D97-AF65-F5344CB8AC3E}">
        <p14:creationId xmlns:p14="http://schemas.microsoft.com/office/powerpoint/2010/main" val="593688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Practical Issues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267" dirty="0">
                <a:latin typeface="Calibri" charset="0"/>
              </a:rPr>
              <a:t>We do everything in log space</a:t>
            </a:r>
          </a:p>
          <a:p>
            <a:pPr lvl="1" eaLnBrk="1" hangingPunct="1"/>
            <a:r>
              <a:rPr lang="en-US" sz="4267" dirty="0">
                <a:latin typeface="Calibri" charset="0"/>
              </a:rPr>
              <a:t>Avoid underflow</a:t>
            </a:r>
          </a:p>
          <a:p>
            <a:pPr lvl="1" eaLnBrk="1" hangingPunct="1"/>
            <a:r>
              <a:rPr lang="en-US" sz="4267" dirty="0">
                <a:latin typeface="Calibri" charset="0"/>
              </a:rPr>
              <a:t>(also adding is faster than multiplying)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06401" y="5056290"/>
          <a:ext cx="11480800" cy="756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4" imgW="3276600" imgH="215900" progId="Equation.3">
                  <p:embed/>
                </p:oleObj>
              </mc:Choice>
              <mc:Fallback>
                <p:oleObj name="Equation" r:id="rId4" imgW="3276600" imgH="2159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1" y="5056290"/>
                        <a:ext cx="11480800" cy="756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2472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Language Modeling Toolkits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4267" dirty="0">
                <a:latin typeface="Calibri" charset="0"/>
              </a:rPr>
              <a:t>SRILM</a:t>
            </a:r>
          </a:p>
          <a:p>
            <a:pPr lvl="1" eaLnBrk="1" hangingPunct="1"/>
            <a:r>
              <a:rPr lang="en-US" sz="4267" dirty="0">
                <a:latin typeface="Calibri" charset="0"/>
                <a:hlinkClick r:id="rId3"/>
              </a:rPr>
              <a:t>http://www.speech.sri.com/projects/srilm/</a:t>
            </a:r>
            <a:endParaRPr lang="en-US" sz="4267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67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Google N-Gram Release, August 2006</a:t>
            </a:r>
          </a:p>
        </p:txBody>
      </p:sp>
      <p:pic>
        <p:nvPicPr>
          <p:cNvPr id="2" name="Picture 1" descr="ngram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401"/>
            <a:ext cx="12192000" cy="1855839"/>
          </a:xfrm>
          <a:prstGeom prst="rect">
            <a:avLst/>
          </a:prstGeom>
        </p:spPr>
      </p:pic>
      <p:pic>
        <p:nvPicPr>
          <p:cNvPr id="3" name="Picture 2" descr="ngram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7240"/>
            <a:ext cx="12192000" cy="1101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613" y="3979954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17947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Google N-Gram Release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incoming 92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incubator 99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independent 794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index 223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indication 72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indicator 120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indicators 45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indispensable 111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indispensible 40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Courier" charset="0"/>
              </a:rPr>
              <a:t>serve as the individual 234</a:t>
            </a:r>
          </a:p>
        </p:txBody>
      </p:sp>
      <p:sp>
        <p:nvSpPr>
          <p:cNvPr id="129028" name="TextBox 4"/>
          <p:cNvSpPr txBox="1">
            <a:spLocks noChangeArrowheads="1"/>
          </p:cNvSpPr>
          <p:nvPr/>
        </p:nvSpPr>
        <p:spPr bwMode="auto">
          <a:xfrm>
            <a:off x="203200" y="6172200"/>
            <a:ext cx="9610388" cy="42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133" dirty="0">
                <a:hlinkClick r:id="rId3"/>
              </a:rPr>
              <a:t>http://googleresearch.blogspot.com/2006/08/all-our-n-gram-are-belong-to-you.html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599989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Google Book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http://ngrams.googlelabs.com/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2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5230" y="3048000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Evaluation and Perplexity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030" y="1600200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/>
            </a:br>
            <a:r>
              <a:rPr lang="en-US" sz="5867"/>
              <a:t>Language Modeling</a:t>
            </a:r>
            <a:endParaRPr sz="5867"/>
          </a:p>
        </p:txBody>
      </p:sp>
    </p:spTree>
    <p:extLst>
      <p:ext uri="{BB962C8B-B14F-4D97-AF65-F5344CB8AC3E}">
        <p14:creationId xmlns:p14="http://schemas.microsoft.com/office/powerpoint/2010/main" val="12778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How good is our model?</a:t>
            </a: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Does our language model prefer good sentences to bad ones?</a:t>
            </a:r>
          </a:p>
          <a:p>
            <a:pPr lvl="1"/>
            <a:r>
              <a:rPr lang="en-US" dirty="0"/>
              <a:t>Assign higher probability to “</a:t>
            </a:r>
            <a:r>
              <a:rPr lang="en-US" altLang="ja-JP" dirty="0"/>
              <a:t>real” or “frequently observed” sentences </a:t>
            </a:r>
          </a:p>
          <a:p>
            <a:pPr lvl="2"/>
            <a:r>
              <a:rPr lang="en-US" altLang="ja-JP" dirty="0"/>
              <a:t>Than “ungrammatical” or “rarely observed” sentences?</a:t>
            </a:r>
          </a:p>
          <a:p>
            <a:r>
              <a:rPr lang="en-US" dirty="0"/>
              <a:t>We train parameters of our model on a </a:t>
            </a:r>
            <a:r>
              <a:rPr lang="en-US" b="1" dirty="0">
                <a:solidFill>
                  <a:srgbClr val="008000"/>
                </a:solidFill>
              </a:rPr>
              <a:t>training set</a:t>
            </a:r>
            <a:r>
              <a:rPr lang="en-US" dirty="0"/>
              <a:t>.</a:t>
            </a:r>
          </a:p>
          <a:p>
            <a:r>
              <a:rPr lang="en-US" dirty="0"/>
              <a:t>We test the model’s performance on data we haven’t seen.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008000"/>
                </a:solidFill>
              </a:rPr>
              <a:t>test set </a:t>
            </a:r>
            <a:r>
              <a:rPr lang="en-US" dirty="0"/>
              <a:t>is an unseen dataset that is different from our training set, totally unused.</a:t>
            </a:r>
          </a:p>
          <a:p>
            <a:pPr lvl="1"/>
            <a:r>
              <a:rPr lang="en-US" dirty="0"/>
              <a:t>An </a:t>
            </a:r>
            <a:r>
              <a:rPr lang="en-US" b="1" dirty="0">
                <a:solidFill>
                  <a:srgbClr val="008000"/>
                </a:solidFill>
              </a:rPr>
              <a:t>evaluation metric </a:t>
            </a:r>
            <a:r>
              <a:rPr lang="en-US" dirty="0"/>
              <a:t>tells us how well our model does on the test set.</a:t>
            </a:r>
          </a:p>
        </p:txBody>
      </p:sp>
    </p:spTree>
    <p:extLst>
      <p:ext uri="{BB962C8B-B14F-4D97-AF65-F5344CB8AC3E}">
        <p14:creationId xmlns:p14="http://schemas.microsoft.com/office/powerpoint/2010/main" val="2262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Extrinsic evaluation of N-gram models</a:t>
            </a: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733" dirty="0"/>
              <a:t>Best evaluation for comparing models A and B</a:t>
            </a:r>
          </a:p>
          <a:p>
            <a:pPr lvl="1"/>
            <a:r>
              <a:rPr lang="en-US" sz="3200" dirty="0"/>
              <a:t>Put each model in a task</a:t>
            </a:r>
          </a:p>
          <a:p>
            <a:pPr lvl="2"/>
            <a:r>
              <a:rPr lang="en-US" sz="3200" dirty="0"/>
              <a:t> spelling corrector, speech recognizer, MT system</a:t>
            </a:r>
          </a:p>
          <a:p>
            <a:pPr lvl="1"/>
            <a:r>
              <a:rPr lang="en-US" sz="3200" dirty="0"/>
              <a:t>Run the task, get an accuracy for A and for B</a:t>
            </a:r>
          </a:p>
          <a:p>
            <a:pPr lvl="2"/>
            <a:r>
              <a:rPr lang="en-US" sz="3200" dirty="0"/>
              <a:t>How many misspelled words corrected properly</a:t>
            </a:r>
          </a:p>
          <a:p>
            <a:pPr lvl="2"/>
            <a:r>
              <a:rPr lang="en-US" sz="3200" dirty="0"/>
              <a:t>How many words translated correctly</a:t>
            </a:r>
          </a:p>
          <a:p>
            <a:pPr lvl="1"/>
            <a:r>
              <a:rPr lang="en-US" sz="3200" dirty="0"/>
              <a:t>Compare accuracy for A and B</a:t>
            </a:r>
          </a:p>
        </p:txBody>
      </p:sp>
    </p:spTree>
    <p:extLst>
      <p:ext uri="{BB962C8B-B14F-4D97-AF65-F5344CB8AC3E}">
        <p14:creationId xmlns:p14="http://schemas.microsoft.com/office/powerpoint/2010/main" val="38793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Language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132" y="1803400"/>
            <a:ext cx="11379200" cy="5054600"/>
          </a:xfrm>
        </p:spPr>
        <p:txBody>
          <a:bodyPr/>
          <a:lstStyle/>
          <a:p>
            <a:r>
              <a:rPr lang="en-US" sz="3733" dirty="0"/>
              <a:t>Today’s goal: assign a probability to a sentence</a:t>
            </a:r>
          </a:p>
          <a:p>
            <a:pPr lvl="3"/>
            <a:r>
              <a:rPr lang="en-US" sz="3200" dirty="0"/>
              <a:t>Machine Translation:</a:t>
            </a:r>
          </a:p>
          <a:p>
            <a:pPr lvl="4"/>
            <a:r>
              <a:rPr lang="en-US" sz="2667" dirty="0"/>
              <a:t>P(</a:t>
            </a:r>
            <a:r>
              <a:rPr lang="en-US" sz="2667" b="1" dirty="0"/>
              <a:t>high </a:t>
            </a:r>
            <a:r>
              <a:rPr lang="en-US" sz="2667" dirty="0"/>
              <a:t>winds tonight) &gt; P(</a:t>
            </a:r>
            <a:r>
              <a:rPr lang="en-US" sz="2667" b="1" dirty="0"/>
              <a:t>large</a:t>
            </a:r>
            <a:r>
              <a:rPr lang="en-US" sz="2667" dirty="0"/>
              <a:t> winds tonight)</a:t>
            </a:r>
          </a:p>
          <a:p>
            <a:pPr lvl="3"/>
            <a:r>
              <a:rPr lang="en-US" sz="3200" dirty="0"/>
              <a:t>Spell Correction</a:t>
            </a:r>
          </a:p>
          <a:p>
            <a:pPr lvl="4"/>
            <a:r>
              <a:rPr lang="en-US" sz="2667" dirty="0"/>
              <a:t>The office is about fifteen </a:t>
            </a:r>
            <a:r>
              <a:rPr lang="en-US" sz="2667" b="1" dirty="0"/>
              <a:t>minuets</a:t>
            </a:r>
            <a:r>
              <a:rPr lang="en-US" sz="2667" dirty="0"/>
              <a:t> from my house</a:t>
            </a:r>
          </a:p>
          <a:p>
            <a:pPr lvl="5"/>
            <a:r>
              <a:rPr lang="en-US" sz="2400" dirty="0"/>
              <a:t>P(about fifteen </a:t>
            </a:r>
            <a:r>
              <a:rPr lang="en-US" sz="2400" b="1" dirty="0"/>
              <a:t>minutes</a:t>
            </a:r>
            <a:r>
              <a:rPr lang="en-US" sz="2400" dirty="0"/>
              <a:t> from) &gt; P(about fifteen </a:t>
            </a:r>
            <a:r>
              <a:rPr lang="en-US" sz="2400" b="1" dirty="0"/>
              <a:t>minuets</a:t>
            </a:r>
            <a:r>
              <a:rPr lang="en-US" sz="2400" dirty="0"/>
              <a:t> from)</a:t>
            </a:r>
            <a:endParaRPr lang="en-US" sz="2667" dirty="0"/>
          </a:p>
          <a:p>
            <a:pPr lvl="3"/>
            <a:r>
              <a:rPr lang="en-US" sz="3200" dirty="0"/>
              <a:t>Speech Recognition</a:t>
            </a:r>
          </a:p>
          <a:p>
            <a:pPr lvl="4"/>
            <a:r>
              <a:rPr lang="en-US" sz="2667" dirty="0"/>
              <a:t>P(I saw a van) &gt;&gt; P(eyes awe of an)</a:t>
            </a:r>
          </a:p>
          <a:p>
            <a:pPr lvl="3"/>
            <a:r>
              <a:rPr lang="en-US" sz="3200" dirty="0"/>
              <a:t>+ Summarization, question-answering, etc., etc.!!</a:t>
            </a:r>
            <a:endParaRPr lang="en-US" sz="2667" dirty="0"/>
          </a:p>
        </p:txBody>
      </p:sp>
      <p:sp>
        <p:nvSpPr>
          <p:cNvPr id="4" name="TextBox 3"/>
          <p:cNvSpPr txBox="1"/>
          <p:nvPr/>
        </p:nvSpPr>
        <p:spPr>
          <a:xfrm>
            <a:off x="406400" y="3733800"/>
            <a:ext cx="1291444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Calibri"/>
                <a:cs typeface="Calibri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1502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Difficulty of extrinsic (in-vivo) evaluation of  N-gram models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733" dirty="0">
                <a:latin typeface="Calibri" charset="0"/>
              </a:rPr>
              <a:t>Extrinsic evaluation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 charset="0"/>
              </a:rPr>
              <a:t>Time-consuming; can take days or weeks</a:t>
            </a:r>
          </a:p>
          <a:p>
            <a:pPr eaLnBrk="1" hangingPunct="1">
              <a:lnSpc>
                <a:spcPct val="90000"/>
              </a:lnSpc>
            </a:pPr>
            <a:r>
              <a:rPr lang="en-US" sz="3733" dirty="0">
                <a:latin typeface="Calibri" charset="0"/>
              </a:rPr>
              <a:t>So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/>
                <a:cs typeface="Calibri"/>
              </a:rPr>
              <a:t>Sometimes use </a:t>
            </a:r>
            <a:r>
              <a:rPr lang="en-US" sz="3200" b="1" dirty="0">
                <a:solidFill>
                  <a:srgbClr val="A50021"/>
                </a:solidFill>
                <a:latin typeface="Calibri"/>
                <a:cs typeface="Calibri"/>
              </a:rPr>
              <a:t>intrinsic</a:t>
            </a:r>
            <a:r>
              <a:rPr lang="en-US" sz="3200" dirty="0">
                <a:latin typeface="Calibri"/>
                <a:cs typeface="Calibri"/>
              </a:rPr>
              <a:t> evaluation: </a:t>
            </a:r>
            <a:r>
              <a:rPr lang="en-US" sz="3200" b="1" dirty="0">
                <a:latin typeface="Calibri"/>
                <a:cs typeface="Calibri"/>
              </a:rPr>
              <a:t>perplexity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/>
                <a:cs typeface="Calibri"/>
              </a:rPr>
              <a:t>Bad approximation 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Calibri"/>
                <a:cs typeface="Calibri"/>
              </a:rPr>
              <a:t>unless the test data looks </a:t>
            </a:r>
            <a:r>
              <a:rPr lang="en-US" sz="3200" b="1" dirty="0">
                <a:latin typeface="Calibri"/>
                <a:cs typeface="Calibri"/>
              </a:rPr>
              <a:t>just</a:t>
            </a:r>
            <a:r>
              <a:rPr lang="en-US" sz="3200" dirty="0">
                <a:latin typeface="Calibri"/>
                <a:cs typeface="Calibri"/>
              </a:rPr>
              <a:t> like the training data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latin typeface="Calibri"/>
                <a:cs typeface="Calibri"/>
              </a:rPr>
              <a:t>So </a:t>
            </a:r>
            <a:r>
              <a:rPr lang="en-US" sz="3200" b="1" dirty="0">
                <a:latin typeface="Calibri"/>
                <a:cs typeface="Calibri"/>
              </a:rPr>
              <a:t>generally only useful in pilot experiments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>
                <a:latin typeface="Calibri"/>
                <a:cs typeface="Calibri"/>
              </a:rPr>
              <a:t>But is helpful to think about.</a:t>
            </a:r>
          </a:p>
        </p:txBody>
      </p:sp>
    </p:spTree>
    <p:extLst>
      <p:ext uri="{BB962C8B-B14F-4D97-AF65-F5344CB8AC3E}">
        <p14:creationId xmlns:p14="http://schemas.microsoft.com/office/powerpoint/2010/main" val="76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9956800" cy="990600"/>
          </a:xfrm>
        </p:spPr>
        <p:txBody>
          <a:bodyPr/>
          <a:lstStyle/>
          <a:p>
            <a:r>
              <a:rPr lang="en-US" dirty="0"/>
              <a:t>Intuition of Perplexity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933" dirty="0">
                <a:latin typeface="Calibri"/>
                <a:ea typeface="ＭＳ Ｐゴシック" charset="0"/>
                <a:cs typeface="Calibri"/>
              </a:rPr>
              <a:t>The Shannon Game: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How well can we predict the next word?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  <a:ea typeface="ＭＳ Ｐゴシック" charset="0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Unigrams are terrible at this game.  (Why?)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A better model of a text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charset="0"/>
                <a:cs typeface="Calibri"/>
              </a:rPr>
              <a:t> is one which assigns a higher probability to the word that actually occurs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4933" y="2921000"/>
            <a:ext cx="609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 always order pizza with cheese and ____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The 33</a:t>
            </a:r>
            <a:r>
              <a:rPr lang="en-US" baseline="30000" dirty="0">
                <a:solidFill>
                  <a:srgbClr val="FF0000"/>
                </a:solidFill>
                <a:latin typeface="Calibri"/>
                <a:cs typeface="Calibri"/>
              </a:rPr>
              <a:t>rd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 President of the US was ____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I saw a ____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128000" y="1701800"/>
            <a:ext cx="2438400" cy="337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 dirty="0"/>
              <a:t>mushrooms 0.1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pepperoni 0.1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anchovies 0.01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fried rice 0.0001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2133" dirty="0"/>
              <a:t>and 1e-100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7721600" y="1803400"/>
            <a:ext cx="406400" cy="3149600"/>
          </a:xfrm>
          <a:prstGeom prst="leftBrace">
            <a:avLst>
              <a:gd name="adj1" fmla="val 75000"/>
              <a:gd name="adj2" fmla="val 3935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348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Perplexity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2667008"/>
            <a:ext cx="5689600" cy="4185667"/>
          </a:xfrm>
        </p:spPr>
        <p:txBody>
          <a:bodyPr/>
          <a:lstStyle/>
          <a:p>
            <a:pPr marL="0" indent="0">
              <a:buNone/>
            </a:pPr>
            <a:r>
              <a:rPr lang="en-US" sz="2667" dirty="0">
                <a:latin typeface="Calibri" charset="0"/>
              </a:rPr>
              <a:t>Perplexity is the inverse probability of the test set, normalized by the number of words:</a:t>
            </a:r>
          </a:p>
          <a:p>
            <a:pPr eaLnBrk="1" hangingPunct="1"/>
            <a:endParaRPr lang="en-US" sz="2667" dirty="0">
              <a:latin typeface="Calibri" charset="0"/>
            </a:endParaRPr>
          </a:p>
          <a:p>
            <a:pPr marL="0" indent="0">
              <a:buNone/>
            </a:pPr>
            <a:r>
              <a:rPr lang="en-US" sz="2667" dirty="0">
                <a:latin typeface="Calibri" charset="0"/>
              </a:rPr>
              <a:t>                                               Chain rule:</a:t>
            </a:r>
          </a:p>
          <a:p>
            <a:pPr marL="0" indent="0">
              <a:buNone/>
            </a:pPr>
            <a:endParaRPr lang="en-US" sz="2667" dirty="0">
              <a:latin typeface="Calibri" charset="0"/>
            </a:endParaRPr>
          </a:p>
          <a:p>
            <a:pPr marL="0" indent="0">
              <a:buNone/>
            </a:pPr>
            <a:r>
              <a:rPr lang="en-US" sz="2667" dirty="0">
                <a:latin typeface="Calibri" charset="0"/>
              </a:rPr>
              <a:t>                                              For bigrams:</a:t>
            </a:r>
          </a:p>
        </p:txBody>
      </p:sp>
      <p:pic>
        <p:nvPicPr>
          <p:cNvPr id="137221" name="Picture 5" descr="p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9520" y="4241801"/>
            <a:ext cx="338328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2" name="Picture 6" descr="pp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04248" y="5461000"/>
            <a:ext cx="2999232" cy="96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06401" y="6358961"/>
            <a:ext cx="929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  <a:cs typeface="Calibri"/>
              </a:rPr>
              <a:t>Minimizing perplexity is the same as maximizing probability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8000" y="1600200"/>
            <a:ext cx="10464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None/>
            </a:pPr>
            <a:r>
              <a:rPr lang="en-US" sz="2667" dirty="0">
                <a:latin typeface="Calibri" charset="0"/>
              </a:rPr>
              <a:t>The best language model is one that best predicts an unseen test set</a:t>
            </a:r>
          </a:p>
          <a:p>
            <a:pPr lvl="1"/>
            <a:r>
              <a:rPr lang="en-US" sz="2667" dirty="0">
                <a:latin typeface="Calibri" charset="0"/>
              </a:rPr>
              <a:t>Gives the highest P(sentence)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7149081" y="2108200"/>
          <a:ext cx="365369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6" imgW="2159000" imgH="1320800" progId="Equation.3">
                  <p:embed/>
                </p:oleObj>
              </mc:Choice>
              <mc:Fallback>
                <p:oleObj name="Equation" r:id="rId6" imgW="2159000" imgH="13208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49081" y="2108200"/>
                        <a:ext cx="3653692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1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Perplexity as branching factor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Let’s suppose a sentence consisting of random digits</a:t>
            </a:r>
          </a:p>
          <a:p>
            <a:pPr eaLnBrk="1" hangingPunct="1"/>
            <a:r>
              <a:rPr lang="en-US" dirty="0">
                <a:latin typeface="Calibri" charset="0"/>
              </a:rPr>
              <a:t>What is the perplexity of this sentence according to a model that assign P=1/10 to each digit?</a:t>
            </a:r>
          </a:p>
        </p:txBody>
      </p:sp>
      <p:pic>
        <p:nvPicPr>
          <p:cNvPr id="141316" name="Picture 4" descr="per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3701" y="3937000"/>
            <a:ext cx="3859792" cy="276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90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Lower perplexity = better model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lvl="3"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  <a:p>
            <a:pPr eaLnBrk="1" hangingPunct="1"/>
            <a:r>
              <a:rPr lang="en-US" sz="3733" dirty="0">
                <a:latin typeface="Calibri" charset="0"/>
              </a:rPr>
              <a:t>Training 38 million words, test 1.5 million words, WSJ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914400" y="3530600"/>
          <a:ext cx="9855200" cy="275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r>
                        <a:rPr lang="en-US" sz="4300" dirty="0"/>
                        <a:t>N-gram Order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Unigram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Bigram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Trigram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800">
                <a:tc>
                  <a:txBody>
                    <a:bodyPr/>
                    <a:lstStyle/>
                    <a:p>
                      <a:r>
                        <a:rPr lang="en-US" sz="4300" dirty="0"/>
                        <a:t>Perplexity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962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170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4300" dirty="0"/>
                        <a:t>109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102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2221" y="3048000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Generalization and zeros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7021" y="1600200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/>
            </a:br>
            <a:r>
              <a:rPr lang="en-US" sz="5867"/>
              <a:t>Language Modeling</a:t>
            </a:r>
            <a:endParaRPr sz="5867"/>
          </a:p>
        </p:txBody>
      </p:sp>
    </p:spTree>
    <p:extLst>
      <p:ext uri="{BB962C8B-B14F-4D97-AF65-F5344CB8AC3E}">
        <p14:creationId xmlns:p14="http://schemas.microsoft.com/office/powerpoint/2010/main" val="3830443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Shannon Visualization Method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5283200" cy="4267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 charset="0"/>
              </a:rPr>
              <a:t>Choose a random bigram </a:t>
            </a:r>
          </a:p>
          <a:p>
            <a:pPr marL="0" indent="0">
              <a:buNone/>
            </a:pPr>
            <a:r>
              <a:rPr lang="en-US" sz="2400" dirty="0">
                <a:latin typeface="Calibri" charset="0"/>
              </a:rPr>
              <a:t>     (&lt;s&gt;, w) according to its probability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Now choose a random bigram        </a:t>
            </a:r>
          </a:p>
          <a:p>
            <a:pPr marL="0" indent="0" eaLnBrk="1" hangingPunct="1">
              <a:buNone/>
            </a:pPr>
            <a:r>
              <a:rPr lang="en-US" sz="2400" dirty="0">
                <a:latin typeface="Calibri" charset="0"/>
              </a:rPr>
              <a:t>     (w, x) according to its probability</a:t>
            </a:r>
          </a:p>
          <a:p>
            <a:pPr eaLnBrk="1" hangingPunct="1"/>
            <a:r>
              <a:rPr lang="en-US" sz="2400" dirty="0">
                <a:latin typeface="Calibri" charset="0"/>
              </a:rPr>
              <a:t>And so on until we choose &lt;/s&gt;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 charset="0"/>
              </a:rPr>
              <a:t>Then string the words together</a:t>
            </a:r>
            <a:endParaRPr lang="en-US" sz="2400" dirty="0">
              <a:solidFill>
                <a:srgbClr val="A50021"/>
              </a:solidFill>
              <a:latin typeface="Calibri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84800" y="2006600"/>
            <a:ext cx="7010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&lt;s&gt; I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I</a:t>
            </a:r>
            <a:r>
              <a:rPr lang="en-US" dirty="0">
                <a:latin typeface="Courier"/>
                <a:cs typeface="Courier"/>
              </a:rPr>
              <a:t> want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  want</a:t>
            </a:r>
            <a:r>
              <a:rPr lang="en-US" dirty="0">
                <a:latin typeface="Courier"/>
                <a:cs typeface="Courier"/>
              </a:rPr>
              <a:t> to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       to</a:t>
            </a:r>
            <a:r>
              <a:rPr lang="en-US" dirty="0">
                <a:latin typeface="Courier"/>
                <a:cs typeface="Courier"/>
              </a:rPr>
              <a:t> eat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          eat</a:t>
            </a:r>
            <a:r>
              <a:rPr lang="en-US" dirty="0">
                <a:latin typeface="Courier"/>
                <a:cs typeface="Courier"/>
              </a:rPr>
              <a:t> Chinese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              Chinese</a:t>
            </a:r>
            <a:r>
              <a:rPr lang="en-US" dirty="0">
                <a:latin typeface="Courier"/>
                <a:cs typeface="Courier"/>
              </a:rPr>
              <a:t> food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A50021"/>
                </a:solidFill>
                <a:latin typeface="Courier"/>
                <a:cs typeface="Courier"/>
              </a:rPr>
              <a:t>                          food </a:t>
            </a:r>
            <a:r>
              <a:rPr lang="en-US" dirty="0">
                <a:latin typeface="Courier"/>
                <a:cs typeface="Courier"/>
              </a:rPr>
              <a:t> &lt;/s&gt;</a:t>
            </a:r>
          </a:p>
          <a:p>
            <a:pPr>
              <a:lnSpc>
                <a:spcPct val="90000"/>
              </a:lnSpc>
              <a:buFont typeface="Wingdings" charset="2"/>
              <a:buNone/>
            </a:pPr>
            <a:r>
              <a:rPr lang="en-US" dirty="0">
                <a:solidFill>
                  <a:srgbClr val="CC0000"/>
                </a:solidFill>
                <a:latin typeface="Courier"/>
                <a:cs typeface="Courier"/>
              </a:rPr>
              <a:t>I want to eat Chinese food</a:t>
            </a:r>
          </a:p>
          <a:p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95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/>
              <a:t>Approximating Shakespeare</a:t>
            </a:r>
          </a:p>
        </p:txBody>
      </p:sp>
      <p:sp>
        <p:nvSpPr>
          <p:cNvPr id="98307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</a:rPr>
              <a:t> </a:t>
            </a:r>
          </a:p>
        </p:txBody>
      </p:sp>
      <p:pic>
        <p:nvPicPr>
          <p:cNvPr id="5" name="Picture 8" descr="fig 4.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2400" y="1600201"/>
            <a:ext cx="9951096" cy="504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0375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Shakespeare as corpus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803400"/>
            <a:ext cx="11379200" cy="4876800"/>
          </a:xfrm>
        </p:spPr>
        <p:txBody>
          <a:bodyPr/>
          <a:lstStyle/>
          <a:p>
            <a:pPr eaLnBrk="1" hangingPunct="1"/>
            <a:r>
              <a:rPr lang="en-US" sz="4267" dirty="0">
                <a:latin typeface="Calibri" charset="0"/>
              </a:rPr>
              <a:t>N=884,647 tokens, V=29,066</a:t>
            </a:r>
          </a:p>
          <a:p>
            <a:pPr eaLnBrk="1" hangingPunct="1"/>
            <a:r>
              <a:rPr lang="en-US" sz="4267" dirty="0">
                <a:latin typeface="Calibri" charset="0"/>
              </a:rPr>
              <a:t>Shakespeare produced 300,000 bigram types out of V</a:t>
            </a:r>
            <a:r>
              <a:rPr lang="en-US" sz="4267" baseline="30000" dirty="0">
                <a:latin typeface="Calibri" charset="0"/>
              </a:rPr>
              <a:t>2</a:t>
            </a:r>
            <a:r>
              <a:rPr lang="en-US" sz="4267" dirty="0">
                <a:latin typeface="Calibri" charset="0"/>
              </a:rPr>
              <a:t>= 844 million possible bigrams.</a:t>
            </a:r>
          </a:p>
          <a:p>
            <a:pPr lvl="1"/>
            <a:r>
              <a:rPr lang="en-US" sz="3733" dirty="0">
                <a:latin typeface="Calibri" charset="0"/>
              </a:rPr>
              <a:t>So 99.96% of the possible bigrams were never seen (have zero entries in the table)</a:t>
            </a:r>
          </a:p>
          <a:p>
            <a:pPr eaLnBrk="1" hangingPunct="1"/>
            <a:r>
              <a:rPr lang="en-US" sz="4267" dirty="0" err="1">
                <a:latin typeface="Calibri" charset="0"/>
              </a:rPr>
              <a:t>Quadrigrams</a:t>
            </a:r>
            <a:r>
              <a:rPr lang="en-US" sz="4267" dirty="0">
                <a:latin typeface="Calibri" charset="0"/>
              </a:rPr>
              <a:t> worse:   What's coming out looks like Shakespeare because it </a:t>
            </a:r>
            <a:r>
              <a:rPr lang="en-US" sz="4267" b="1" i="1" dirty="0">
                <a:latin typeface="Calibri" charset="0"/>
              </a:rPr>
              <a:t>is</a:t>
            </a:r>
            <a:r>
              <a:rPr lang="en-US" sz="4267" dirty="0">
                <a:latin typeface="Calibri" charset="0"/>
              </a:rPr>
              <a:t> Shakespeare</a:t>
            </a:r>
          </a:p>
          <a:p>
            <a:pPr eaLnBrk="1" hangingPunct="1"/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5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wall street journal is not shakespeare (no offense)</a:t>
            </a:r>
          </a:p>
        </p:txBody>
      </p:sp>
      <p:pic>
        <p:nvPicPr>
          <p:cNvPr id="5" name="Picture 6" descr="fig 4.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399" y="2006601"/>
            <a:ext cx="11572271" cy="399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713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Probabilistic Language Modeling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701800"/>
            <a:ext cx="11379200" cy="4445000"/>
          </a:xfrm>
        </p:spPr>
        <p:txBody>
          <a:bodyPr/>
          <a:lstStyle/>
          <a:p>
            <a:pPr eaLnBrk="1" hangingPunct="1"/>
            <a:r>
              <a:rPr lang="en-US" sz="3733" dirty="0">
                <a:latin typeface="Calibri" charset="0"/>
              </a:rPr>
              <a:t>Goal: compute the probability of a sentence or sequence of words:</a:t>
            </a:r>
          </a:p>
          <a:p>
            <a:pPr lvl="1" eaLnBrk="1" hangingPunct="1">
              <a:buNone/>
            </a:pPr>
            <a:r>
              <a:rPr lang="en-US" sz="3733" dirty="0">
                <a:latin typeface="Calibri" charset="0"/>
              </a:rPr>
              <a:t>     </a:t>
            </a:r>
            <a:r>
              <a:rPr lang="en-US" dirty="0">
                <a:latin typeface="Calibri" charset="0"/>
              </a:rPr>
              <a:t>P(W) = P(w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…</a:t>
            </a:r>
            <a:r>
              <a:rPr lang="en-US" dirty="0" err="1">
                <a:latin typeface="Calibri" charset="0"/>
              </a:rPr>
              <a:t>w</a:t>
            </a:r>
            <a:r>
              <a:rPr lang="en-US" baseline="-25000" dirty="0" err="1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Related task: probability of an upcoming word: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P(w</a:t>
            </a:r>
            <a:r>
              <a:rPr lang="en-US" baseline="-25000" dirty="0">
                <a:latin typeface="Calibri" charset="0"/>
              </a:rPr>
              <a:t>5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3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4</a:t>
            </a:r>
            <a:r>
              <a:rPr lang="en-US" dirty="0">
                <a:latin typeface="Calibri" charset="0"/>
              </a:rPr>
              <a:t>)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A model that computes either of these:</a:t>
            </a:r>
          </a:p>
          <a:p>
            <a:pPr lvl="1" eaLnBrk="1" hangingPunct="1">
              <a:buNone/>
            </a:pPr>
            <a:r>
              <a:rPr lang="en-US" dirty="0">
                <a:latin typeface="Calibri" charset="0"/>
              </a:rPr>
              <a:t>          P(W)     or     P(w</a:t>
            </a:r>
            <a:r>
              <a:rPr lang="en-US" baseline="-25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|w</a:t>
            </a:r>
            <a:r>
              <a:rPr lang="en-US" baseline="-25000" dirty="0">
                <a:latin typeface="Calibri" charset="0"/>
              </a:rPr>
              <a:t>1</a:t>
            </a:r>
            <a:r>
              <a:rPr lang="en-US" dirty="0">
                <a:latin typeface="Calibri" charset="0"/>
              </a:rPr>
              <a:t>,w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…w</a:t>
            </a:r>
            <a:r>
              <a:rPr lang="en-US" baseline="-25000" dirty="0">
                <a:latin typeface="Calibri" charset="0"/>
              </a:rPr>
              <a:t>n-1</a:t>
            </a:r>
            <a:r>
              <a:rPr lang="en-US" dirty="0">
                <a:latin typeface="Calibri" charset="0"/>
              </a:rPr>
              <a:t>)         </a:t>
            </a:r>
            <a:r>
              <a:rPr lang="en-US" sz="3200" dirty="0">
                <a:latin typeface="Calibri" charset="0"/>
              </a:rPr>
              <a:t> is called a </a:t>
            </a:r>
            <a:r>
              <a:rPr lang="en-US" sz="3200" b="1" dirty="0">
                <a:solidFill>
                  <a:srgbClr val="A50021"/>
                </a:solidFill>
                <a:latin typeface="Calibri" charset="0"/>
              </a:rPr>
              <a:t>language model</a:t>
            </a:r>
            <a:r>
              <a:rPr lang="en-US" sz="3200" dirty="0">
                <a:latin typeface="Calibri" charset="0"/>
              </a:rPr>
              <a:t>.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Better: </a:t>
            </a:r>
            <a:r>
              <a:rPr lang="en-US" sz="3200" b="1" dirty="0">
                <a:solidFill>
                  <a:srgbClr val="CC0033"/>
                </a:solidFill>
                <a:latin typeface="Calibri" charset="0"/>
              </a:rPr>
              <a:t>the grammar       </a:t>
            </a:r>
            <a:r>
              <a:rPr lang="en-US" sz="3200" dirty="0">
                <a:latin typeface="Calibri" charset="0"/>
              </a:rPr>
              <a:t>But </a:t>
            </a:r>
            <a:r>
              <a:rPr lang="en-US" sz="3200" b="1" dirty="0">
                <a:solidFill>
                  <a:srgbClr val="CC0033"/>
                </a:solidFill>
                <a:latin typeface="Calibri" charset="0"/>
              </a:rPr>
              <a:t>language model </a:t>
            </a:r>
            <a:r>
              <a:rPr lang="en-US" sz="3200" dirty="0">
                <a:latin typeface="Calibri" charset="0"/>
              </a:rPr>
              <a:t>or </a:t>
            </a:r>
            <a:r>
              <a:rPr lang="en-US" sz="3200" b="1" dirty="0">
                <a:solidFill>
                  <a:srgbClr val="CC0033"/>
                </a:solidFill>
                <a:latin typeface="Calibri" charset="0"/>
              </a:rPr>
              <a:t>LM </a:t>
            </a:r>
            <a:r>
              <a:rPr lang="en-US" sz="3200" dirty="0">
                <a:latin typeface="Calibri" charset="0"/>
              </a:rPr>
              <a:t>is standard</a:t>
            </a:r>
          </a:p>
        </p:txBody>
      </p:sp>
    </p:spTree>
    <p:extLst>
      <p:ext uri="{BB962C8B-B14F-4D97-AF65-F5344CB8AC3E}">
        <p14:creationId xmlns:p14="http://schemas.microsoft.com/office/powerpoint/2010/main" val="142236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perils of </a:t>
            </a:r>
            <a:r>
              <a:rPr lang="en-US" dirty="0" err="1"/>
              <a:t>overfitting</a:t>
            </a:r>
            <a:endParaRPr lang="en-US" dirty="0"/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733" dirty="0">
                <a:latin typeface="Calibri" charset="0"/>
              </a:rPr>
              <a:t>N-grams only work well for word prediction if the test corpus looks like the training corpus</a:t>
            </a:r>
          </a:p>
          <a:p>
            <a:pPr lvl="1" eaLnBrk="1" hangingPunct="1"/>
            <a:r>
              <a:rPr lang="en-US" sz="3733" dirty="0">
                <a:latin typeface="Calibri" charset="0"/>
              </a:rPr>
              <a:t>In real life, it often doesn’t</a:t>
            </a:r>
          </a:p>
          <a:p>
            <a:pPr lvl="1" eaLnBrk="1" hangingPunct="1"/>
            <a:r>
              <a:rPr lang="en-US" sz="3733" dirty="0">
                <a:latin typeface="Calibri" charset="0"/>
              </a:rPr>
              <a:t>We need to train robust models that generalize!</a:t>
            </a:r>
          </a:p>
          <a:p>
            <a:pPr lvl="1" eaLnBrk="1" hangingPunct="1"/>
            <a:r>
              <a:rPr lang="en-US" sz="3733" dirty="0">
                <a:latin typeface="Calibri" charset="0"/>
              </a:rPr>
              <a:t>One kind of generalization: Zeros!</a:t>
            </a:r>
          </a:p>
          <a:p>
            <a:pPr lvl="2"/>
            <a:r>
              <a:rPr lang="en-US" sz="3733" dirty="0">
                <a:latin typeface="Calibri" charset="0"/>
              </a:rPr>
              <a:t>Things that don’t ever occur in the training set</a:t>
            </a:r>
          </a:p>
          <a:p>
            <a:pPr lvl="3"/>
            <a:r>
              <a:rPr lang="en-US" sz="3733" dirty="0">
                <a:latin typeface="Calibri" charset="0"/>
              </a:rPr>
              <a:t>But occur in the test set</a:t>
            </a:r>
          </a:p>
        </p:txBody>
      </p:sp>
    </p:spTree>
    <p:extLst>
      <p:ext uri="{BB962C8B-B14F-4D97-AF65-F5344CB8AC3E}">
        <p14:creationId xmlns:p14="http://schemas.microsoft.com/office/powerpoint/2010/main" val="394928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Arial" charset="0"/>
                <a:ea typeface="ＭＳ Ｐゴシック" charset="0"/>
                <a:cs typeface="ＭＳ Ｐゴシック" charset="0"/>
              </a:rPr>
              <a:t>Zeros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519853"/>
            <a:ext cx="6807200" cy="5384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Training set: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allegations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reports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claims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request</a:t>
            </a:r>
          </a:p>
          <a:p>
            <a:pPr marL="609585" lvl="1" indent="0">
              <a:lnSpc>
                <a:spcPct val="70000"/>
              </a:lnSpc>
              <a:buNone/>
            </a:pPr>
            <a:endParaRPr lang="en-US" sz="4267" dirty="0">
              <a:latin typeface="Calibri"/>
              <a:ea typeface="ＭＳ Ｐゴシック" charset="0"/>
              <a:cs typeface="Calibri"/>
            </a:endParaRP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P(“offer” | denied the) = 0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67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344356" y="1498600"/>
            <a:ext cx="58928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Test set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offer</a:t>
            </a:r>
          </a:p>
          <a:p>
            <a:pPr marL="609585" lvl="1" indent="0">
              <a:lnSpc>
                <a:spcPct val="70000"/>
              </a:lnSpc>
              <a:buNone/>
            </a:pPr>
            <a:r>
              <a:rPr lang="en-US" sz="4267" dirty="0">
                <a:latin typeface="Calibri"/>
                <a:ea typeface="ＭＳ Ｐゴシック" charset="0"/>
                <a:cs typeface="Calibri"/>
              </a:rPr>
              <a:t>… denied the loan</a:t>
            </a:r>
          </a:p>
        </p:txBody>
      </p:sp>
    </p:spTree>
    <p:extLst>
      <p:ext uri="{BB962C8B-B14F-4D97-AF65-F5344CB8AC3E}">
        <p14:creationId xmlns:p14="http://schemas.microsoft.com/office/powerpoint/2010/main" val="37381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probability bigrams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Bigrams with zero probability</a:t>
            </a:r>
          </a:p>
          <a:p>
            <a:pPr lvl="1"/>
            <a:r>
              <a:rPr lang="en-US" dirty="0"/>
              <a:t>mean that we will assign 0 probability to the test set!</a:t>
            </a:r>
          </a:p>
          <a:p>
            <a:r>
              <a:rPr lang="en-US" dirty="0"/>
              <a:t>And hence we cannot compute perplexity (can’t divide by 0)!</a:t>
            </a:r>
          </a:p>
        </p:txBody>
      </p:sp>
    </p:spTree>
    <p:extLst>
      <p:ext uri="{BB962C8B-B14F-4D97-AF65-F5344CB8AC3E}">
        <p14:creationId xmlns:p14="http://schemas.microsoft.com/office/powerpoint/2010/main" val="4274528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87752" y="3048000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Smoothing: Add-one (Laplace) smoothing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92552" y="1600200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/>
            </a:br>
            <a:r>
              <a:rPr lang="en-US" sz="5867"/>
              <a:t>Language Modeling</a:t>
            </a:r>
            <a:endParaRPr sz="5867"/>
          </a:p>
        </p:txBody>
      </p:sp>
    </p:spTree>
    <p:extLst>
      <p:ext uri="{BB962C8B-B14F-4D97-AF65-F5344CB8AC3E}">
        <p14:creationId xmlns:p14="http://schemas.microsoft.com/office/powerpoint/2010/main" val="3480669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77800"/>
            <a:ext cx="9956800" cy="990600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The intuition of smoothing (from Dan Klein)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600" y="1519853"/>
            <a:ext cx="10972800" cy="53848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When we have sparse statistics:</a:t>
            </a: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  <a:buFont typeface="Wingdings" charset="0"/>
              <a:buNone/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 dirty="0">
                <a:latin typeface="Calibri"/>
                <a:ea typeface="ＭＳ Ｐゴシック" charset="0"/>
                <a:cs typeface="Calibri"/>
              </a:rPr>
              <a:t>Steal probability mass to generalize better</a:t>
            </a: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lnSpc>
                <a:spcPct val="70000"/>
              </a:lnSpc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  <a:p>
            <a:pPr marL="0" indent="0">
              <a:lnSpc>
                <a:spcPct val="70000"/>
              </a:lnSpc>
              <a:buNone/>
            </a:pPr>
            <a:endParaRPr lang="en-US" sz="1867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1930400" y="1905000"/>
            <a:ext cx="3251200" cy="214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33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3 allegations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2 reports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1 claims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1 request</a:t>
            </a:r>
          </a:p>
          <a:p>
            <a:pPr eaLnBrk="1" hangingPunct="1"/>
            <a:endParaRPr lang="en-US" sz="533" dirty="0">
              <a:latin typeface="Calibri"/>
              <a:cs typeface="Calibri"/>
            </a:endParaRP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64541" name="Text Box 30"/>
          <p:cNvSpPr txBox="1">
            <a:spLocks noChangeArrowheads="1"/>
          </p:cNvSpPr>
          <p:nvPr/>
        </p:nvSpPr>
        <p:spPr bwMode="auto">
          <a:xfrm>
            <a:off x="2032000" y="4445001"/>
            <a:ext cx="3251200" cy="2471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133" dirty="0">
                <a:latin typeface="Calibri"/>
                <a:cs typeface="Calibri"/>
              </a:rPr>
              <a:t>P(w | denied the)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2.5 allegations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1.5 reports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0.5 claims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0.5 request</a:t>
            </a: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</a:t>
            </a:r>
            <a:r>
              <a:rPr lang="en-US" sz="2133" dirty="0">
                <a:solidFill>
                  <a:srgbClr val="CC0000"/>
                </a:solidFill>
                <a:latin typeface="Calibri"/>
                <a:cs typeface="Calibri"/>
              </a:rPr>
              <a:t>2 other</a:t>
            </a:r>
          </a:p>
          <a:p>
            <a:pPr eaLnBrk="1" hangingPunct="1"/>
            <a:endParaRPr lang="en-US" sz="533" dirty="0">
              <a:latin typeface="Calibri"/>
              <a:cs typeface="Calibri"/>
            </a:endParaRPr>
          </a:p>
          <a:p>
            <a:pPr eaLnBrk="1" hangingPunct="1"/>
            <a:r>
              <a:rPr lang="en-US" sz="2133" dirty="0">
                <a:latin typeface="Calibri"/>
                <a:cs typeface="Calibri"/>
              </a:rPr>
              <a:t>  7 total</a:t>
            </a:r>
          </a:p>
        </p:txBody>
      </p: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6299200" y="1498600"/>
            <a:ext cx="52832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 rot="16200000">
            <a:off x="5740400" y="2463800"/>
            <a:ext cx="2032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allegations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 rot="16200000">
            <a:off x="6654800" y="2768600"/>
            <a:ext cx="14224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reports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 rot="16200000">
            <a:off x="7569200" y="3073400"/>
            <a:ext cx="812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claims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6200000">
            <a:off x="8564033" y="2750935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attack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 rot="16200000">
            <a:off x="8178800" y="3073400"/>
            <a:ext cx="812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request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9072033" y="2761518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man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6200000">
            <a:off x="9580033" y="2761519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outcome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10668000" y="2819400"/>
            <a:ext cx="711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67"/>
              <a:t>…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6299200" y="4445000"/>
            <a:ext cx="5283200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 rot="16200000">
            <a:off x="5740400" y="5410200"/>
            <a:ext cx="20320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allegations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 rot="16200000">
            <a:off x="6654800" y="5715000"/>
            <a:ext cx="14224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867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 rot="16200000">
            <a:off x="7569200" y="6019800"/>
            <a:ext cx="812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867"/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rot="16200000">
            <a:off x="8462433" y="5606318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attack</a:t>
            </a:r>
          </a:p>
        </p:txBody>
      </p:sp>
      <p:sp>
        <p:nvSpPr>
          <p:cNvPr id="55" name="Rectangle 10"/>
          <p:cNvSpPr>
            <a:spLocks noChangeArrowheads="1"/>
          </p:cNvSpPr>
          <p:nvPr/>
        </p:nvSpPr>
        <p:spPr bwMode="auto">
          <a:xfrm rot="16200000">
            <a:off x="8178800" y="6019800"/>
            <a:ext cx="812800" cy="50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600"/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 rot="16200000">
            <a:off x="9012767" y="5606318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man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 rot="16200000">
            <a:off x="9622367" y="5606319"/>
            <a:ext cx="152400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133"/>
              <a:t>outcome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10668000" y="5765800"/>
            <a:ext cx="711200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267"/>
              <a:t>…</a:t>
            </a: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rot="16200000">
            <a:off x="5892800" y="5562600"/>
            <a:ext cx="17272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allegations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rot="16200000">
            <a:off x="6807200" y="5867400"/>
            <a:ext cx="1117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/>
              <a:t>reports</a:t>
            </a: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rot="16200000">
            <a:off x="7670800" y="6121400"/>
            <a:ext cx="609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claims</a:t>
            </a: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rot="16200000">
            <a:off x="8280400" y="6121400"/>
            <a:ext cx="609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333"/>
              <a:t>request</a:t>
            </a: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rot="16200000">
            <a:off x="9144000" y="6375400"/>
            <a:ext cx="101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333"/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rot="16200000">
            <a:off x="9753600" y="6375400"/>
            <a:ext cx="101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333"/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rot="16200000">
            <a:off x="10363200" y="6375400"/>
            <a:ext cx="101600" cy="508000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333"/>
          </a:p>
        </p:txBody>
      </p:sp>
    </p:spTree>
    <p:extLst>
      <p:ext uri="{BB962C8B-B14F-4D97-AF65-F5344CB8AC3E}">
        <p14:creationId xmlns:p14="http://schemas.microsoft.com/office/powerpoint/2010/main" val="3811972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147"/>
            <a:ext cx="9550400" cy="1291253"/>
          </a:xfrm>
        </p:spPr>
        <p:txBody>
          <a:bodyPr/>
          <a:lstStyle/>
          <a:p>
            <a:pPr eaLnBrk="1" hangingPunct="1"/>
            <a:r>
              <a:rPr lang="en-US" dirty="0"/>
              <a:t>Add-one estimation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3733" dirty="0">
                <a:latin typeface="Calibri" charset="0"/>
              </a:rPr>
              <a:t>Also called Laplace smoothing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Pretend we saw each word one more time than we did</a:t>
            </a:r>
          </a:p>
          <a:p>
            <a:pPr eaLnBrk="1" hangingPunct="1"/>
            <a:r>
              <a:rPr lang="en-US" sz="3733" dirty="0">
                <a:latin typeface="Calibri" charset="0"/>
              </a:rPr>
              <a:t>Just add one to all the counts!</a:t>
            </a:r>
          </a:p>
          <a:p>
            <a:pPr eaLnBrk="1" hangingPunct="1"/>
            <a:endParaRPr lang="en-US" sz="3733" dirty="0">
              <a:latin typeface="Calibri" charset="0"/>
            </a:endParaRPr>
          </a:p>
          <a:p>
            <a:pPr eaLnBrk="1" hangingPunct="1"/>
            <a:r>
              <a:rPr lang="en-US" sz="3733" dirty="0">
                <a:latin typeface="Calibri" charset="0"/>
              </a:rPr>
              <a:t>MLE estimate:</a:t>
            </a:r>
          </a:p>
          <a:p>
            <a:pPr eaLnBrk="1" hangingPunct="1"/>
            <a:endParaRPr lang="en-US" sz="3733" dirty="0">
              <a:latin typeface="Calibri" charset="0"/>
            </a:endParaRPr>
          </a:p>
          <a:p>
            <a:pPr eaLnBrk="1" hangingPunct="1"/>
            <a:r>
              <a:rPr lang="en-US" sz="3733" dirty="0">
                <a:latin typeface="Calibri" charset="0"/>
              </a:rPr>
              <a:t>Add-1 estimate:</a:t>
            </a:r>
          </a:p>
          <a:p>
            <a:pPr eaLnBrk="1" hangingPunct="1"/>
            <a:endParaRPr lang="en-US" sz="3733" dirty="0">
              <a:latin typeface="Calibri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5384800" y="3829050"/>
          <a:ext cx="4961467" cy="1327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Equation" r:id="rId4" imgW="1612900" imgH="431800" progId="Equation.3">
                  <p:embed/>
                </p:oleObj>
              </mc:Choice>
              <mc:Fallback>
                <p:oleObj name="Equation" r:id="rId4" imgW="1612900" imgH="4318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800" y="3829050"/>
                        <a:ext cx="4961467" cy="1327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5228167" y="5454651"/>
          <a:ext cx="5666317" cy="1327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0" name="Equation" r:id="rId6" imgW="1841500" imgH="431800" progId="Equation.3">
                  <p:embed/>
                </p:oleObj>
              </mc:Choice>
              <mc:Fallback>
                <p:oleObj name="Equation" r:id="rId6" imgW="1841500" imgH="431800" progId="Equation.3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8167" y="5454651"/>
                        <a:ext cx="5666317" cy="1327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304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Maximum Likelihood Estimates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701800"/>
            <a:ext cx="11379200" cy="4876800"/>
          </a:xfrm>
        </p:spPr>
        <p:txBody>
          <a:bodyPr/>
          <a:lstStyle/>
          <a:p>
            <a:pPr eaLnBrk="1" hangingPunct="1"/>
            <a:r>
              <a:rPr lang="en-US" sz="2667" dirty="0">
                <a:latin typeface="Calibri" charset="0"/>
              </a:rPr>
              <a:t>The maximum likelihood estimate</a:t>
            </a:r>
          </a:p>
          <a:p>
            <a:pPr lvl="1"/>
            <a:r>
              <a:rPr lang="en-US" dirty="0">
                <a:latin typeface="Calibri" charset="0"/>
              </a:rPr>
              <a:t>of some parameter of a model M from a training set T</a:t>
            </a:r>
          </a:p>
          <a:p>
            <a:pPr lvl="1" eaLnBrk="1" hangingPunct="1"/>
            <a:r>
              <a:rPr lang="en-US" dirty="0">
                <a:latin typeface="Calibri" charset="0"/>
              </a:rPr>
              <a:t>maximizes the likelihood of the training set T given the model M</a:t>
            </a:r>
          </a:p>
          <a:p>
            <a:pPr eaLnBrk="1" hangingPunct="1"/>
            <a:r>
              <a:rPr lang="en-US" sz="2667" dirty="0">
                <a:latin typeface="Calibri" charset="0"/>
              </a:rPr>
              <a:t>Suppose the word “bagel” occurs 400 times in a corpus of a million words</a:t>
            </a:r>
          </a:p>
          <a:p>
            <a:pPr eaLnBrk="1" hangingPunct="1"/>
            <a:r>
              <a:rPr lang="en-US" sz="2667" dirty="0">
                <a:latin typeface="Calibri" charset="0"/>
              </a:rPr>
              <a:t>What is the probability that a random word from some other text will be “bagel”?</a:t>
            </a:r>
          </a:p>
          <a:p>
            <a:pPr eaLnBrk="1" hangingPunct="1"/>
            <a:r>
              <a:rPr lang="en-US" sz="2667" dirty="0">
                <a:latin typeface="Calibri" charset="0"/>
              </a:rPr>
              <a:t>MLE estimate is 400/1,000,000 = .0004</a:t>
            </a:r>
          </a:p>
          <a:p>
            <a:r>
              <a:rPr lang="en-US" sz="2933" dirty="0">
                <a:latin typeface="Calibri" charset="0"/>
              </a:rPr>
              <a:t>This may be a bad estimate for some other corpus</a:t>
            </a:r>
          </a:p>
          <a:p>
            <a:pPr lvl="1"/>
            <a:r>
              <a:rPr lang="en-US" dirty="0">
                <a:latin typeface="Calibri" charset="0"/>
              </a:rPr>
              <a:t>But it is the </a:t>
            </a:r>
            <a:r>
              <a:rPr lang="en-US" b="1" dirty="0">
                <a:latin typeface="Calibri" charset="0"/>
              </a:rPr>
              <a:t>estimate</a:t>
            </a:r>
            <a:r>
              <a:rPr lang="en-US" dirty="0">
                <a:latin typeface="Calibri" charset="0"/>
              </a:rPr>
              <a:t> that makes it </a:t>
            </a:r>
            <a:r>
              <a:rPr lang="en-US" b="1" dirty="0">
                <a:latin typeface="Calibri" charset="0"/>
              </a:rPr>
              <a:t>most likely</a:t>
            </a:r>
            <a:r>
              <a:rPr lang="en-US" dirty="0">
                <a:latin typeface="Calibri" charset="0"/>
              </a:rPr>
              <a:t> that “bagel” will occur 400 times in a million word corpus.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Berkeley Restaurant Corpus: Laplace smoothed bigram counts</a:t>
            </a:r>
          </a:p>
        </p:txBody>
      </p:sp>
      <p:pic>
        <p:nvPicPr>
          <p:cNvPr id="5" name="Picture 4" descr="addon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08200"/>
            <a:ext cx="12327467" cy="43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25325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Laplace-smoothed bigrams</a:t>
            </a:r>
          </a:p>
        </p:txBody>
      </p:sp>
      <p:pic>
        <p:nvPicPr>
          <p:cNvPr id="6" name="Picture 4" descr="addone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2000" y="1763347"/>
            <a:ext cx="7315200" cy="15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1" y="3530601"/>
            <a:ext cx="11424673" cy="308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4195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Reconstituted counts</a:t>
            </a:r>
          </a:p>
        </p:txBody>
      </p:sp>
      <p:pic>
        <p:nvPicPr>
          <p:cNvPr id="6" name="Picture 4" descr="addone8"/>
          <p:cNvPicPr>
            <a:picLocks noChangeAspect="1" noChangeArrowheads="1"/>
          </p:cNvPicPr>
          <p:nvPr/>
        </p:nvPicPr>
        <p:blipFill rotWithShape="1">
          <a:blip r:embed="rId3"/>
          <a:srcRect t="10583"/>
          <a:stretch/>
        </p:blipFill>
        <p:spPr bwMode="auto">
          <a:xfrm>
            <a:off x="2032000" y="1642820"/>
            <a:ext cx="7621131" cy="121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102033"/>
            <a:ext cx="11379200" cy="379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4873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compute P(W)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How to compute this joint probability:</a:t>
            </a:r>
          </a:p>
          <a:p>
            <a:pPr eaLnBrk="1" hangingPunct="1"/>
            <a:endParaRPr lang="en-US">
              <a:latin typeface="Calibri" charset="0"/>
            </a:endParaRPr>
          </a:p>
          <a:p>
            <a:pPr lvl="1" eaLnBrk="1" hangingPunct="1"/>
            <a:r>
              <a:rPr lang="en-US" sz="3733">
                <a:latin typeface="Calibri" charset="0"/>
              </a:rPr>
              <a:t>P(its, water, is, so, transparent, that)</a:t>
            </a:r>
          </a:p>
          <a:p>
            <a:pPr lvl="1" eaLnBrk="1" hangingPunct="1"/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Intuition: let’s rely on the Chain Rule of Probability</a:t>
            </a:r>
          </a:p>
        </p:txBody>
      </p:sp>
    </p:spTree>
    <p:extLst>
      <p:ext uri="{BB962C8B-B14F-4D97-AF65-F5344CB8AC3E}">
        <p14:creationId xmlns:p14="http://schemas.microsoft.com/office/powerpoint/2010/main" val="36063190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5017"/>
            <a:ext cx="9956800" cy="9906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Compare with raw bigram counts</a:t>
            </a:r>
          </a:p>
        </p:txBody>
      </p:sp>
      <p:pic>
        <p:nvPicPr>
          <p:cNvPr id="5" name="Picture 4" descr="ber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23" y="1092200"/>
            <a:ext cx="820967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aplac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0000" y="4010237"/>
            <a:ext cx="8534400" cy="28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6088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4A426-ABC7-F943-9692-ED0A383C7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702" y="194644"/>
            <a:ext cx="10956010" cy="963799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Unsmoothed MLE vs. add-1 smoothed probabilities</a:t>
            </a:r>
            <a:endParaRPr lang="en-US" b="1" dirty="0"/>
          </a:p>
        </p:txBody>
      </p:sp>
      <p:pic>
        <p:nvPicPr>
          <p:cNvPr id="4" name="Picture 4" descr="berp2">
            <a:extLst>
              <a:ext uri="{FF2B5EF4-FFF2-40B4-BE49-F238E27FC236}">
                <a16:creationId xmlns:a16="http://schemas.microsoft.com/office/drawing/2014/main" id="{9AE9F6C9-1899-4E44-9D13-AB86F29D6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3239" y="1127450"/>
            <a:ext cx="8226157" cy="291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aplace2">
            <a:extLst>
              <a:ext uri="{FF2B5EF4-FFF2-40B4-BE49-F238E27FC236}">
                <a16:creationId xmlns:a16="http://schemas.microsoft.com/office/drawing/2014/main" id="{807691C8-7A4A-2D47-9F5F-56F3C6AC9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4820" y="4243927"/>
            <a:ext cx="9682996" cy="26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2775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Add-1 estimation is a blunt instrument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latin typeface="Calibri" charset="0"/>
              </a:rPr>
              <a:t>So add-1 isn’t used for N-grams: </a:t>
            </a:r>
          </a:p>
          <a:p>
            <a:pPr lvl="1"/>
            <a:r>
              <a:rPr lang="en-US" sz="2667" dirty="0">
                <a:latin typeface="Calibri" charset="0"/>
              </a:rPr>
              <a:t>We’ll see better methods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But add-1 is used to smooth other NLP models</a:t>
            </a:r>
          </a:p>
          <a:p>
            <a:pPr lvl="1"/>
            <a:r>
              <a:rPr lang="en-US" sz="3200" dirty="0">
                <a:latin typeface="Calibri" charset="0"/>
              </a:rPr>
              <a:t>For text classification 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In domains where the number of zeros isn’t so huge.</a:t>
            </a:r>
          </a:p>
        </p:txBody>
      </p:sp>
    </p:spTree>
    <p:extLst>
      <p:ext uri="{BB962C8B-B14F-4D97-AF65-F5344CB8AC3E}">
        <p14:creationId xmlns:p14="http://schemas.microsoft.com/office/powerpoint/2010/main" val="10914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40766" y="3140766"/>
            <a:ext cx="5689600" cy="2286000"/>
          </a:xfrm>
        </p:spPr>
        <p:txBody>
          <a:bodyPr/>
          <a:lstStyle/>
          <a:p>
            <a:pPr eaLnBrk="1" hangingPunct="1"/>
            <a:endParaRPr lang="en-US" dirty="0">
              <a:solidFill>
                <a:srgbClr val="A50021"/>
              </a:solidFill>
              <a:latin typeface="Calibri" charset="0"/>
            </a:endParaRPr>
          </a:p>
          <a:p>
            <a:pPr>
              <a:spcAft>
                <a:spcPts val="800"/>
              </a:spcAft>
            </a:pP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Interpolation, </a:t>
            </a:r>
            <a:r>
              <a:rPr lang="en-US" sz="4267" dirty="0" err="1">
                <a:solidFill>
                  <a:srgbClr val="A50021"/>
                </a:solidFill>
                <a:latin typeface="Calibri" charset="0"/>
              </a:rPr>
              <a:t>Backoff</a:t>
            </a:r>
            <a:r>
              <a:rPr lang="en-US" sz="4267" dirty="0">
                <a:solidFill>
                  <a:srgbClr val="A50021"/>
                </a:solidFill>
                <a:latin typeface="Calibri" charset="0"/>
              </a:rPr>
              <a:t>, and Web-Scale LMs</a:t>
            </a:r>
            <a:endParaRPr lang="en-US" sz="4267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5566" y="1692966"/>
            <a:ext cx="5080000" cy="1524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sz="5867" dirty="0"/>
            </a:br>
            <a:r>
              <a:rPr lang="en-US" sz="5867" dirty="0"/>
              <a:t>Language Modeling</a:t>
            </a:r>
            <a:endParaRPr sz="5867" dirty="0"/>
          </a:p>
        </p:txBody>
      </p:sp>
    </p:spTree>
    <p:extLst>
      <p:ext uri="{BB962C8B-B14F-4D97-AF65-F5344CB8AC3E}">
        <p14:creationId xmlns:p14="http://schemas.microsoft.com/office/powerpoint/2010/main" val="34096311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Backoff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and Interpolation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803400"/>
            <a:ext cx="11379200" cy="4876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</a:rPr>
              <a:t>Sometimes it helps to use </a:t>
            </a:r>
            <a:r>
              <a:rPr lang="en-US" b="1" dirty="0">
                <a:ea typeface="ＭＳ Ｐゴシック" charset="0"/>
              </a:rPr>
              <a:t>less</a:t>
            </a:r>
            <a:r>
              <a:rPr lang="en-US" dirty="0">
                <a:ea typeface="ＭＳ Ｐゴシック" charset="0"/>
              </a:rPr>
              <a:t> context</a:t>
            </a:r>
            <a:endParaRPr lang="en-US" altLang="ja-JP" dirty="0">
              <a:ea typeface="ＭＳ Ｐゴシック" charset="0"/>
            </a:endParaRPr>
          </a:p>
          <a:p>
            <a:pPr lvl="1" eaLnBrk="1" hangingPunct="1"/>
            <a:r>
              <a:rPr lang="en-US" dirty="0">
                <a:ea typeface="ＭＳ Ｐゴシック" charset="0"/>
              </a:rPr>
              <a:t>Condition on less context for contexts you haven’</a:t>
            </a:r>
            <a:r>
              <a:rPr lang="en-US" altLang="ja-JP" dirty="0">
                <a:ea typeface="ＭＳ Ｐゴシック" charset="0"/>
              </a:rPr>
              <a:t>t learned much about </a:t>
            </a:r>
            <a:endParaRPr lang="en-US" b="1" dirty="0">
              <a:ea typeface="ＭＳ Ｐゴシック" charset="0"/>
            </a:endParaRPr>
          </a:p>
          <a:p>
            <a:pPr eaLnBrk="1" hangingPunct="1"/>
            <a:r>
              <a:rPr lang="en-US" b="1" dirty="0" err="1">
                <a:ea typeface="ＭＳ Ｐゴシック" charset="0"/>
              </a:rPr>
              <a:t>Backoff</a:t>
            </a:r>
            <a:r>
              <a:rPr lang="en-US" b="1" dirty="0">
                <a:ea typeface="ＭＳ Ｐゴシック" charset="0"/>
              </a:rPr>
              <a:t>: </a:t>
            </a:r>
          </a:p>
          <a:p>
            <a:pPr lvl="1"/>
            <a:r>
              <a:rPr lang="en-US" dirty="0">
                <a:ea typeface="ＭＳ Ｐゴシック" charset="0"/>
              </a:rPr>
              <a:t>use trigram if you have good evidence,</a:t>
            </a:r>
          </a:p>
          <a:p>
            <a:pPr lvl="1"/>
            <a:r>
              <a:rPr lang="en-US" dirty="0">
                <a:ea typeface="ＭＳ Ｐゴシック" charset="0"/>
              </a:rPr>
              <a:t>otherwise bigram, otherwise unigram</a:t>
            </a:r>
          </a:p>
          <a:p>
            <a:pPr eaLnBrk="1" hangingPunct="1"/>
            <a:r>
              <a:rPr lang="en-US" b="1" dirty="0">
                <a:ea typeface="ＭＳ Ｐゴシック" charset="0"/>
              </a:rPr>
              <a:t>Interpolation: </a:t>
            </a:r>
          </a:p>
          <a:p>
            <a:pPr lvl="1"/>
            <a:r>
              <a:rPr lang="en-US" dirty="0">
                <a:ea typeface="ＭＳ Ｐゴシック" charset="0"/>
              </a:rPr>
              <a:t>mix unigram, bigram, trigram</a:t>
            </a:r>
          </a:p>
          <a:p>
            <a:pPr lvl="1"/>
            <a:endParaRPr lang="en-US" dirty="0">
              <a:ea typeface="ＭＳ Ｐゴシック" charset="0"/>
            </a:endParaRPr>
          </a:p>
          <a:p>
            <a:r>
              <a:rPr lang="en-US" dirty="0">
                <a:ea typeface="ＭＳ Ｐゴシック" charset="0"/>
              </a:rPr>
              <a:t>Interpolation works better</a:t>
            </a:r>
          </a:p>
        </p:txBody>
      </p:sp>
    </p:spTree>
    <p:extLst>
      <p:ext uri="{BB962C8B-B14F-4D97-AF65-F5344CB8AC3E}">
        <p14:creationId xmlns:p14="http://schemas.microsoft.com/office/powerpoint/2010/main" val="274989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Linear Interpolation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014330"/>
            <a:ext cx="11379200" cy="4234069"/>
          </a:xfrm>
        </p:spPr>
        <p:txBody>
          <a:bodyPr/>
          <a:lstStyle/>
          <a:p>
            <a:pPr eaLnBrk="1" hangingPunct="1"/>
            <a:r>
              <a:rPr lang="en-US" sz="3733" dirty="0">
                <a:latin typeface="Calibri" charset="0"/>
              </a:rPr>
              <a:t>Simple interpolation</a:t>
            </a:r>
          </a:p>
          <a:p>
            <a:pPr eaLnBrk="1" hangingPunct="1"/>
            <a:endParaRPr lang="en-US" sz="3733" dirty="0">
              <a:latin typeface="Calibri" charset="0"/>
            </a:endParaRPr>
          </a:p>
          <a:p>
            <a:pPr marL="0" indent="0">
              <a:buNone/>
            </a:pPr>
            <a:endParaRPr lang="en-US" sz="3733" dirty="0">
              <a:latin typeface="Calibri" charset="0"/>
            </a:endParaRPr>
          </a:p>
          <a:p>
            <a:pPr eaLnBrk="1" hangingPunct="1"/>
            <a:r>
              <a:rPr lang="en-US" sz="3733" dirty="0">
                <a:latin typeface="Calibri" charset="0"/>
              </a:rPr>
              <a:t>Lambdas conditional on context:</a:t>
            </a:r>
          </a:p>
        </p:txBody>
      </p:sp>
      <p:pic>
        <p:nvPicPr>
          <p:cNvPr id="7" name="Picture 4" descr="inter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9600" y="2481482"/>
            <a:ext cx="4876800" cy="155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nterp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54401" y="4648201"/>
            <a:ext cx="6656036" cy="189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interp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47200" y="2717800"/>
            <a:ext cx="1775637" cy="118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4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to set the lambdas?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732796"/>
            <a:ext cx="11684000" cy="4978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Use a </a:t>
            </a:r>
            <a:r>
              <a:rPr lang="en-US" b="1" dirty="0">
                <a:latin typeface="Calibri" charset="0"/>
              </a:rPr>
              <a:t>held-out</a:t>
            </a:r>
            <a:r>
              <a:rPr lang="en-US" dirty="0">
                <a:latin typeface="Calibri" charset="0"/>
              </a:rPr>
              <a:t> corpus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dirty="0">
                <a:latin typeface="Calibri" charset="0"/>
              </a:rPr>
              <a:t>Choose </a:t>
            </a:r>
            <a:r>
              <a:rPr lang="en-US" dirty="0" err="1">
                <a:latin typeface="Calibri" charset="0"/>
              </a:rPr>
              <a:t>λs</a:t>
            </a:r>
            <a:r>
              <a:rPr lang="en-US" dirty="0">
                <a:latin typeface="Calibri" charset="0"/>
              </a:rPr>
              <a:t> to maximize the probability of held-out data:</a:t>
            </a:r>
          </a:p>
          <a:p>
            <a:pPr lvl="1" eaLnBrk="1" hangingPunct="1"/>
            <a:r>
              <a:rPr lang="en-US" sz="3200" dirty="0">
                <a:latin typeface="Calibri" charset="0"/>
              </a:rPr>
              <a:t>Fix the N-gram probabilities (on the training data)</a:t>
            </a:r>
          </a:p>
          <a:p>
            <a:pPr lvl="1"/>
            <a:r>
              <a:rPr lang="en-US" sz="3200" dirty="0">
                <a:latin typeface="Calibri" charset="0"/>
              </a:rPr>
              <a:t>Then search for </a:t>
            </a:r>
            <a:r>
              <a:rPr lang="en-US" sz="3200" dirty="0" err="1">
                <a:latin typeface="Calibri" charset="0"/>
              </a:rPr>
              <a:t>λs</a:t>
            </a:r>
            <a:r>
              <a:rPr lang="en-US" sz="3200" dirty="0">
                <a:latin typeface="Calibri" charset="0"/>
              </a:rPr>
              <a:t> that give largest probability to held-out set:</a:t>
            </a:r>
          </a:p>
          <a:p>
            <a:pPr lvl="1" eaLnBrk="1" hangingPunct="1"/>
            <a:endParaRPr lang="en-US" sz="3200" dirty="0">
              <a:latin typeface="Calibri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711200" y="2311400"/>
            <a:ext cx="4673600" cy="1016000"/>
          </a:xfrm>
          <a:prstGeom prst="round1Rect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dirty="0"/>
              <a:t>Training Data</a:t>
            </a:r>
          </a:p>
        </p:txBody>
      </p:sp>
      <p:sp>
        <p:nvSpPr>
          <p:cNvPr id="5" name="Round Single Corner Rectangle 4"/>
          <p:cNvSpPr/>
          <p:nvPr/>
        </p:nvSpPr>
        <p:spPr>
          <a:xfrm>
            <a:off x="5689601" y="2311400"/>
            <a:ext cx="1766956" cy="1016000"/>
          </a:xfrm>
          <a:prstGeom prst="round1Rect">
            <a:avLst>
              <a:gd name="adj" fmla="val 0"/>
            </a:avLst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Held-Out Data</a:t>
            </a:r>
          </a:p>
        </p:txBody>
      </p:sp>
      <p:sp>
        <p:nvSpPr>
          <p:cNvPr id="6" name="Round Single Corner Rectangle 5"/>
          <p:cNvSpPr/>
          <p:nvPr/>
        </p:nvSpPr>
        <p:spPr>
          <a:xfrm>
            <a:off x="7721600" y="2311400"/>
            <a:ext cx="1976581" cy="1016000"/>
          </a:xfrm>
          <a:prstGeom prst="round1Rect">
            <a:avLst>
              <a:gd name="adj" fmla="val 0"/>
            </a:avLst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Test </a:t>
            </a:r>
          </a:p>
          <a:p>
            <a:pPr algn="ctr"/>
            <a:r>
              <a:rPr lang="en-US" sz="3200" dirty="0"/>
              <a:t>Data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625601" y="5562600"/>
          <a:ext cx="8964084" cy="103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" imgW="3149600" imgH="368300" progId="Equation.3">
                  <p:embed/>
                </p:oleObj>
              </mc:Choice>
              <mc:Fallback>
                <p:oleObj name="Equation" r:id="rId3" imgW="3149600" imgH="3683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1" y="5562600"/>
                        <a:ext cx="8964084" cy="103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4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Unknown words: Open versus closed vocabulary tasks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06400" y="1708686"/>
            <a:ext cx="11379200" cy="4445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67" dirty="0">
                <a:latin typeface="Calibri" charset="0"/>
              </a:rPr>
              <a:t>If we know all the words in advance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Vocabulary V is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Closed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667" dirty="0">
                <a:latin typeface="Calibri" charset="0"/>
              </a:rPr>
              <a:t>Often we don’t know this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>
                <a:latin typeface="Calibri" charset="0"/>
              </a:rPr>
              <a:t>Out Of Vocabulary</a:t>
            </a:r>
            <a:r>
              <a:rPr lang="en-US" dirty="0">
                <a:latin typeface="Calibri" charset="0"/>
              </a:rPr>
              <a:t> = OOV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Open vocabulary task</a:t>
            </a:r>
          </a:p>
          <a:p>
            <a:pPr eaLnBrk="1" hangingPunct="1">
              <a:lnSpc>
                <a:spcPct val="90000"/>
              </a:lnSpc>
            </a:pPr>
            <a:r>
              <a:rPr lang="en-US" sz="2667" dirty="0">
                <a:latin typeface="Calibri" charset="0"/>
              </a:rPr>
              <a:t>Instead: create an unknown word token &lt;UNK&gt;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Training of &lt;UNK&gt; probabilities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33" dirty="0">
                <a:latin typeface="Calibri" charset="0"/>
              </a:rPr>
              <a:t>Create a fixed lexicon L of size V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33" dirty="0">
                <a:latin typeface="Calibri" charset="0"/>
              </a:rPr>
              <a:t>At text normalization phase, any training word not in L changed to  &lt;UNK&gt;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33" dirty="0">
                <a:latin typeface="Calibri" charset="0"/>
              </a:rPr>
              <a:t>Now we train its probabilities like a normal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At decoding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33" dirty="0">
                <a:latin typeface="Calibri" charset="0"/>
              </a:rPr>
              <a:t>If text input: Use UNK probabilities for any word not in training</a:t>
            </a:r>
          </a:p>
        </p:txBody>
      </p:sp>
    </p:spTree>
    <p:extLst>
      <p:ext uri="{BB962C8B-B14F-4D97-AF65-F5344CB8AC3E}">
        <p14:creationId xmlns:p14="http://schemas.microsoft.com/office/powerpoint/2010/main" val="838422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Huge web-scale n-grams</a:t>
            </a:r>
            <a:endParaRPr lang="en-US" dirty="0"/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1701800"/>
            <a:ext cx="11379200" cy="444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How to deal with, e.g., Google N-gram corpus</a:t>
            </a:r>
          </a:p>
          <a:p>
            <a:pPr>
              <a:lnSpc>
                <a:spcPct val="90000"/>
              </a:lnSpc>
            </a:pPr>
            <a:r>
              <a:rPr lang="en-US" dirty="0"/>
              <a:t>Pruning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store N-grams with count &gt; threshold.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Remove singletons of higher-order n-grams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Entropy-based pruning</a:t>
            </a:r>
          </a:p>
          <a:p>
            <a:pPr>
              <a:lnSpc>
                <a:spcPct val="90000"/>
              </a:lnSpc>
            </a:pPr>
            <a:r>
              <a:rPr lang="en-US" dirty="0"/>
              <a:t>Efficiency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Efficient data structures like 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Bloom filters: approximate language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 words as indexes, not strings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Use Huffman coding to fit large numbers of words into two bytes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Quantize probabilities (4-8 bits instead of 8-byte float)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744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for Web-scale N-grams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“Stupid </a:t>
            </a:r>
            <a:r>
              <a:rPr lang="en-US" sz="3733" dirty="0" err="1"/>
              <a:t>backoff</a:t>
            </a:r>
            <a:r>
              <a:rPr lang="en-US" sz="3733" dirty="0"/>
              <a:t>” (</a:t>
            </a:r>
            <a:r>
              <a:rPr lang="en-US" sz="3733" dirty="0" err="1"/>
              <a:t>Brants</a:t>
            </a:r>
            <a:r>
              <a:rPr lang="en-US" sz="3733" dirty="0"/>
              <a:t> </a:t>
            </a:r>
            <a:r>
              <a:rPr lang="en-US" sz="3733" i="1" dirty="0"/>
              <a:t>et al</a:t>
            </a:r>
            <a:r>
              <a:rPr lang="en-US" sz="3733" dirty="0"/>
              <a:t>. 2007)</a:t>
            </a:r>
          </a:p>
          <a:p>
            <a:r>
              <a:rPr lang="en-US" sz="3733" dirty="0"/>
              <a:t>No discounting, just use relative frequencies </a:t>
            </a:r>
          </a:p>
          <a:p>
            <a:pPr marL="609585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674284" y="3327400"/>
          <a:ext cx="7814733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Equation" r:id="rId3" imgW="3175000" imgH="825500" progId="Equation.3">
                  <p:embed/>
                </p:oleObj>
              </mc:Choice>
              <mc:Fallback>
                <p:oleObj name="Equation" r:id="rId3" imgW="3175000" imgH="8255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74284" y="3327400"/>
                        <a:ext cx="7814733" cy="203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046817" y="5562600"/>
          <a:ext cx="2808816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8" name="Equation" r:id="rId5" imgW="1117600" imgH="393700" progId="Equation.3">
                  <p:embed/>
                </p:oleObj>
              </mc:Choice>
              <mc:Fallback>
                <p:oleObj name="Equation" r:id="rId5" imgW="1117600" imgH="3937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46817" y="5562600"/>
                        <a:ext cx="2808816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01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Reminder: The Chain Rule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803400"/>
            <a:ext cx="11379200" cy="4876800"/>
          </a:xfrm>
        </p:spPr>
        <p:txBody>
          <a:bodyPr/>
          <a:lstStyle/>
          <a:p>
            <a:pPr eaLnBrk="1" hangingPunct="1"/>
            <a:r>
              <a:rPr lang="en-US" sz="3733" dirty="0">
                <a:latin typeface="Calibri" charset="0"/>
              </a:rPr>
              <a:t>Recall the definition of conditional probabilities</a:t>
            </a:r>
            <a:endParaRPr lang="en-US" sz="4800" dirty="0">
              <a:latin typeface="Calibri" charset="0"/>
            </a:endParaRPr>
          </a:p>
          <a:p>
            <a:pPr marL="609585" lvl="1" indent="0">
              <a:buNone/>
            </a:pPr>
            <a:r>
              <a:rPr lang="en-US" sz="4800" dirty="0">
                <a:latin typeface="Calibri" charset="0"/>
              </a:rPr>
              <a:t>			     </a:t>
            </a:r>
            <a:r>
              <a:rPr lang="en-US" dirty="0">
                <a:latin typeface="Calibri" charset="0"/>
              </a:rPr>
              <a:t>Rewriting:</a:t>
            </a:r>
          </a:p>
          <a:p>
            <a:pPr marL="609585" lvl="1" indent="0">
              <a:buNone/>
            </a:pPr>
            <a:endParaRPr lang="en-US" dirty="0">
              <a:latin typeface="Calibri" charset="0"/>
            </a:endParaRPr>
          </a:p>
          <a:p>
            <a:r>
              <a:rPr lang="en-US" sz="3733" dirty="0">
                <a:latin typeface="Calibri" charset="0"/>
              </a:rPr>
              <a:t>More variables:</a:t>
            </a:r>
          </a:p>
          <a:p>
            <a:pPr marL="609585" lvl="1" indent="0">
              <a:buNone/>
            </a:pPr>
            <a:r>
              <a:rPr lang="en-US" sz="3200" dirty="0">
                <a:latin typeface="Calibri" charset="0"/>
              </a:rPr>
              <a:t> P(A,B,C,D) = P(A)P(B|A)P(C|A,B)P(D|A,B,C)</a:t>
            </a:r>
            <a:endParaRPr lang="en-US" sz="4267" dirty="0">
              <a:latin typeface="Calibri" charset="0"/>
            </a:endParaRPr>
          </a:p>
          <a:p>
            <a:pPr eaLnBrk="1" hangingPunct="1"/>
            <a:r>
              <a:rPr lang="en-US" sz="3733" dirty="0">
                <a:latin typeface="Calibri" charset="0"/>
              </a:rPr>
              <a:t>The Chain Rule in General</a:t>
            </a:r>
          </a:p>
          <a:p>
            <a:pPr eaLnBrk="1" hangingPunct="1">
              <a:buNone/>
            </a:pPr>
            <a:r>
              <a:rPr lang="en-US" sz="3733" dirty="0">
                <a:latin typeface="Calibri" charset="0"/>
              </a:rPr>
              <a:t>  P(x</a:t>
            </a:r>
            <a:r>
              <a:rPr lang="en-US" sz="3733" baseline="-25000" dirty="0">
                <a:latin typeface="Calibri" charset="0"/>
              </a:rPr>
              <a:t>1</a:t>
            </a:r>
            <a:r>
              <a:rPr lang="en-US" sz="3733" dirty="0">
                <a:latin typeface="Calibri" charset="0"/>
              </a:rPr>
              <a:t>,x</a:t>
            </a:r>
            <a:r>
              <a:rPr lang="en-US" sz="3733" baseline="-25000" dirty="0">
                <a:latin typeface="Calibri" charset="0"/>
              </a:rPr>
              <a:t>2</a:t>
            </a:r>
            <a:r>
              <a:rPr lang="en-US" sz="3733" dirty="0">
                <a:latin typeface="Calibri" charset="0"/>
              </a:rPr>
              <a:t>,x</a:t>
            </a:r>
            <a:r>
              <a:rPr lang="en-US" sz="3733" baseline="-25000" dirty="0">
                <a:latin typeface="Calibri" charset="0"/>
              </a:rPr>
              <a:t>3</a:t>
            </a:r>
            <a:r>
              <a:rPr lang="en-US" sz="3733" dirty="0">
                <a:latin typeface="Calibri" charset="0"/>
              </a:rPr>
              <a:t>,…,</a:t>
            </a:r>
            <a:r>
              <a:rPr lang="en-US" sz="3733" dirty="0" err="1">
                <a:latin typeface="Calibri" charset="0"/>
              </a:rPr>
              <a:t>x</a:t>
            </a:r>
            <a:r>
              <a:rPr lang="en-US" sz="3733" baseline="-25000" dirty="0" err="1">
                <a:latin typeface="Calibri" charset="0"/>
              </a:rPr>
              <a:t>n</a:t>
            </a:r>
            <a:r>
              <a:rPr lang="en-US" sz="3733" dirty="0">
                <a:latin typeface="Calibri" charset="0"/>
              </a:rPr>
              <a:t>) = P(x</a:t>
            </a:r>
            <a:r>
              <a:rPr lang="en-US" sz="3733" baseline="-25000" dirty="0">
                <a:latin typeface="Calibri" charset="0"/>
              </a:rPr>
              <a:t>1</a:t>
            </a:r>
            <a:r>
              <a:rPr lang="en-US" sz="3733" dirty="0">
                <a:latin typeface="Calibri" charset="0"/>
              </a:rPr>
              <a:t>)P(x</a:t>
            </a:r>
            <a:r>
              <a:rPr lang="en-US" sz="3733" baseline="-25000" dirty="0">
                <a:latin typeface="Calibri" charset="0"/>
              </a:rPr>
              <a:t>2</a:t>
            </a:r>
            <a:r>
              <a:rPr lang="en-US" sz="3733" dirty="0">
                <a:latin typeface="Calibri" charset="0"/>
              </a:rPr>
              <a:t>|x</a:t>
            </a:r>
            <a:r>
              <a:rPr lang="en-US" sz="3733" baseline="-25000" dirty="0">
                <a:latin typeface="Calibri" charset="0"/>
              </a:rPr>
              <a:t>1</a:t>
            </a:r>
            <a:r>
              <a:rPr lang="en-US" sz="3733" dirty="0">
                <a:latin typeface="Calibri" charset="0"/>
              </a:rPr>
              <a:t>)P(x</a:t>
            </a:r>
            <a:r>
              <a:rPr lang="en-US" sz="3733" baseline="-25000" dirty="0">
                <a:latin typeface="Calibri" charset="0"/>
              </a:rPr>
              <a:t>3</a:t>
            </a:r>
            <a:r>
              <a:rPr lang="en-US" sz="3733" dirty="0">
                <a:latin typeface="Calibri" charset="0"/>
              </a:rPr>
              <a:t>|x</a:t>
            </a:r>
            <a:r>
              <a:rPr lang="en-US" sz="3733" baseline="-25000" dirty="0">
                <a:latin typeface="Calibri" charset="0"/>
              </a:rPr>
              <a:t>1</a:t>
            </a:r>
            <a:r>
              <a:rPr lang="en-US" sz="3733" dirty="0">
                <a:latin typeface="Calibri" charset="0"/>
              </a:rPr>
              <a:t>,x</a:t>
            </a:r>
            <a:r>
              <a:rPr lang="en-US" sz="3733" baseline="-25000" dirty="0">
                <a:latin typeface="Calibri" charset="0"/>
              </a:rPr>
              <a:t>2</a:t>
            </a:r>
            <a:r>
              <a:rPr lang="en-US" sz="3733" dirty="0">
                <a:latin typeface="Calibri" charset="0"/>
              </a:rPr>
              <a:t>)…P(x</a:t>
            </a:r>
            <a:r>
              <a:rPr lang="en-US" sz="3733" baseline="-25000" dirty="0">
                <a:latin typeface="Calibri" charset="0"/>
              </a:rPr>
              <a:t>n</a:t>
            </a:r>
            <a:r>
              <a:rPr lang="en-US" sz="3733" dirty="0">
                <a:latin typeface="Calibri" charset="0"/>
              </a:rPr>
              <a:t>|x</a:t>
            </a:r>
            <a:r>
              <a:rPr lang="en-US" sz="3733" baseline="-25000" dirty="0">
                <a:latin typeface="Calibri" charset="0"/>
              </a:rPr>
              <a:t>1</a:t>
            </a:r>
            <a:r>
              <a:rPr lang="en-US" sz="3733" dirty="0">
                <a:latin typeface="Calibri" charset="0"/>
              </a:rPr>
              <a:t>,…,x</a:t>
            </a:r>
            <a:r>
              <a:rPr lang="en-US" sz="3733" baseline="-25000" dirty="0">
                <a:latin typeface="Calibri" charset="0"/>
              </a:rPr>
              <a:t>n-1</a:t>
            </a:r>
            <a:r>
              <a:rPr lang="en-US" sz="3733" dirty="0">
                <a:latin typeface="Calibri" charset="0"/>
              </a:rPr>
              <a:t>)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271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Smoothing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733" dirty="0"/>
              <a:t>Add-1 smoothing:</a:t>
            </a:r>
          </a:p>
          <a:p>
            <a:pPr lvl="1"/>
            <a:r>
              <a:rPr lang="en-US" sz="3200" dirty="0"/>
              <a:t>OK for text categorization, not for language modeling</a:t>
            </a:r>
          </a:p>
          <a:p>
            <a:r>
              <a:rPr lang="en-US" sz="3733" dirty="0"/>
              <a:t>The most commonly used method prior to deep learning:</a:t>
            </a:r>
          </a:p>
          <a:p>
            <a:pPr lvl="1"/>
            <a:r>
              <a:rPr lang="en-US" sz="3200" dirty="0"/>
              <a:t>Extended Interpolated </a:t>
            </a:r>
            <a:r>
              <a:rPr lang="en-US" sz="3200" dirty="0" err="1"/>
              <a:t>Kneser</a:t>
            </a:r>
            <a:r>
              <a:rPr lang="en-US" sz="3200" dirty="0"/>
              <a:t>-Ney</a:t>
            </a:r>
          </a:p>
          <a:p>
            <a:r>
              <a:rPr lang="en-US" sz="3733" dirty="0"/>
              <a:t>For very large N-grams like the Web:</a:t>
            </a:r>
          </a:p>
          <a:p>
            <a:pPr lvl="1"/>
            <a:r>
              <a:rPr lang="en-US" sz="3200" dirty="0"/>
              <a:t>Stupid </a:t>
            </a:r>
            <a:r>
              <a:rPr lang="en-US" sz="3200" dirty="0" err="1"/>
              <a:t>backoff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DA7D0-2BA9-6A49-A422-7E9ED73C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Credits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8CB12-36C2-1742-84F9-F11EBDB28D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This slide set has been adapted from: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https://web.stanford.edu/~jurafsky/NLPCourseraSlides.html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589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800" dirty="0"/>
              <a:t>The Chain Rule applied to compute joint probability of words in sentence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dirty="0">
              <a:latin typeface="Calibri" charset="0"/>
            </a:endParaRPr>
          </a:p>
          <a:p>
            <a:pPr eaLnBrk="1" hangingPunct="1">
              <a:buNone/>
            </a:pPr>
            <a:endParaRPr lang="en-US" sz="3733" dirty="0">
              <a:latin typeface="Calibri" charset="0"/>
            </a:endParaRPr>
          </a:p>
          <a:p>
            <a:pPr eaLnBrk="1" hangingPunct="1">
              <a:buNone/>
            </a:pPr>
            <a:endParaRPr lang="en-US" sz="3733" dirty="0">
              <a:latin typeface="Calibri" charset="0"/>
            </a:endParaRPr>
          </a:p>
          <a:p>
            <a:pPr eaLnBrk="1" hangingPunct="1">
              <a:buNone/>
            </a:pPr>
            <a:r>
              <a:rPr lang="en-US" sz="3733" dirty="0">
                <a:latin typeface="Calibri" charset="0"/>
              </a:rPr>
              <a:t>P(“its water is so transparent”) =</a:t>
            </a:r>
          </a:p>
          <a:p>
            <a:pPr eaLnBrk="1" hangingPunct="1">
              <a:buFont typeface="Times" charset="0"/>
              <a:buNone/>
            </a:pPr>
            <a:r>
              <a:rPr lang="en-US" dirty="0">
                <a:latin typeface="Calibri" charset="0"/>
              </a:rPr>
              <a:t>	</a:t>
            </a: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P(its) × P(</a:t>
            </a:r>
            <a:r>
              <a:rPr lang="en-US" sz="3733" dirty="0" err="1">
                <a:solidFill>
                  <a:srgbClr val="404040"/>
                </a:solidFill>
                <a:latin typeface="Calibri" charset="0"/>
              </a:rPr>
              <a:t>water|its</a:t>
            </a: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) ×  P(</a:t>
            </a:r>
            <a:r>
              <a:rPr lang="en-US" sz="3733" dirty="0" err="1">
                <a:solidFill>
                  <a:srgbClr val="404040"/>
                </a:solidFill>
                <a:latin typeface="Calibri" charset="0"/>
              </a:rPr>
              <a:t>is|its</a:t>
            </a: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 water) </a:t>
            </a:r>
          </a:p>
          <a:p>
            <a:pPr eaLnBrk="1" hangingPunct="1">
              <a:buFont typeface="Times" charset="0"/>
              <a:buNone/>
            </a:pP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         ×  P(</a:t>
            </a:r>
            <a:r>
              <a:rPr lang="en-US" sz="3733" dirty="0" err="1">
                <a:solidFill>
                  <a:srgbClr val="404040"/>
                </a:solidFill>
                <a:latin typeface="Calibri" charset="0"/>
              </a:rPr>
              <a:t>so|its</a:t>
            </a: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 water is) ×  P(</a:t>
            </a:r>
            <a:r>
              <a:rPr lang="en-US" sz="3733" dirty="0" err="1">
                <a:solidFill>
                  <a:srgbClr val="404040"/>
                </a:solidFill>
                <a:latin typeface="Calibri" charset="0"/>
              </a:rPr>
              <a:t>transparent|its</a:t>
            </a:r>
            <a:r>
              <a:rPr lang="en-US" sz="3733" dirty="0">
                <a:solidFill>
                  <a:srgbClr val="404040"/>
                </a:solidFill>
                <a:latin typeface="Calibri" charset="0"/>
              </a:rPr>
              <a:t> water is so)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727200" y="2413001"/>
          <a:ext cx="8737600" cy="1305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2387600" imgH="355600" progId="Equation.3">
                  <p:embed/>
                </p:oleObj>
              </mc:Choice>
              <mc:Fallback>
                <p:oleObj name="Equation" r:id="rId4" imgW="2387600" imgH="3556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7200" y="2413001"/>
                        <a:ext cx="8737600" cy="130598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45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How to estimate these probabilities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Could we just count and divide?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/>
            <a:r>
              <a:rPr lang="en-US" sz="3200" dirty="0">
                <a:latin typeface="Calibri" charset="0"/>
              </a:rPr>
              <a:t>No!  Too many possible sentences!</a:t>
            </a:r>
          </a:p>
          <a:p>
            <a:pPr eaLnBrk="1" hangingPunct="1"/>
            <a:r>
              <a:rPr lang="en-US" sz="3200" dirty="0">
                <a:latin typeface="Calibri" charset="0"/>
              </a:rPr>
              <a:t>We’ll never see enough data for estimating these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lvl="1" eaLnBrk="1" hangingPunct="1"/>
            <a:endParaRPr lang="en-US" dirty="0">
              <a:latin typeface="Calibri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/>
          </p:nvPr>
        </p:nvGraphicFramePr>
        <p:xfrm>
          <a:off x="1016001" y="2946401"/>
          <a:ext cx="8026400" cy="26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2578100" imgH="850900" progId="Equation.3">
                  <p:embed/>
                </p:oleObj>
              </mc:Choice>
              <mc:Fallback>
                <p:oleObj name="Equation" r:id="rId4" imgW="2578100" imgH="8509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1" y="2946401"/>
                        <a:ext cx="8026400" cy="2659263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72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9956800" cy="990600"/>
          </a:xfrm>
        </p:spPr>
        <p:txBody>
          <a:bodyPr/>
          <a:lstStyle/>
          <a:p>
            <a:pPr eaLnBrk="1" hangingPunct="1"/>
            <a:r>
              <a:rPr lang="en-US"/>
              <a:t>Markov Assumption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800" dirty="0">
                <a:latin typeface="Calibri" charset="0"/>
              </a:rPr>
              <a:t>Simplifying assumption:</a:t>
            </a:r>
          </a:p>
          <a:p>
            <a:pPr marL="609585" lvl="1" indent="0">
              <a:buNone/>
            </a:pPr>
            <a:endParaRPr lang="en-US" sz="4800" dirty="0">
              <a:latin typeface="Calibri" charset="0"/>
            </a:endParaRPr>
          </a:p>
          <a:p>
            <a:pPr marL="609585" lvl="1" indent="0">
              <a:buNone/>
            </a:pPr>
            <a:endParaRPr lang="en-US" sz="4267" dirty="0">
              <a:solidFill>
                <a:srgbClr val="A50021"/>
              </a:solidFill>
              <a:latin typeface="Calibri" charset="0"/>
            </a:endParaRPr>
          </a:p>
          <a:p>
            <a:pPr eaLnBrk="1" hangingPunct="1"/>
            <a:r>
              <a:rPr lang="en-US" sz="4800" dirty="0">
                <a:latin typeface="Calibri" charset="0"/>
              </a:rPr>
              <a:t>Or maybe</a:t>
            </a:r>
          </a:p>
          <a:p>
            <a:pPr eaLnBrk="1" hangingPunct="1"/>
            <a:endParaRPr lang="en-US" dirty="0">
              <a:latin typeface="Calibri" charset="0"/>
            </a:endParaRP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3295002"/>
          <a:ext cx="10261600" cy="135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3187700" imgH="419100" progId="Equation.3">
                  <p:embed/>
                </p:oleObj>
              </mc:Choice>
              <mc:Fallback>
                <p:oleObj name="Equation" r:id="rId4" imgW="3187700" imgH="419100" progId="Equation.3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95002"/>
                        <a:ext cx="10261600" cy="1353199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304800" y="5576376"/>
          <a:ext cx="11887200" cy="128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6" imgW="3898900" imgH="419100" progId="Equation.3">
                  <p:embed/>
                </p:oleObj>
              </mc:Choice>
              <mc:Fallback>
                <p:oleObj name="Equation" r:id="rId6" imgW="3898900" imgH="419100" progId="Equation.3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576376"/>
                        <a:ext cx="11887200" cy="1281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225px-AAMarkov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1" y="177801"/>
            <a:ext cx="1966767" cy="2561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58907" y="2571195"/>
            <a:ext cx="182652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latin typeface="Calibri"/>
                <a:cs typeface="Calibri"/>
              </a:rPr>
              <a:t>Andrei Markov</a:t>
            </a:r>
          </a:p>
        </p:txBody>
      </p:sp>
    </p:spTree>
    <p:extLst>
      <p:ext uri="{BB962C8B-B14F-4D97-AF65-F5344CB8AC3E}">
        <p14:creationId xmlns:p14="http://schemas.microsoft.com/office/powerpoint/2010/main" val="7115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19941</TotalTime>
  <Words>2273</Words>
  <Application>Microsoft Macintosh PowerPoint</Application>
  <PresentationFormat>Widescreen</PresentationFormat>
  <Paragraphs>498</Paragraphs>
  <Slides>61</Slides>
  <Notes>51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4" baseType="lpstr">
      <vt:lpstr>ＭＳ Ｐゴシック</vt:lpstr>
      <vt:lpstr>游ゴシック</vt:lpstr>
      <vt:lpstr>Arial</vt:lpstr>
      <vt:lpstr>Calibri</vt:lpstr>
      <vt:lpstr>Calibri Light</vt:lpstr>
      <vt:lpstr>Courier</vt:lpstr>
      <vt:lpstr>Symbol</vt:lpstr>
      <vt:lpstr>Tahoma</vt:lpstr>
      <vt:lpstr>Times</vt:lpstr>
      <vt:lpstr>Verdana</vt:lpstr>
      <vt:lpstr>Wingdings</vt:lpstr>
      <vt:lpstr>Office Theme</vt:lpstr>
      <vt:lpstr>Equation</vt:lpstr>
      <vt:lpstr> Language Modeling</vt:lpstr>
      <vt:lpstr>PowerPoint Presentation</vt:lpstr>
      <vt:lpstr>Probabilistic Language Models</vt:lpstr>
      <vt:lpstr>Probabilistic Language Modeling</vt:lpstr>
      <vt:lpstr>How to compute P(W)</vt:lpstr>
      <vt:lpstr>Reminder: The Chain Rule</vt:lpstr>
      <vt:lpstr>The Chain Rule applied to compute joint probability of words in sentence</vt:lpstr>
      <vt:lpstr>How to estimate these probabilities</vt:lpstr>
      <vt:lpstr>Markov Assumption</vt:lpstr>
      <vt:lpstr>Markov Assumption</vt:lpstr>
      <vt:lpstr>Simplest case: Unigram model</vt:lpstr>
      <vt:lpstr>Bigram model</vt:lpstr>
      <vt:lpstr>N-gram models</vt:lpstr>
      <vt:lpstr> Language Modeling</vt:lpstr>
      <vt:lpstr>Estimating bigram probabilities</vt:lpstr>
      <vt:lpstr>An example</vt:lpstr>
      <vt:lpstr>More examples:  Berkeley Restaurant Project sentences</vt:lpstr>
      <vt:lpstr>Raw bigram counts</vt:lpstr>
      <vt:lpstr>Raw bigram probabilities</vt:lpstr>
      <vt:lpstr>Bigram estimates of sentence probabilities</vt:lpstr>
      <vt:lpstr>What kinds of knowledge?</vt:lpstr>
      <vt:lpstr>Practical Issues</vt:lpstr>
      <vt:lpstr>Language Modeling Toolkits</vt:lpstr>
      <vt:lpstr>Google N-Gram Release, August 2006</vt:lpstr>
      <vt:lpstr>Google N-Gram Release</vt:lpstr>
      <vt:lpstr>Google Book N-grams</vt:lpstr>
      <vt:lpstr> Language Modeling</vt:lpstr>
      <vt:lpstr>Evaluation: How good is our model?</vt:lpstr>
      <vt:lpstr>Extrinsic evaluation of N-gram models</vt:lpstr>
      <vt:lpstr>Difficulty of extrinsic (in-vivo) evaluation of  N-gram models</vt:lpstr>
      <vt:lpstr>Intuition of Perplexity</vt:lpstr>
      <vt:lpstr>Perplexity</vt:lpstr>
      <vt:lpstr>Perplexity as branching factor</vt:lpstr>
      <vt:lpstr>Lower perplexity = better model</vt:lpstr>
      <vt:lpstr> Language Modeling</vt:lpstr>
      <vt:lpstr>The Shannon Visualization Method</vt:lpstr>
      <vt:lpstr>Approximating Shakespeare</vt:lpstr>
      <vt:lpstr>Shakespeare as corpus</vt:lpstr>
      <vt:lpstr>The wall street journal is not shakespeare (no offense)</vt:lpstr>
      <vt:lpstr>The perils of overfitting</vt:lpstr>
      <vt:lpstr>Zeros</vt:lpstr>
      <vt:lpstr>Zero probability bigrams</vt:lpstr>
      <vt:lpstr> Language Modeling</vt:lpstr>
      <vt:lpstr>The intuition of smoothing (from Dan Klein)</vt:lpstr>
      <vt:lpstr>Add-one estimation</vt:lpstr>
      <vt:lpstr>Maximum Likelihood Estimates</vt:lpstr>
      <vt:lpstr>Berkeley Restaurant Corpus: Laplace smoothed bigram counts</vt:lpstr>
      <vt:lpstr>Laplace-smoothed bigrams</vt:lpstr>
      <vt:lpstr>Reconstituted counts</vt:lpstr>
      <vt:lpstr>Compare with raw bigram counts</vt:lpstr>
      <vt:lpstr>Unsmoothed MLE vs. add-1 smoothed probabilities</vt:lpstr>
      <vt:lpstr>Add-1 estimation is a blunt instrument</vt:lpstr>
      <vt:lpstr> Language Modeling</vt:lpstr>
      <vt:lpstr>Backoff and Interpolation</vt:lpstr>
      <vt:lpstr>Linear Interpolation</vt:lpstr>
      <vt:lpstr>How to set the lambdas?</vt:lpstr>
      <vt:lpstr>Unknown words: Open versus closed vocabulary tasks</vt:lpstr>
      <vt:lpstr>Huge web-scale n-grams</vt:lpstr>
      <vt:lpstr>Smoothing for Web-scale N-grams</vt:lpstr>
      <vt:lpstr>N-gram Smoothing Summary</vt:lpstr>
      <vt:lpstr>Credits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Language Modeling</dc:title>
  <dc:creator>Microsoft Office User</dc:creator>
  <cp:lastModifiedBy>Olga</cp:lastModifiedBy>
  <cp:revision>19</cp:revision>
  <dcterms:created xsi:type="dcterms:W3CDTF">2018-03-12T19:56:49Z</dcterms:created>
  <dcterms:modified xsi:type="dcterms:W3CDTF">2019-05-30T10:01:45Z</dcterms:modified>
</cp:coreProperties>
</file>