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49"/>
  </p:notesMasterIdLst>
  <p:handoutMasterIdLst>
    <p:handoutMasterId r:id="rId50"/>
  </p:handoutMasterIdLst>
  <p:sldIdLst>
    <p:sldId id="706" r:id="rId2"/>
    <p:sldId id="659" r:id="rId3"/>
    <p:sldId id="660" r:id="rId4"/>
    <p:sldId id="662" r:id="rId5"/>
    <p:sldId id="597" r:id="rId6"/>
    <p:sldId id="663" r:id="rId7"/>
    <p:sldId id="664" r:id="rId8"/>
    <p:sldId id="622" r:id="rId9"/>
    <p:sldId id="628" r:id="rId10"/>
    <p:sldId id="627" r:id="rId11"/>
    <p:sldId id="629" r:id="rId12"/>
    <p:sldId id="630" r:id="rId13"/>
    <p:sldId id="665" r:id="rId14"/>
    <p:sldId id="666" r:id="rId15"/>
    <p:sldId id="667" r:id="rId16"/>
    <p:sldId id="668" r:id="rId17"/>
    <p:sldId id="669" r:id="rId18"/>
    <p:sldId id="670" r:id="rId19"/>
    <p:sldId id="671" r:id="rId20"/>
    <p:sldId id="672" r:id="rId21"/>
    <p:sldId id="673" r:id="rId22"/>
    <p:sldId id="674" r:id="rId23"/>
    <p:sldId id="675" r:id="rId24"/>
    <p:sldId id="676" r:id="rId25"/>
    <p:sldId id="297" r:id="rId26"/>
    <p:sldId id="677" r:id="rId27"/>
    <p:sldId id="679" r:id="rId28"/>
    <p:sldId id="680" r:id="rId29"/>
    <p:sldId id="681" r:id="rId30"/>
    <p:sldId id="682" r:id="rId31"/>
    <p:sldId id="683" r:id="rId32"/>
    <p:sldId id="684" r:id="rId33"/>
    <p:sldId id="685" r:id="rId34"/>
    <p:sldId id="686" r:id="rId35"/>
    <p:sldId id="687" r:id="rId36"/>
    <p:sldId id="688" r:id="rId37"/>
    <p:sldId id="689" r:id="rId38"/>
    <p:sldId id="690" r:id="rId39"/>
    <p:sldId id="693" r:id="rId40"/>
    <p:sldId id="694" r:id="rId41"/>
    <p:sldId id="695" r:id="rId42"/>
    <p:sldId id="696" r:id="rId43"/>
    <p:sldId id="707" r:id="rId44"/>
    <p:sldId id="708" r:id="rId45"/>
    <p:sldId id="703" r:id="rId46"/>
    <p:sldId id="704" r:id="rId47"/>
    <p:sldId id="705" r:id="rId48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8" autoAdjust="0"/>
    <p:restoredTop sz="86828" autoAdjust="0"/>
  </p:normalViewPr>
  <p:slideViewPr>
    <p:cSldViewPr>
      <p:cViewPr varScale="1">
        <p:scale>
          <a:sx n="103" d="100"/>
          <a:sy n="103" d="100"/>
        </p:scale>
        <p:origin x="20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image" Target="../media/image30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image" Target="../media/image13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408EE-8737-D141-9FE5-8DAEE476D1D6}" type="slidenum">
              <a:rPr lang="en-US"/>
              <a:pPr/>
              <a:t>3</a:t>
            </a:fld>
            <a:endParaRPr lang="en-US"/>
          </a:p>
        </p:txBody>
      </p:sp>
      <p:sp>
        <p:nvSpPr>
          <p:cNvPr id="144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8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85AD2-0232-AA4F-9B6D-46957FD49A43}" type="slidenum">
              <a:rPr lang="en-US"/>
              <a:pPr/>
              <a:t>46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2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4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A096E-88F7-E74A-8F4C-E0212635BD33}" type="slidenum">
              <a:rPr lang="en-US"/>
              <a:pPr/>
              <a:t>19</a:t>
            </a:fld>
            <a:endParaRPr lang="en-US"/>
          </a:p>
        </p:txBody>
      </p:sp>
      <p:sp>
        <p:nvSpPr>
          <p:cNvPr id="151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A096E-88F7-E74A-8F4C-E0212635BD33}" type="slidenum">
              <a:rPr lang="en-US"/>
              <a:pPr/>
              <a:t>20</a:t>
            </a:fld>
            <a:endParaRPr lang="en-US"/>
          </a:p>
        </p:txBody>
      </p:sp>
      <p:sp>
        <p:nvSpPr>
          <p:cNvPr id="151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BE09E-F152-7744-8C90-5FE0EE9195E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0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D1FF1-6918-3748-995C-0E279CB7D72E}" type="slidenum">
              <a:rPr lang="en-US"/>
              <a:pPr/>
              <a:t>42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77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2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5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emf"/><Relationship Id="rId3" Type="http://schemas.openxmlformats.org/officeDocument/2006/relationships/image" Target="../media/image12.tiff"/><Relationship Id="rId7" Type="http://schemas.openxmlformats.org/officeDocument/2006/relationships/image" Target="../media/image8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package" Target="../embeddings/Microsoft_Excel_Worksheet6.xlsx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9.bin"/><Relationship Id="rId5" Type="http://schemas.openxmlformats.org/officeDocument/2006/relationships/package" Target="../embeddings/Microsoft_Excel_Worksheet7.xlsx"/><Relationship Id="rId10" Type="http://schemas.openxmlformats.org/officeDocument/2006/relationships/image" Target="../media/image15.e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8.xlsx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10.xlsx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Excel_Worksheet12.xlsx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7.emf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39.png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8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emf"/><Relationship Id="rId11" Type="http://schemas.openxmlformats.org/officeDocument/2006/relationships/image" Target="../media/image34.e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20.bin"/><Relationship Id="rId23" Type="http://schemas.openxmlformats.org/officeDocument/2006/relationships/image" Target="../media/image41.png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30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5.emf"/><Relationship Id="rId2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C6D5-AC23-394D-89D1-D454C9B3D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098808"/>
            <a:ext cx="6858000" cy="793733"/>
          </a:xfrm>
        </p:spPr>
        <p:txBody>
          <a:bodyPr>
            <a:normAutofit/>
          </a:bodyPr>
          <a:lstStyle/>
          <a:p>
            <a:r>
              <a:rPr lang="en-CA" dirty="0"/>
              <a:t>Vector models of word meaning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640AB-D639-B845-A751-CFD009768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52A6D9-BBD1-7B4C-8A5A-3B4E467C3215}"/>
              </a:ext>
            </a:extLst>
          </p:cNvPr>
          <p:cNvSpPr txBox="1"/>
          <p:nvPr/>
        </p:nvSpPr>
        <p:spPr>
          <a:xfrm>
            <a:off x="3657600" y="4248150"/>
            <a:ext cx="4869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800" i="1" dirty="0">
                <a:latin typeface="+mn-lt"/>
              </a:rPr>
              <a:t>“You shall know a word by the company it keeps!”</a:t>
            </a:r>
          </a:p>
          <a:p>
            <a:pPr algn="r"/>
            <a:r>
              <a:rPr lang="en-CA" sz="1800" i="1" dirty="0">
                <a:latin typeface="+mn-lt"/>
              </a:rPr>
              <a:t>Firth (1957)</a:t>
            </a:r>
            <a:endParaRPr lang="en-US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96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words in a term-document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word is a count vector in </a:t>
            </a:r>
            <a:r>
              <a:rPr lang="en-US" sz="2800" dirty="0">
                <a:latin typeface="Lucida Sans Unicode" charset="0"/>
                <a:ea typeface="Lucida Sans Unicode" charset="0"/>
                <a:cs typeface="Lucida Sans Unicode" charset="0"/>
              </a:rPr>
              <a:t>ℕ</a:t>
            </a:r>
            <a:r>
              <a:rPr lang="en-US" sz="2800" baseline="30000" dirty="0"/>
              <a:t>D</a:t>
            </a:r>
            <a:r>
              <a:rPr lang="en-US" sz="2800" dirty="0"/>
              <a:t>: a row below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6200000">
            <a:off x="4233193" y="776957"/>
            <a:ext cx="296614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95600" y="1473710"/>
            <a:ext cx="1828800" cy="3778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95598"/>
              </p:ext>
            </p:extLst>
          </p:nvPr>
        </p:nvGraphicFramePr>
        <p:xfrm>
          <a:off x="152400" y="2038350"/>
          <a:ext cx="66627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Worksheet" r:id="rId3" imgW="6121400" imgH="1600200" progId="Excel.Sheet.12">
                  <p:embed/>
                </p:oleObj>
              </mc:Choice>
              <mc:Fallback>
                <p:oleObj name="Worksheet" r:id="rId3" imgW="6121400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2038350"/>
                        <a:ext cx="6662737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1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words in a term-document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Two </a:t>
            </a:r>
            <a:r>
              <a:rPr lang="en-US" sz="2800" b="1" dirty="0"/>
              <a:t>words</a:t>
            </a:r>
            <a:r>
              <a:rPr lang="en-US" sz="2800" dirty="0"/>
              <a:t> are similar if their vectors are similar</a:t>
            </a:r>
            <a:endParaRPr lang="en-US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40206"/>
              </p:ext>
            </p:extLst>
          </p:nvPr>
        </p:nvGraphicFramePr>
        <p:xfrm>
          <a:off x="152400" y="2038350"/>
          <a:ext cx="66627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Worksheet" r:id="rId3" imgW="6121400" imgH="1600200" progId="Excel.Sheet.12">
                  <p:embed/>
                </p:oleObj>
              </mc:Choice>
              <mc:Fallback>
                <p:oleObj name="Worksheet" r:id="rId3" imgW="6121400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2038350"/>
                        <a:ext cx="6662737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4354639" y="1188389"/>
            <a:ext cx="304800" cy="487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4343401" y="819149"/>
            <a:ext cx="304798" cy="487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017959" y="264795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618159" y="264795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17759" y="3257550"/>
            <a:ext cx="1371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32359" y="325755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Term-context matrix for 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r>
              <a:rPr lang="en-US" sz="2800" dirty="0"/>
              <a:t>Two </a:t>
            </a:r>
            <a:r>
              <a:rPr lang="en-US" sz="2800" b="1" dirty="0"/>
              <a:t>words</a:t>
            </a:r>
            <a:r>
              <a:rPr lang="en-US" sz="2800" dirty="0"/>
              <a:t> are similar in meaning if their context vectors are similar</a:t>
            </a:r>
            <a:endParaRPr lang="en-US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5124449" y="152400"/>
            <a:ext cx="304800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5113211" y="-152400"/>
            <a:ext cx="304798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98579"/>
              </p:ext>
            </p:extLst>
          </p:nvPr>
        </p:nvGraphicFramePr>
        <p:xfrm>
          <a:off x="64959" y="2266950"/>
          <a:ext cx="7987884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Worksheet" r:id="rId3" imgW="7734300" imgH="4648200" progId="Excel.Sheet.12">
                  <p:embed/>
                </p:oleObj>
              </mc:Choice>
              <mc:Fallback>
                <p:oleObj name="Worksheet" r:id="rId3" imgW="7734300" imgH="464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59" y="2266950"/>
                        <a:ext cx="7987884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69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word-word or word-context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200150"/>
                <a:ext cx="8001000" cy="3333750"/>
              </a:xfrm>
            </p:spPr>
            <p:txBody>
              <a:bodyPr/>
              <a:lstStyle/>
              <a:p>
                <a:r>
                  <a:rPr lang="en-US" sz="2800" dirty="0"/>
                  <a:t>Instead of entire documents, use smaller contexts</a:t>
                </a:r>
              </a:p>
              <a:p>
                <a:pPr lvl="1"/>
                <a:r>
                  <a:rPr lang="en-US" sz="2400" dirty="0"/>
                  <a:t>Paragraph</a:t>
                </a:r>
              </a:p>
              <a:p>
                <a:pPr lvl="1"/>
                <a:r>
                  <a:rPr lang="en-US" sz="2400" dirty="0"/>
                  <a:t>Window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en-US" sz="2400" dirty="0"/>
                  <a:t> 4 words</a:t>
                </a:r>
              </a:p>
              <a:p>
                <a:r>
                  <a:rPr lang="en-US" sz="2800" dirty="0"/>
                  <a:t>A word is now defined by a vector over counts of context words</a:t>
                </a:r>
              </a:p>
              <a:p>
                <a:r>
                  <a:rPr lang="en-US" sz="2800" dirty="0"/>
                  <a:t>Instead of each vector being of length D</a:t>
                </a:r>
              </a:p>
              <a:p>
                <a:r>
                  <a:rPr lang="en-US" sz="2800" dirty="0"/>
                  <a:t>Each vector is now of length |V|</a:t>
                </a:r>
              </a:p>
              <a:p>
                <a:r>
                  <a:rPr lang="en-US" sz="2800" dirty="0"/>
                  <a:t>The word-word matrix is |</a:t>
                </a:r>
                <a:r>
                  <a:rPr lang="en-US" sz="2800" dirty="0" err="1"/>
                  <a:t>V|x|V</a:t>
                </a:r>
                <a:r>
                  <a:rPr lang="en-US" sz="2800" dirty="0"/>
                  <a:t>|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200150"/>
                <a:ext cx="8001000" cy="3333750"/>
              </a:xfrm>
              <a:blipFill rotWithShape="0">
                <a:blip r:embed="rId3"/>
                <a:stretch>
                  <a:fillRect l="-1448" t="-1828" b="-2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551359" y="302895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51559" y="302895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51159" y="3638550"/>
            <a:ext cx="1371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65759" y="363855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Word-Word matrix</a:t>
                </a:r>
                <a:br>
                  <a:rPr lang="en-US" dirty="0"/>
                </a:br>
                <a:r>
                  <a:rPr lang="en-US" dirty="0"/>
                  <a:t>Sample contexts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en-US" dirty="0"/>
                  <a:t> 7 words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041" t="-54545" b="-28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50863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5657849" y="533400"/>
            <a:ext cx="304800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5646611" y="228600"/>
            <a:ext cx="304798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98488" y="2647950"/>
          <a:ext cx="79883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4" imgW="7734300" imgH="4648200" progId="Excel.Sheet.12">
                  <p:embed/>
                </p:oleObj>
              </mc:Choice>
              <mc:Fallback>
                <p:oleObj name="Worksheet" r:id="rId4" imgW="7734300" imgH="464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488" y="2647950"/>
                        <a:ext cx="79883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400175"/>
            <a:ext cx="8510954" cy="9429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236" y="432435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9400" y="4379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51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8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Word-word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showed only 4x6, but the real matrix is 50,000 x 50,000</a:t>
                </a:r>
              </a:p>
              <a:p>
                <a:pPr lvl="1"/>
                <a:r>
                  <a:rPr lang="en-US" dirty="0"/>
                  <a:t>So it’s very </a:t>
                </a:r>
                <a:r>
                  <a:rPr lang="en-US" b="1" dirty="0"/>
                  <a:t>sparse</a:t>
                </a:r>
              </a:p>
              <a:p>
                <a:pPr lvl="2"/>
                <a:r>
                  <a:rPr lang="en-US" dirty="0"/>
                  <a:t>Most values are 0.</a:t>
                </a:r>
              </a:p>
              <a:p>
                <a:pPr lvl="1"/>
                <a:r>
                  <a:rPr lang="en-US" dirty="0"/>
                  <a:t>That’s OK, since there are lots of efficient algorithms for sparse matrices.</a:t>
                </a:r>
              </a:p>
              <a:p>
                <a:r>
                  <a:rPr lang="en-US" dirty="0"/>
                  <a:t>The size of windows depends on your goals</a:t>
                </a:r>
              </a:p>
              <a:p>
                <a:pPr lvl="1"/>
                <a:r>
                  <a:rPr lang="en-US" dirty="0"/>
                  <a:t>The shorter the windows , the more </a:t>
                </a:r>
                <a:r>
                  <a:rPr lang="en-US" b="1" dirty="0"/>
                  <a:t>syntactic</a:t>
                </a:r>
                <a:r>
                  <a:rPr lang="en-US" dirty="0"/>
                  <a:t> the representation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en-US" dirty="0"/>
                  <a:t> 1-3 </a:t>
                </a:r>
              </a:p>
              <a:p>
                <a:pPr lvl="1"/>
                <a:r>
                  <a:rPr lang="en-US" dirty="0"/>
                  <a:t>The longer the windows, the more </a:t>
                </a:r>
                <a:r>
                  <a:rPr lang="en-US" b="1" dirty="0"/>
                  <a:t>semantic</a:t>
                </a:r>
                <a:r>
                  <a:rPr lang="en-US" dirty="0"/>
                  <a:t> the representation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en-US" dirty="0"/>
                  <a:t> 4-10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4" t="-1521" b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98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361950"/>
          </a:xfrm>
        </p:spPr>
        <p:txBody>
          <a:bodyPr/>
          <a:lstStyle/>
          <a:p>
            <a:r>
              <a:rPr lang="en-US" dirty="0"/>
              <a:t>2 kinds of co-occurrence between 2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839200" cy="3695700"/>
          </a:xfrm>
        </p:spPr>
        <p:txBody>
          <a:bodyPr/>
          <a:lstStyle/>
          <a:p>
            <a:r>
              <a:rPr lang="en-US" sz="2800" dirty="0"/>
              <a:t>First-order co-occurrence (</a:t>
            </a:r>
            <a:r>
              <a:rPr lang="en-US" sz="2800" b="1" dirty="0"/>
              <a:t>syntagmatic</a:t>
            </a:r>
            <a:r>
              <a:rPr lang="en-US" sz="2800" dirty="0"/>
              <a:t> </a:t>
            </a:r>
            <a:r>
              <a:rPr lang="en-US" sz="2800" b="1" dirty="0"/>
              <a:t>association</a:t>
            </a:r>
            <a:r>
              <a:rPr lang="en-US" sz="2800" dirty="0"/>
              <a:t>):</a:t>
            </a:r>
          </a:p>
          <a:p>
            <a:pPr lvl="1"/>
            <a:r>
              <a:rPr lang="en-US" sz="2400" dirty="0"/>
              <a:t>They are typically nearby each other. </a:t>
            </a:r>
          </a:p>
          <a:p>
            <a:pPr lvl="1"/>
            <a:r>
              <a:rPr lang="en-US" sz="2400" i="1" dirty="0"/>
              <a:t>wrote </a:t>
            </a:r>
            <a:r>
              <a:rPr lang="en-US" sz="2400" dirty="0"/>
              <a:t>is a first-order associate of </a:t>
            </a:r>
            <a:r>
              <a:rPr lang="en-US" sz="2400" i="1" dirty="0"/>
              <a:t>book </a:t>
            </a:r>
            <a:r>
              <a:rPr lang="en-US" sz="2400" dirty="0"/>
              <a:t>or </a:t>
            </a:r>
            <a:r>
              <a:rPr lang="en-US" sz="2400" i="1" dirty="0"/>
              <a:t>poem</a:t>
            </a:r>
            <a:r>
              <a:rPr lang="en-US" sz="2400" dirty="0"/>
              <a:t>. </a:t>
            </a:r>
          </a:p>
          <a:p>
            <a:r>
              <a:rPr lang="en-US" sz="2800" dirty="0"/>
              <a:t>Second-order co-occurrence (</a:t>
            </a:r>
            <a:r>
              <a:rPr lang="en-US" sz="2800" b="1" dirty="0"/>
              <a:t>paradigmatic association</a:t>
            </a:r>
            <a:r>
              <a:rPr lang="en-US" sz="2800" dirty="0"/>
              <a:t>): </a:t>
            </a:r>
          </a:p>
          <a:p>
            <a:pPr lvl="1"/>
            <a:r>
              <a:rPr lang="en-US" sz="2400" dirty="0"/>
              <a:t>They have similar neighbors. </a:t>
            </a:r>
          </a:p>
          <a:p>
            <a:pPr lvl="1"/>
            <a:r>
              <a:rPr lang="en-US" sz="2400" i="1" dirty="0"/>
              <a:t>wrote </a:t>
            </a:r>
            <a:r>
              <a:rPr lang="en-US" sz="2400" dirty="0"/>
              <a:t>is a second- order associate of words like </a:t>
            </a:r>
            <a:r>
              <a:rPr lang="en-US" sz="2400" i="1" dirty="0"/>
              <a:t>said </a:t>
            </a:r>
            <a:r>
              <a:rPr lang="en-US" sz="2400" dirty="0"/>
              <a:t>or </a:t>
            </a:r>
            <a:r>
              <a:rPr lang="en-US" sz="2400" i="1" dirty="0"/>
              <a:t>remarked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3484" y="742950"/>
            <a:ext cx="352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</a:t>
            </a:r>
            <a:r>
              <a:rPr lang="en-US" sz="1800" dirty="0" err="1"/>
              <a:t>Schütze</a:t>
            </a:r>
            <a:r>
              <a:rPr lang="en-US" sz="1800" dirty="0"/>
              <a:t> and Pedersen, 1993)</a:t>
            </a:r>
          </a:p>
        </p:txBody>
      </p:sp>
    </p:spTree>
    <p:extLst>
      <p:ext uri="{BB962C8B-B14F-4D97-AF65-F5344CB8AC3E}">
        <p14:creationId xmlns:p14="http://schemas.microsoft.com/office/powerpoint/2010/main" val="62149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>
                <a:solidFill>
                  <a:srgbClr val="A4001D"/>
                </a:solidFill>
                <a:ea typeface="ＭＳ Ｐゴシック" charset="0"/>
                <a:cs typeface="Calibri"/>
              </a:rPr>
              <a:t>Positive </a:t>
            </a:r>
            <a:r>
              <a:rPr lang="en-US" sz="3600" dirty="0" err="1">
                <a:solidFill>
                  <a:srgbClr val="A4001D"/>
                </a:solidFill>
                <a:ea typeface="ＭＳ Ｐゴシック" charset="0"/>
                <a:cs typeface="Calibri"/>
              </a:rPr>
              <a:t>Pointwise</a:t>
            </a:r>
            <a:r>
              <a:rPr lang="en-US" sz="3600" dirty="0">
                <a:solidFill>
                  <a:srgbClr val="A4001D"/>
                </a:solidFill>
                <a:ea typeface="ＭＳ Ｐゴシック" charset="0"/>
                <a:cs typeface="Calibri"/>
              </a:rPr>
              <a:t> Mutual Information (PPMI)</a:t>
            </a:r>
          </a:p>
        </p:txBody>
      </p:sp>
    </p:spTree>
    <p:extLst>
      <p:ext uri="{BB962C8B-B14F-4D97-AF65-F5344CB8AC3E}">
        <p14:creationId xmlns:p14="http://schemas.microsoft.com/office/powerpoint/2010/main" val="20434645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raw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Raw word frequency is not a great measure of association between words</a:t>
            </a:r>
          </a:p>
          <a:p>
            <a:pPr lvl="1"/>
            <a:r>
              <a:rPr lang="en-US" dirty="0"/>
              <a:t>It’s very skewed</a:t>
            </a:r>
          </a:p>
          <a:p>
            <a:pPr lvl="2"/>
            <a:r>
              <a:rPr lang="en-US" dirty="0"/>
              <a:t>“the” and “of” are very frequent, but maybe not the most discriminative</a:t>
            </a:r>
          </a:p>
          <a:p>
            <a:r>
              <a:rPr lang="en-US" dirty="0"/>
              <a:t>We’d rather have a measure that asks whether a context word is </a:t>
            </a:r>
            <a:r>
              <a:rPr lang="en-US" b="1" dirty="0"/>
              <a:t>particularly informative </a:t>
            </a:r>
            <a:r>
              <a:rPr lang="en-US" dirty="0"/>
              <a:t>about the target word.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Positive </a:t>
            </a:r>
            <a:r>
              <a:rPr lang="en-US" sz="2400" dirty="0" err="1">
                <a:solidFill>
                  <a:srgbClr val="0000FF"/>
                </a:solidFill>
              </a:rPr>
              <a:t>Pointwise</a:t>
            </a:r>
            <a:r>
              <a:rPr lang="en-US" sz="2400" dirty="0">
                <a:solidFill>
                  <a:srgbClr val="0000FF"/>
                </a:solidFill>
              </a:rPr>
              <a:t> Mutual Information (PPMI)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9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 err="1"/>
              <a:t>Pointwise</a:t>
            </a:r>
            <a:r>
              <a:rPr lang="en-US" dirty="0"/>
              <a:t>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2451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609600" y="1428750"/>
                <a:ext cx="7924800" cy="37147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Pointwise mutual information</a:t>
                </a:r>
                <a:r>
                  <a:rPr lang="en-US" dirty="0"/>
                  <a:t>: 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Do events x and y co-occur more than if they were independent?</a:t>
                </a:r>
              </a:p>
              <a:p>
                <a:pPr lvl="1"/>
                <a:endParaRPr lang="en-US" sz="1100" dirty="0"/>
              </a:p>
              <a:p>
                <a:endParaRPr lang="en-US" b="1" dirty="0"/>
              </a:p>
              <a:p>
                <a:pPr marL="0" lvl="1" indent="0">
                  <a:buClr>
                    <a:srgbClr val="CC0000"/>
                  </a:buClr>
                  <a:buNone/>
                </a:pPr>
                <a:r>
                  <a:rPr lang="en-US" sz="2400" b="1" dirty="0"/>
                  <a:t>PMI between two words</a:t>
                </a:r>
                <a:r>
                  <a:rPr lang="en-US" sz="2400" dirty="0"/>
                  <a:t>:  </a:t>
                </a:r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</a:rPr>
                  <a:t>(Church &amp; Hanks 1989)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sz="1800" dirty="0"/>
                  <a:t> Do words x and y co-occur more than if they were independent? </a:t>
                </a:r>
              </a:p>
              <a:p>
                <a:pPr>
                  <a:buFont typeface="Wingdings" pitchFamily="-65" charset="2"/>
                  <a:buNone/>
                </a:pPr>
                <a:endParaRPr lang="en-US" sz="2000" b="0" i="0" dirty="0">
                  <a:latin typeface="Cambria Math" charset="0"/>
                </a:endParaRPr>
              </a:p>
              <a:p>
                <a:pPr>
                  <a:buFont typeface="Wingdings" pitchFamily="-65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charset="0"/>
                        </a:rPr>
                        <m:t>PMI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charset="0"/>
                            </a:rPr>
                            <m:t>log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𝑤𝑜𝑟𝑑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>
                  <a:buFont typeface="Wingdings" pitchFamily="-65" charset="2"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1512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428750"/>
                <a:ext cx="7924800" cy="3714750"/>
              </a:xfrm>
              <a:blipFill rotWithShape="0">
                <a:blip r:embed="rId4"/>
                <a:stretch>
                  <a:fillRect l="-1154"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4"/>
          <p:cNvGraphicFramePr>
            <a:graphicFrameLocks noChangeAspect="1"/>
          </p:cNvGraphicFramePr>
          <p:nvPr>
            <p:extLst/>
          </p:nvPr>
        </p:nvGraphicFramePr>
        <p:xfrm>
          <a:off x="2971800" y="2266950"/>
          <a:ext cx="3017838" cy="63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Equation" r:id="rId5" imgW="1689100" imgH="355600" progId="Equation.3">
                  <p:embed/>
                </p:oleObj>
              </mc:Choice>
              <mc:Fallback>
                <p:oleObj name="Equation" r:id="rId5" imgW="168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66950"/>
                        <a:ext cx="3017838" cy="636084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88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vector models of meaning?</a:t>
            </a:r>
            <a:br>
              <a:rPr lang="en-US" dirty="0"/>
            </a:br>
            <a:r>
              <a:rPr lang="en-US" dirty="0"/>
              <a:t>computing the similarity between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0000FF"/>
                </a:solidFill>
              </a:rPr>
              <a:t>fast</a:t>
            </a:r>
            <a:r>
              <a:rPr lang="en-US" dirty="0"/>
              <a:t>” is similar to “</a:t>
            </a:r>
            <a:r>
              <a:rPr lang="en-US" b="1" dirty="0">
                <a:solidFill>
                  <a:srgbClr val="0000FF"/>
                </a:solidFill>
              </a:rPr>
              <a:t>rapid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0000FF"/>
                </a:solidFill>
              </a:rPr>
              <a:t>tall</a:t>
            </a:r>
            <a:r>
              <a:rPr lang="en-US" dirty="0"/>
              <a:t>” is similar to “</a:t>
            </a:r>
            <a:r>
              <a:rPr lang="en-US" b="1" dirty="0">
                <a:solidFill>
                  <a:srgbClr val="0000FF"/>
                </a:solidFill>
              </a:rPr>
              <a:t>height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 answering:</a:t>
            </a:r>
          </a:p>
          <a:p>
            <a:pPr marL="0" indent="0">
              <a:buNone/>
            </a:pPr>
            <a:r>
              <a:rPr lang="en-US" i="1" dirty="0"/>
              <a:t>Q: “How </a:t>
            </a:r>
            <a:r>
              <a:rPr lang="en-US" b="1" i="1" dirty="0">
                <a:solidFill>
                  <a:srgbClr val="0000FF"/>
                </a:solidFill>
              </a:rPr>
              <a:t>tall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is Mt. Everest?”</a:t>
            </a:r>
            <a:br>
              <a:rPr lang="en-US" i="1" dirty="0"/>
            </a:br>
            <a:r>
              <a:rPr lang="en-US" i="1" dirty="0"/>
              <a:t>Candidate A: “The official </a:t>
            </a:r>
            <a:r>
              <a:rPr lang="en-US" b="1" i="1" dirty="0">
                <a:solidFill>
                  <a:srgbClr val="0000FF"/>
                </a:solidFill>
              </a:rPr>
              <a:t>height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of Mount Everest is 29029 feet”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4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171450"/>
            <a:ext cx="7467600" cy="742950"/>
          </a:xfrm>
        </p:spPr>
        <p:txBody>
          <a:bodyPr/>
          <a:lstStyle/>
          <a:p>
            <a:r>
              <a:rPr lang="en-US" dirty="0"/>
              <a:t>Positive </a:t>
            </a:r>
            <a:r>
              <a:rPr lang="en-US" dirty="0" err="1"/>
              <a:t>Pointwise</a:t>
            </a:r>
            <a:r>
              <a:rPr lang="en-US" dirty="0"/>
              <a:t>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2451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1143000" y="666750"/>
                <a:ext cx="8153400" cy="3429000"/>
              </a:xfrm>
            </p:spPr>
            <p:txBody>
              <a:bodyPr/>
              <a:lstStyle/>
              <a:p>
                <a:pPr marL="342900" lvl="1" indent="-342900">
                  <a:buClr>
                    <a:srgbClr val="CC0000"/>
                  </a:buClr>
                </a:pPr>
                <a:r>
                  <a:rPr lang="en-US" sz="2400" dirty="0"/>
                  <a:t>PMI ranges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−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∞  </m:t>
                    </m:r>
                    <m:r>
                      <m:rPr>
                        <m:nor/>
                      </m:rPr>
                      <a:rPr lang="en-US" sz="2400"/>
                      <m:t>to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a:rPr lang="en-US" sz="2400" b="0" i="1">
                        <a:latin typeface="Cambria Math" charset="0"/>
                        <a:ea typeface="Cambria Math" charset="0"/>
                        <a:cs typeface="Cambria Math" charset="0"/>
                      </a:rPr>
                      <m:t>+∞</m:t>
                    </m:r>
                  </m:oMath>
                </a14:m>
                <a:endParaRPr lang="en-US" sz="2400" dirty="0"/>
              </a:p>
              <a:p>
                <a:pPr marL="342900" lvl="1" indent="-342900">
                  <a:buClr>
                    <a:srgbClr val="CC0000"/>
                  </a:buClr>
                </a:pPr>
                <a:r>
                  <a:rPr lang="en-US" sz="2400" dirty="0"/>
                  <a:t>But the negative values are problematic</a:t>
                </a:r>
              </a:p>
              <a:p>
                <a:pPr marL="685800" lvl="2" indent="-342900"/>
                <a:r>
                  <a:rPr lang="en-US" sz="2400" dirty="0"/>
                  <a:t>Things are co-occurring </a:t>
                </a:r>
                <a:r>
                  <a:rPr lang="en-US" sz="2400" b="1" dirty="0"/>
                  <a:t>less than </a:t>
                </a:r>
                <a:r>
                  <a:rPr lang="en-US" sz="2400" dirty="0"/>
                  <a:t>we expect by chance</a:t>
                </a:r>
              </a:p>
              <a:p>
                <a:pPr marL="685800" lvl="2" indent="-342900"/>
                <a:r>
                  <a:rPr lang="en-US" sz="2400" dirty="0"/>
                  <a:t>Unreliable without enormous corpora</a:t>
                </a:r>
              </a:p>
              <a:p>
                <a:pPr marL="1028700" lvl="3" indent="-342900"/>
                <a:r>
                  <a:rPr lang="en-US" sz="2000" dirty="0"/>
                  <a:t>Imagine w1 and w2 whose probability is each 10</a:t>
                </a:r>
                <a:r>
                  <a:rPr lang="en-US" sz="2000" baseline="30000" dirty="0"/>
                  <a:t>-6</a:t>
                </a:r>
                <a:endParaRPr lang="en-US" sz="2000" dirty="0"/>
              </a:p>
              <a:p>
                <a:pPr marL="1028700" lvl="3" indent="-342900"/>
                <a:r>
                  <a:rPr lang="en-US" sz="2000" dirty="0"/>
                  <a:t>Hard to be sure p(w1,w2) is significantly different than 10</a:t>
                </a:r>
                <a:r>
                  <a:rPr lang="en-US" sz="2000" baseline="30000" dirty="0"/>
                  <a:t>-12</a:t>
                </a:r>
                <a:r>
                  <a:rPr lang="en-US" sz="2000" dirty="0"/>
                  <a:t> </a:t>
                </a:r>
              </a:p>
              <a:p>
                <a:pPr marL="685800" lvl="2" indent="-342900"/>
                <a:r>
                  <a:rPr lang="en-US" sz="2600" dirty="0"/>
                  <a:t>Plus it’s not clear people are good at “</a:t>
                </a:r>
                <a:r>
                  <a:rPr lang="en-US" sz="2600" dirty="0" err="1"/>
                  <a:t>unrelatedness</a:t>
                </a:r>
                <a:r>
                  <a:rPr lang="en-US" sz="2600" dirty="0"/>
                  <a:t>”</a:t>
                </a:r>
              </a:p>
              <a:p>
                <a:pPr marL="342900" lvl="1" indent="-342900"/>
                <a:r>
                  <a:rPr lang="en-US" sz="2400" dirty="0"/>
                  <a:t>So we just replace negative PMI values by 0</a:t>
                </a:r>
              </a:p>
              <a:p>
                <a:pPr marL="342900" lvl="1" indent="-342900"/>
                <a:r>
                  <a:rPr lang="en-US" sz="2400" dirty="0"/>
                  <a:t>Positive PMI (PPMI) between word1 and word2:</a:t>
                </a:r>
                <a:endParaRPr lang="en-US" sz="2000" dirty="0"/>
              </a:p>
              <a:p>
                <a:pPr>
                  <a:buFont typeface="Wingdings" pitchFamily="-65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Cambria Math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000">
                          <a:latin typeface="Cambria Math" charset="0"/>
                        </a:rPr>
                        <m:t>MI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𝑤𝑜𝑟𝑑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𝑤𝑜𝑟𝑑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𝑤𝑜𝑟𝑑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𝑤𝑜𝑟𝑑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𝑤𝑜𝑟𝑑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charset="0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b="1" dirty="0"/>
              </a:p>
              <a:p>
                <a:pPr lvl="1"/>
                <a:endParaRPr lang="en-US" sz="1800" dirty="0"/>
              </a:p>
              <a:p>
                <a:pPr>
                  <a:buFont typeface="Wingdings" pitchFamily="-65" charset="2"/>
                  <a:buNone/>
                </a:pPr>
                <a:endParaRPr lang="en-US" sz="2000" dirty="0"/>
              </a:p>
              <a:p>
                <a:pPr>
                  <a:buFont typeface="Wingdings" pitchFamily="-65" charset="2"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1512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143000" y="666750"/>
                <a:ext cx="8153400" cy="3429000"/>
              </a:xfrm>
              <a:blipFill rotWithShape="0">
                <a:blip r:embed="rId3"/>
                <a:stretch>
                  <a:fillRect l="-1122" t="-1421" b="-29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958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/>
              <a:t>Computing PPMI on a term-context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r>
              <a:rPr lang="en-US" dirty="0"/>
              <a:t>Matrix </a:t>
            </a:r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dirty="0"/>
              <a:t> with </a:t>
            </a:r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dirty="0"/>
              <a:t> rows (words) and </a:t>
            </a:r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/>
              <a:t> columns (contexts)</a:t>
            </a:r>
          </a:p>
          <a:p>
            <a:r>
              <a:rPr lang="en-US" dirty="0" err="1">
                <a:latin typeface="Times New Roman"/>
                <a:cs typeface="Times New Roman"/>
              </a:rPr>
              <a:t>f</a:t>
            </a:r>
            <a:r>
              <a:rPr lang="en-US" baseline="-25000" dirty="0" err="1">
                <a:latin typeface="Times New Roman"/>
                <a:cs typeface="Times New Roman"/>
              </a:rPr>
              <a:t>ij</a:t>
            </a:r>
            <a:r>
              <a:rPr lang="en-US" dirty="0"/>
              <a:t> is # of times </a:t>
            </a:r>
            <a:r>
              <a:rPr lang="en-US" dirty="0" err="1">
                <a:latin typeface="Times New Roman"/>
                <a:cs typeface="Times New Roman"/>
              </a:rPr>
              <a:t>w</a:t>
            </a:r>
            <a:r>
              <a:rPr lang="en-US" baseline="-25000" dirty="0" err="1">
                <a:latin typeface="Times New Roman"/>
                <a:cs typeface="Times New Roman"/>
              </a:rPr>
              <a:t>i</a:t>
            </a:r>
            <a:r>
              <a:rPr lang="en-US" dirty="0"/>
              <a:t> occurs in context </a:t>
            </a:r>
            <a:r>
              <a:rPr lang="en-US" dirty="0" err="1">
                <a:latin typeface="Times New Roman"/>
                <a:cs typeface="Times New Roman"/>
              </a:rPr>
              <a:t>c</a:t>
            </a:r>
            <a:r>
              <a:rPr lang="en-US" baseline="-25000" dirty="0" err="1">
                <a:latin typeface="Times New Roman"/>
                <a:cs typeface="Times New Roman"/>
              </a:rPr>
              <a:t>j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matri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57350"/>
            <a:ext cx="3505200" cy="83164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81000" y="2571750"/>
          <a:ext cx="139790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Equation" r:id="rId4" imgW="850900" imgH="711200" progId="Equation.3">
                  <p:embed/>
                </p:oleObj>
              </mc:Choice>
              <mc:Fallback>
                <p:oleObj name="Equation" r:id="rId4" imgW="8509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2571750"/>
                        <a:ext cx="1397907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33600" y="2190750"/>
          <a:ext cx="1418771" cy="1627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Equation" r:id="rId6" imgW="863600" imgH="990600" progId="Equation.3">
                  <p:embed/>
                </p:oleObj>
              </mc:Choice>
              <mc:Fallback>
                <p:oleObj name="Equation" r:id="rId6" imgW="8636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2190750"/>
                        <a:ext cx="1418771" cy="1627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886200" y="2190750"/>
          <a:ext cx="1460500" cy="158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Equation" r:id="rId8" imgW="889000" imgH="965200" progId="Equation.3">
                  <p:embed/>
                </p:oleObj>
              </mc:Choice>
              <mc:Fallback>
                <p:oleObj name="Equation" r:id="rId8" imgW="8890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86200" y="2190750"/>
                        <a:ext cx="1460500" cy="158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741363" y="4105275"/>
          <a:ext cx="18573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Equation" r:id="rId10" imgW="1130300" imgH="457200" progId="Equation.3">
                  <p:embed/>
                </p:oleObj>
              </mc:Choice>
              <mc:Fallback>
                <p:oleObj name="Equation" r:id="rId10" imgW="1130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1363" y="4105275"/>
                        <a:ext cx="1857375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352800" y="4019550"/>
          <a:ext cx="31940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Equation" r:id="rId12" imgW="1943100" imgH="546100" progId="Equation.3">
                  <p:embed/>
                </p:oleObj>
              </mc:Choice>
              <mc:Fallback>
                <p:oleObj name="Equation" r:id="rId12" imgW="19431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52800" y="4019550"/>
                        <a:ext cx="319405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30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38350"/>
            <a:ext cx="31242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p(w=</a:t>
            </a:r>
            <a:r>
              <a:rPr lang="en-US" sz="2000" dirty="0" err="1"/>
              <a:t>information,c</a:t>
            </a:r>
            <a:r>
              <a:rPr lang="en-US" sz="2000" dirty="0"/>
              <a:t>=data) = </a:t>
            </a:r>
          </a:p>
          <a:p>
            <a:pPr marL="0" indent="0">
              <a:buNone/>
            </a:pPr>
            <a:r>
              <a:rPr lang="en-US" sz="2000" dirty="0"/>
              <a:t>p(w=information) =</a:t>
            </a:r>
          </a:p>
          <a:p>
            <a:pPr marL="0" indent="0">
              <a:buNone/>
            </a:pPr>
            <a:r>
              <a:rPr lang="en-US" sz="2000" dirty="0"/>
              <a:t>p(c=data) =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048000" y="11528"/>
          <a:ext cx="5556250" cy="184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Worksheet" r:id="rId3" imgW="5778500" imgH="1917700" progId="Excel.Sheet.12">
                  <p:embed/>
                </p:oleObj>
              </mc:Choice>
              <mc:Fallback>
                <p:oleObj name="Worksheet" r:id="rId3" imgW="57785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11528"/>
                        <a:ext cx="5556250" cy="1843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524000" y="2895250"/>
          <a:ext cx="6096000" cy="224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Worksheet" r:id="rId5" imgW="6921500" imgH="2552700" progId="Excel.Sheet.12">
                  <p:embed/>
                </p:oleObj>
              </mc:Choice>
              <mc:Fallback>
                <p:oleObj name="Worksheet" r:id="rId5" imgW="6921500" imgH="255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2895250"/>
                        <a:ext cx="6096000" cy="224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3800" y="2053120"/>
            <a:ext cx="6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= .32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205312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6/19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2419350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11/19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24193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= .58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278558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7/19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2634" y="2785580"/>
            <a:ext cx="64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= .37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219200" y="361950"/>
          <a:ext cx="17321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0" name="Equation" r:id="rId7" imgW="850900" imgH="711200" progId="Equation.3">
                  <p:embed/>
                </p:oleObj>
              </mc:Choice>
              <mc:Fallback>
                <p:oleObj name="Equation" r:id="rId7" imgW="8509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9200" y="361950"/>
                        <a:ext cx="1732188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724400" y="1809750"/>
          <a:ext cx="1321663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1" name="Equation" r:id="rId9" imgW="863600" imgH="685800" progId="Equation.3">
                  <p:embed/>
                </p:oleObj>
              </mc:Choice>
              <mc:Fallback>
                <p:oleObj name="Equation" r:id="rId9" imgW="8636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24400" y="1809750"/>
                        <a:ext cx="1321663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6553200" y="1809686"/>
          <a:ext cx="1295400" cy="102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Equation" r:id="rId11" imgW="838200" imgH="660400" progId="Equation.3">
                  <p:embed/>
                </p:oleObj>
              </mc:Choice>
              <mc:Fallback>
                <p:oleObj name="Equation" r:id="rId11" imgW="8382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53200" y="1809686"/>
                        <a:ext cx="1295400" cy="1020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6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276350" y="677863"/>
          <a:ext cx="185578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3" imgW="1130300" imgH="457200" progId="Equation.3">
                  <p:embed/>
                </p:oleObj>
              </mc:Choice>
              <mc:Fallback>
                <p:oleObj name="Equation" r:id="rId3" imgW="1130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6350" y="677863"/>
                        <a:ext cx="1855788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2343150"/>
            <a:ext cx="4267200" cy="609600"/>
          </a:xfrm>
        </p:spPr>
        <p:txBody>
          <a:bodyPr/>
          <a:lstStyle/>
          <a:p>
            <a:r>
              <a:rPr lang="en-US" dirty="0" err="1"/>
              <a:t>pmi</a:t>
            </a:r>
            <a:r>
              <a:rPr lang="en-US" dirty="0"/>
              <a:t>(</a:t>
            </a:r>
            <a:r>
              <a:rPr lang="en-US" dirty="0" err="1"/>
              <a:t>information,data</a:t>
            </a:r>
            <a:r>
              <a:rPr lang="en-US" dirty="0"/>
              <a:t>) = log</a:t>
            </a:r>
            <a:r>
              <a:rPr lang="en-US" baseline="-25000" dirty="0"/>
              <a:t>2</a:t>
            </a:r>
            <a:r>
              <a:rPr lang="en-US" dirty="0"/>
              <a:t> (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200400" y="133350"/>
          <a:ext cx="5932218" cy="210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Worksheet" r:id="rId5" imgW="6756400" imgH="2400300" progId="Excel.Sheet.12">
                  <p:embed/>
                </p:oleObj>
              </mc:Choice>
              <mc:Fallback>
                <p:oleObj name="Worksheet" r:id="rId5" imgW="6756400" imgH="240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133350"/>
                        <a:ext cx="5932218" cy="2107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838200" y="3016250"/>
          <a:ext cx="59690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name="Worksheet" r:id="rId7" imgW="5969000" imgH="1917700" progId="Excel.Sheet.12">
                  <p:embed/>
                </p:oleObj>
              </mc:Choice>
              <mc:Fallback>
                <p:oleObj name="Worksheet" r:id="rId7" imgW="59690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3016250"/>
                        <a:ext cx="59690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4343400" y="2343150"/>
            <a:ext cx="762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.32 /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5105400" y="2343150"/>
            <a:ext cx="15240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(.37*.58) )</a:t>
            </a:r>
          </a:p>
        </p:txBody>
      </p:sp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6400800" y="2343150"/>
            <a:ext cx="2306611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 = .58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8748" y="2812018"/>
            <a:ext cx="2206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+mn-lt"/>
              </a:rPr>
              <a:t>(.57 using full precision)</a:t>
            </a:r>
          </a:p>
        </p:txBody>
      </p:sp>
    </p:spTree>
    <p:extLst>
      <p:ext uri="{BB962C8B-B14F-4D97-AF65-F5344CB8AC3E}">
        <p14:creationId xmlns:p14="http://schemas.microsoft.com/office/powerpoint/2010/main" val="17154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Weighting PMI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PMI is biased toward infrequent events</a:t>
            </a:r>
          </a:p>
          <a:p>
            <a:pPr lvl="1"/>
            <a:r>
              <a:rPr lang="en-US" sz="2800" dirty="0"/>
              <a:t>Very rare words have very high PMI values</a:t>
            </a:r>
          </a:p>
          <a:p>
            <a:r>
              <a:rPr lang="en-US" sz="3200" dirty="0"/>
              <a:t>Three solutions:</a:t>
            </a:r>
          </a:p>
          <a:p>
            <a:pPr marL="457200" lvl="1" indent="0">
              <a:buNone/>
            </a:pPr>
            <a:r>
              <a:rPr lang="en-US" sz="2400" dirty="0"/>
              <a:t>1. Normalized PMI (Bouma, 2009)</a:t>
            </a:r>
          </a:p>
          <a:p>
            <a:pPr marL="457200" lvl="1" indent="0">
              <a:buNone/>
            </a:pPr>
            <a:r>
              <a:rPr lang="en-US" sz="2400" dirty="0"/>
              <a:t>2. Give rare words slightly higher probabilities (Levy et al, 2015)</a:t>
            </a:r>
          </a:p>
          <a:p>
            <a:pPr marL="457200" lvl="1" indent="0">
              <a:buNone/>
            </a:pPr>
            <a:r>
              <a:rPr lang="en-US" sz="2400" dirty="0"/>
              <a:t>3. Use add-one smoothing (which has a similar effect as #2)</a:t>
            </a:r>
          </a:p>
          <a:p>
            <a:pPr lvl="1"/>
            <a:endParaRPr lang="en-US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69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D7D7-1F28-5E46-BB2E-08852452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Normalized Pointwise Mutual Information (</a:t>
            </a:r>
            <a:r>
              <a:rPr lang="en-CA" dirty="0" err="1"/>
              <a:t>Bouma</a:t>
            </a:r>
            <a:r>
              <a:rPr lang="en-CA" dirty="0"/>
              <a:t>, 2009)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6646F-737D-284D-A3C7-556277DF2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1" y="1708123"/>
            <a:ext cx="8292698" cy="265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6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382000" cy="895350"/>
          </a:xfrm>
        </p:spPr>
        <p:txBody>
          <a:bodyPr/>
          <a:lstStyle/>
          <a:p>
            <a:r>
              <a:rPr lang="en-US" dirty="0"/>
              <a:t>Weighting PMI: Giving rare context words slightly higher probability (Levy et al., 2015)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00150"/>
                <a:ext cx="8534400" cy="3333750"/>
              </a:xfrm>
            </p:spPr>
            <p:txBody>
              <a:bodyPr/>
              <a:lstStyle/>
              <a:p>
                <a:r>
                  <a:rPr lang="en-US" sz="2800" dirty="0"/>
                  <a:t>Raise the context probabilities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=0.75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This helps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 for rare </a:t>
                </a:r>
                <a:r>
                  <a:rPr lang="en-US" sz="2800" i="1" dirty="0"/>
                  <a:t>c</a:t>
                </a:r>
              </a:p>
              <a:p>
                <a:r>
                  <a:rPr lang="en-US" sz="2800" dirty="0"/>
                  <a:t>Consider two events, P(a) = .99 and P(b)=.01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.99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.75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.99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.75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01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.75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=.97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01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.75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01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.75</m:t>
                            </m:r>
                          </m:sup>
                        </m:sSup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.01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.75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 charset="0"/>
                        <a:ea typeface="Cambria Math" charset="0"/>
                        <a:cs typeface="Cambria Math" charset="0"/>
                      </a:rPr>
                      <m:t>=.</m:t>
                    </m:r>
                    <m: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03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00150"/>
                <a:ext cx="8534400" cy="3333750"/>
              </a:xfrm>
              <a:blipFill rotWithShape="0">
                <a:blip r:embed="rId2"/>
                <a:stretch>
                  <a:fillRect l="-1357" t="-1828" b="-14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57350"/>
            <a:ext cx="4472660" cy="15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704708"/>
              </p:ext>
            </p:extLst>
          </p:nvPr>
        </p:nvGraphicFramePr>
        <p:xfrm>
          <a:off x="3200400" y="565150"/>
          <a:ext cx="535146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Worksheet" r:id="rId3" imgW="5778500" imgH="1892300" progId="Excel.Sheet.12">
                  <p:embed/>
                </p:oleObj>
              </mc:Choice>
              <mc:Fallback>
                <p:oleObj name="Worksheet" r:id="rId3" imgW="5778500" imgH="1892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565150"/>
                        <a:ext cx="5351463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04800" y="2571750"/>
          <a:ext cx="64770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Worksheet" r:id="rId5" imgW="6921500" imgH="2374900" progId="Excel.Sheet.12">
                  <p:embed/>
                </p:oleObj>
              </mc:Choice>
              <mc:Fallback>
                <p:oleObj name="Worksheet" r:id="rId5" imgW="6921500" imgH="2374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2571750"/>
                        <a:ext cx="6477000" cy="222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B8F3906-7528-DF43-9DA4-A063861C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575"/>
            <a:ext cx="5410200" cy="565150"/>
          </a:xfrm>
        </p:spPr>
        <p:txBody>
          <a:bodyPr/>
          <a:lstStyle/>
          <a:p>
            <a:r>
              <a:rPr lang="en-US" dirty="0"/>
              <a:t>Laplace smoothing</a:t>
            </a:r>
          </a:p>
        </p:txBody>
      </p:sp>
    </p:spTree>
    <p:extLst>
      <p:ext uri="{BB962C8B-B14F-4D97-AF65-F5344CB8AC3E}">
        <p14:creationId xmlns:p14="http://schemas.microsoft.com/office/powerpoint/2010/main" val="432855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r>
              <a:rPr lang="en-US"/>
              <a:t>PPMI versus add-2 smoothed PPMI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143000" y="3016250"/>
          <a:ext cx="57785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Worksheet" r:id="rId3" imgW="5778500" imgH="1917700" progId="Excel.Sheet.12">
                  <p:embed/>
                </p:oleObj>
              </mc:Choice>
              <mc:Fallback>
                <p:oleObj name="Worksheet" r:id="rId3" imgW="57785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016250"/>
                        <a:ext cx="57785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41400" y="971550"/>
          <a:ext cx="59690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Worksheet" r:id="rId5" imgW="5969000" imgH="1917700" progId="Excel.Sheet.12">
                  <p:embed/>
                </p:oleObj>
              </mc:Choice>
              <mc:Fallback>
                <p:oleObj name="Worksheet" r:id="rId5" imgW="59690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1400" y="971550"/>
                        <a:ext cx="59690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7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>
                <a:solidFill>
                  <a:srgbClr val="A4001D"/>
                </a:solidFill>
                <a:ea typeface="ＭＳ Ｐゴシック" charset="0"/>
                <a:cs typeface="Calibri"/>
              </a:rPr>
              <a:t>Measuring similarity: the cosine</a:t>
            </a:r>
          </a:p>
        </p:txBody>
      </p:sp>
    </p:spTree>
    <p:extLst>
      <p:ext uri="{BB962C8B-B14F-4D97-AF65-F5344CB8AC3E}">
        <p14:creationId xmlns:p14="http://schemas.microsoft.com/office/powerpoint/2010/main" val="19765424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533400"/>
          </a:xfrm>
        </p:spPr>
        <p:txBody>
          <a:bodyPr/>
          <a:lstStyle/>
          <a:p>
            <a:r>
              <a:rPr lang="en-US" dirty="0"/>
              <a:t>Word similarity for plagiarism detection</a:t>
            </a:r>
          </a:p>
        </p:txBody>
      </p:sp>
      <p:pic>
        <p:nvPicPr>
          <p:cNvPr id="1439748" name="Picture 4" descr="lsamainfr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71550"/>
            <a:ext cx="6948678" cy="5053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582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839200" cy="3695700"/>
          </a:xfrm>
        </p:spPr>
        <p:txBody>
          <a:bodyPr/>
          <a:lstStyle/>
          <a:p>
            <a:r>
              <a:rPr lang="en-US" dirty="0"/>
              <a:t>Given 2 target words </a:t>
            </a:r>
            <a:r>
              <a:rPr lang="en-US" i="1" dirty="0"/>
              <a:t>v</a:t>
            </a:r>
            <a:r>
              <a:rPr lang="en-US" dirty="0"/>
              <a:t> and </a:t>
            </a:r>
            <a:r>
              <a:rPr lang="en-US" i="1" dirty="0"/>
              <a:t>w</a:t>
            </a:r>
            <a:endParaRPr lang="en-US" dirty="0"/>
          </a:p>
          <a:p>
            <a:r>
              <a:rPr lang="en-US" dirty="0"/>
              <a:t>We’ll need a way to measure their similarity.</a:t>
            </a:r>
          </a:p>
          <a:p>
            <a:r>
              <a:rPr lang="en-US" dirty="0"/>
              <a:t>Most measures of vector similarity are based on the:</a:t>
            </a:r>
          </a:p>
          <a:p>
            <a:r>
              <a:rPr lang="en-US" b="1" dirty="0"/>
              <a:t>Dot product </a:t>
            </a:r>
            <a:r>
              <a:rPr lang="en-US" dirty="0"/>
              <a:t>or </a:t>
            </a:r>
            <a:r>
              <a:rPr lang="en-US" b="1" dirty="0"/>
              <a:t>inner product</a:t>
            </a:r>
            <a:r>
              <a:rPr lang="en-US" dirty="0"/>
              <a:t> from linear algebra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lvl="1"/>
            <a:r>
              <a:rPr lang="en-US" dirty="0"/>
              <a:t>High when two vectors have large values in same dimensions. </a:t>
            </a:r>
          </a:p>
          <a:p>
            <a:pPr lvl="1"/>
            <a:r>
              <a:rPr lang="en-US" dirty="0"/>
              <a:t>Low (in fact 0) for </a:t>
            </a:r>
            <a:r>
              <a:rPr lang="en-US" b="1" dirty="0"/>
              <a:t>orthogonal vectors</a:t>
            </a:r>
            <a:r>
              <a:rPr lang="en-US" dirty="0"/>
              <a:t> with</a:t>
            </a:r>
            <a:r>
              <a:rPr lang="en-US" b="1" dirty="0"/>
              <a:t> </a:t>
            </a:r>
            <a:r>
              <a:rPr lang="en-US" dirty="0" err="1"/>
              <a:t>zeros</a:t>
            </a:r>
            <a:r>
              <a:rPr lang="en-US" dirty="0"/>
              <a:t> in complementary distribution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95459"/>
            <a:ext cx="708140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41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r>
              <a:rPr lang="en-US" dirty="0"/>
              <a:t>Problem with dot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33550"/>
            <a:ext cx="8534400" cy="3238500"/>
          </a:xfrm>
        </p:spPr>
        <p:txBody>
          <a:bodyPr/>
          <a:lstStyle/>
          <a:p>
            <a:r>
              <a:rPr lang="en-US" dirty="0"/>
              <a:t>Dot product is higher if the vector is longer. Vector length: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Vectors are longer if they have higher values in each dimension</a:t>
            </a:r>
          </a:p>
          <a:p>
            <a:r>
              <a:rPr lang="en-US" dirty="0"/>
              <a:t>That means more frequent words will have higher dot products</a:t>
            </a:r>
          </a:p>
          <a:p>
            <a:r>
              <a:rPr lang="en-US" dirty="0"/>
              <a:t>That’s bad: we don’t want a similarity metric to be sensitive to word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13742"/>
            <a:ext cx="1600200" cy="1101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" y="819150"/>
            <a:ext cx="708140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65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cosine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divide the dot product by the length of the two vectors!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turns out to be the cosine of the angle between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09750"/>
            <a:ext cx="838200" cy="972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3212838"/>
            <a:ext cx="2463800" cy="13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5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Cosine for computing similarity</a:t>
            </a:r>
          </a:p>
        </p:txBody>
      </p:sp>
      <p:graphicFrame>
        <p:nvGraphicFramePr>
          <p:cNvPr id="5427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498600" y="1839913"/>
          <a:ext cx="5395913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4" imgW="2921000" imgH="673100" progId="Equation.3">
                  <p:embed/>
                </p:oleObj>
              </mc:Choice>
              <mc:Fallback>
                <p:oleObj name="Equation" r:id="rId4" imgW="29210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839913"/>
                        <a:ext cx="5395913" cy="1243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1 4"/>
          <p:cNvSpPr>
            <a:spLocks/>
          </p:cNvSpPr>
          <p:nvPr/>
        </p:nvSpPr>
        <p:spPr bwMode="auto">
          <a:xfrm>
            <a:off x="1821977" y="1230481"/>
            <a:ext cx="1683223" cy="400110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Dot product</a:t>
            </a:r>
          </a:p>
        </p:txBody>
      </p:sp>
      <p:sp>
        <p:nvSpPr>
          <p:cNvPr id="54286" name="Line Callout 2 5"/>
          <p:cNvSpPr>
            <a:spLocks/>
          </p:cNvSpPr>
          <p:nvPr/>
        </p:nvSpPr>
        <p:spPr bwMode="auto">
          <a:xfrm>
            <a:off x="4114801" y="1228696"/>
            <a:ext cx="1668946" cy="400110"/>
          </a:xfrm>
          <a:prstGeom prst="borderCallout2">
            <a:avLst>
              <a:gd name="adj1" fmla="val 97319"/>
              <a:gd name="adj2" fmla="val 8153"/>
              <a:gd name="adj3" fmla="val 159227"/>
              <a:gd name="adj4" fmla="val 7509"/>
              <a:gd name="adj5" fmla="val 192211"/>
              <a:gd name="adj6" fmla="val -67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Unit vectors</a:t>
            </a:r>
          </a:p>
        </p:txBody>
      </p:sp>
      <p:cxnSp>
        <p:nvCxnSpPr>
          <p:cNvPr id="54287" name="Straight Connector 7"/>
          <p:cNvCxnSpPr>
            <a:cxnSpLocks noChangeShapeType="1"/>
          </p:cNvCxnSpPr>
          <p:nvPr/>
        </p:nvCxnSpPr>
        <p:spPr bwMode="auto">
          <a:xfrm flipH="1">
            <a:off x="4419600" y="1600796"/>
            <a:ext cx="305596" cy="43755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4278" name="TextBox 10"/>
          <p:cNvSpPr txBox="1">
            <a:spLocks noChangeArrowheads="1"/>
          </p:cNvSpPr>
          <p:nvPr/>
        </p:nvSpPr>
        <p:spPr bwMode="auto">
          <a:xfrm>
            <a:off x="304800" y="3364290"/>
            <a:ext cx="861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Calibri (Body)"/>
                <a:cs typeface="Calibri (Body)"/>
              </a:rPr>
              <a:t>v</a:t>
            </a:r>
            <a:r>
              <a:rPr lang="en-US" i="1" baseline="-25000" dirty="0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dirty="0">
                <a:solidFill>
                  <a:srgbClr val="0000FF"/>
                </a:solidFill>
                <a:latin typeface="Calibri (Body)"/>
                <a:cs typeface="Calibri (Body)"/>
              </a:rPr>
              <a:t> is the PPMI value for word </a:t>
            </a:r>
            <a:r>
              <a:rPr lang="en-US" i="1" dirty="0">
                <a:solidFill>
                  <a:srgbClr val="0000FF"/>
                </a:solidFill>
                <a:latin typeface="Calibri (Body)"/>
                <a:cs typeface="Calibri (Body)"/>
              </a:rPr>
              <a:t>v</a:t>
            </a:r>
            <a:r>
              <a:rPr lang="en-US" dirty="0">
                <a:solidFill>
                  <a:srgbClr val="0000FF"/>
                </a:solidFill>
                <a:latin typeface="Calibri (Body)"/>
                <a:cs typeface="Calibri (Body)"/>
              </a:rPr>
              <a:t> in context </a:t>
            </a:r>
            <a:r>
              <a:rPr lang="en-US" i="1" dirty="0" err="1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dirty="0">
                <a:solidFill>
                  <a:srgbClr val="0000FF"/>
                </a:solidFill>
                <a:latin typeface="Calibri (Body)"/>
                <a:cs typeface="Calibri (Body)"/>
              </a:rPr>
              <a:t> </a:t>
            </a:r>
          </a:p>
          <a:p>
            <a:r>
              <a:rPr lang="en-US" i="1" dirty="0" err="1">
                <a:solidFill>
                  <a:srgbClr val="0000FF"/>
                </a:solidFill>
                <a:latin typeface="Calibri (Body)"/>
                <a:cs typeface="Calibri (Body)"/>
              </a:rPr>
              <a:t>w</a:t>
            </a:r>
            <a:r>
              <a:rPr lang="en-US" i="1" baseline="-25000" dirty="0" err="1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dirty="0">
                <a:solidFill>
                  <a:srgbClr val="0000FF"/>
                </a:solidFill>
                <a:latin typeface="Calibri (Body)"/>
                <a:cs typeface="Calibri (Body)"/>
              </a:rPr>
              <a:t> is the PPMI value for word </a:t>
            </a:r>
            <a:r>
              <a:rPr lang="en-US" i="1" dirty="0">
                <a:solidFill>
                  <a:srgbClr val="0000FF"/>
                </a:solidFill>
                <a:latin typeface="Calibri (Body)"/>
                <a:cs typeface="Calibri (Body)"/>
              </a:rPr>
              <a:t>w</a:t>
            </a:r>
            <a:r>
              <a:rPr lang="en-US" dirty="0">
                <a:solidFill>
                  <a:srgbClr val="0000FF"/>
                </a:solidFill>
                <a:latin typeface="Calibri (Body)"/>
                <a:cs typeface="Calibri (Body)"/>
              </a:rPr>
              <a:t> in context </a:t>
            </a:r>
            <a:r>
              <a:rPr lang="en-US" i="1" dirty="0" err="1">
                <a:solidFill>
                  <a:srgbClr val="0000FF"/>
                </a:solidFill>
                <a:latin typeface="Calibri (Body)"/>
                <a:cs typeface="Calibri (Body)"/>
              </a:rPr>
              <a:t>i</a:t>
            </a:r>
            <a:r>
              <a:rPr lang="en-US" i="1" dirty="0">
                <a:solidFill>
                  <a:srgbClr val="0000FF"/>
                </a:solidFill>
                <a:latin typeface="Calibri (Body)"/>
                <a:cs typeface="Calibri (Body)"/>
              </a:rPr>
              <a:t>.</a:t>
            </a:r>
            <a:r>
              <a:rPr lang="en-US" dirty="0">
                <a:solidFill>
                  <a:srgbClr val="0000FF"/>
                </a:solidFill>
                <a:latin typeface="Calibri (Body)"/>
                <a:cs typeface="Calibri (Body)"/>
              </a:rPr>
              <a:t> </a:t>
            </a:r>
          </a:p>
          <a:p>
            <a:endParaRPr lang="en-US" dirty="0">
              <a:solidFill>
                <a:srgbClr val="0000FF"/>
              </a:solidFill>
              <a:latin typeface="Calibri (Body)"/>
              <a:cs typeface="Calibri (Body)"/>
            </a:endParaRPr>
          </a:p>
          <a:p>
            <a:r>
              <a:rPr lang="en-US" sz="2800" dirty="0">
                <a:latin typeface="Calibri (Body)"/>
                <a:cs typeface="Calibri (Body)"/>
              </a:rPr>
              <a:t>Cos(</a:t>
            </a:r>
            <a:r>
              <a:rPr lang="en-US" sz="2800" i="1" dirty="0" err="1">
                <a:latin typeface="Calibri (Body)"/>
                <a:cs typeface="Calibri (Body)"/>
              </a:rPr>
              <a:t>v,w</a:t>
            </a:r>
            <a:r>
              <a:rPr lang="en-US" sz="2800" dirty="0">
                <a:latin typeface="Calibri (Body)"/>
                <a:cs typeface="Calibri (Body)"/>
              </a:rPr>
              <a:t>) is the cosine similarity of </a:t>
            </a:r>
            <a:r>
              <a:rPr lang="en-US" sz="2800" i="1" dirty="0">
                <a:latin typeface="Calibri (Body)"/>
                <a:cs typeface="Calibri (Body)"/>
              </a:rPr>
              <a:t>v</a:t>
            </a:r>
            <a:r>
              <a:rPr lang="en-US" sz="2800" dirty="0">
                <a:latin typeface="Calibri (Body)"/>
                <a:cs typeface="Calibri (Body)"/>
              </a:rPr>
              <a:t> and </a:t>
            </a:r>
            <a:r>
              <a:rPr lang="en-US" sz="2800" i="1" dirty="0">
                <a:latin typeface="Calibri (Body)"/>
                <a:cs typeface="Calibri (Body)"/>
              </a:rPr>
              <a:t>w</a:t>
            </a:r>
            <a:endParaRPr lang="en-US" dirty="0">
              <a:latin typeface="Calibri (Body)"/>
              <a:cs typeface="Calibri (Body)"/>
            </a:endParaRPr>
          </a:p>
        </p:txBody>
      </p:sp>
      <p:cxnSp>
        <p:nvCxnSpPr>
          <p:cNvPr id="54280" name="Straight Arrow Connector 12"/>
          <p:cNvCxnSpPr>
            <a:cxnSpLocks noChangeShapeType="1"/>
          </p:cNvCxnSpPr>
          <p:nvPr/>
        </p:nvCxnSpPr>
        <p:spPr bwMode="auto">
          <a:xfrm>
            <a:off x="5334000" y="4548277"/>
            <a:ext cx="228600" cy="119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4281" name="Straight Arrow Connector 13"/>
          <p:cNvCxnSpPr>
            <a:cxnSpLocks noChangeShapeType="1"/>
          </p:cNvCxnSpPr>
          <p:nvPr/>
        </p:nvCxnSpPr>
        <p:spPr bwMode="auto">
          <a:xfrm>
            <a:off x="6175344" y="4545390"/>
            <a:ext cx="228600" cy="119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4283" name="Straight Arrow Connector 15"/>
          <p:cNvCxnSpPr>
            <a:cxnSpLocks noChangeShapeType="1"/>
          </p:cNvCxnSpPr>
          <p:nvPr/>
        </p:nvCxnSpPr>
        <p:spPr bwMode="auto">
          <a:xfrm>
            <a:off x="1336644" y="4545390"/>
            <a:ext cx="228600" cy="119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4284" name="Straight Arrow Connector 16"/>
          <p:cNvCxnSpPr>
            <a:cxnSpLocks noChangeShapeType="1"/>
          </p:cNvCxnSpPr>
          <p:nvPr/>
        </p:nvCxnSpPr>
        <p:spPr bwMode="auto">
          <a:xfrm>
            <a:off x="1055148" y="4546581"/>
            <a:ext cx="228600" cy="119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54285" name="TextBox 14"/>
          <p:cNvSpPr txBox="1">
            <a:spLocks noChangeArrowheads="1"/>
          </p:cNvSpPr>
          <p:nvPr/>
        </p:nvSpPr>
        <p:spPr bwMode="auto">
          <a:xfrm>
            <a:off x="7620001" y="-67479"/>
            <a:ext cx="9688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6.3</a:t>
            </a:r>
          </a:p>
        </p:txBody>
      </p:sp>
    </p:spTree>
    <p:extLst>
      <p:ext uri="{BB962C8B-B14F-4D97-AF65-F5344CB8AC3E}">
        <p14:creationId xmlns:p14="http://schemas.microsoft.com/office/powerpoint/2010/main" val="8669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28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as a similarity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5334000" cy="3333750"/>
          </a:xfrm>
        </p:spPr>
        <p:txBody>
          <a:bodyPr/>
          <a:lstStyle/>
          <a:p>
            <a:r>
              <a:rPr lang="en-US" dirty="0"/>
              <a:t>-1: vectors point in opposite directions </a:t>
            </a:r>
          </a:p>
          <a:p>
            <a:r>
              <a:rPr lang="en-US" dirty="0"/>
              <a:t>+1:  vectors point in same directions</a:t>
            </a:r>
          </a:p>
          <a:p>
            <a:r>
              <a:rPr lang="en-US" dirty="0"/>
              <a:t>0: vectors are orthogonal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Raw frequency or PPMI are non-negative, so cosine range 0-1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6666" b="16666"/>
          <a:stretch>
            <a:fillRect/>
          </a:stretch>
        </p:blipFill>
        <p:spPr bwMode="auto">
          <a:xfrm>
            <a:off x="5600699" y="1047750"/>
            <a:ext cx="35433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49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648200" y="209550"/>
          <a:ext cx="4419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apricot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80975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Which pair of words is more similar?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cosine(</a:t>
            </a:r>
            <a:r>
              <a:rPr lang="en-US" dirty="0" err="1">
                <a:latin typeface="+mn-lt"/>
              </a:rPr>
              <a:t>apricot,information</a:t>
            </a:r>
            <a:r>
              <a:rPr lang="en-US" dirty="0">
                <a:latin typeface="+mn-lt"/>
              </a:rPr>
              <a:t>) = </a:t>
            </a:r>
          </a:p>
          <a:p>
            <a:pPr>
              <a:lnSpc>
                <a:spcPct val="12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cosine(</a:t>
            </a:r>
            <a:r>
              <a:rPr lang="en-US" dirty="0" err="1">
                <a:latin typeface="+mn-lt"/>
              </a:rPr>
              <a:t>digital,information</a:t>
            </a:r>
            <a:r>
              <a:rPr lang="en-US" dirty="0">
                <a:latin typeface="+mn-lt"/>
              </a:rPr>
              <a:t>) =</a:t>
            </a:r>
          </a:p>
          <a:p>
            <a:pPr>
              <a:lnSpc>
                <a:spcPct val="12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cosine(</a:t>
            </a:r>
            <a:r>
              <a:rPr lang="en-US" dirty="0" err="1">
                <a:latin typeface="+mn-lt"/>
              </a:rPr>
              <a:t>apricot,digital</a:t>
            </a:r>
            <a:r>
              <a:rPr lang="en-US" dirty="0">
                <a:latin typeface="+mn-lt"/>
              </a:rPr>
              <a:t>) =</a:t>
            </a: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10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868810"/>
              </p:ext>
            </p:extLst>
          </p:nvPr>
        </p:nvGraphicFramePr>
        <p:xfrm>
          <a:off x="304800" y="666750"/>
          <a:ext cx="416925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3" name="Equation" r:id="rId3" imgW="2921000" imgH="673100" progId="Equation.3">
                  <p:embed/>
                </p:oleObj>
              </mc:Choice>
              <mc:Fallback>
                <p:oleObj name="Equation" r:id="rId3" imgW="29210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66750"/>
                        <a:ext cx="4169255" cy="960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515011" y="4338126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4" name="Equation" r:id="rId5" imgW="622300" imgH="215900" progId="Equation.3">
                  <p:embed/>
                </p:oleObj>
              </mc:Choice>
              <mc:Fallback>
                <p:oleObj name="Equation" r:id="rId5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5011" y="4338126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410200" y="3212106"/>
          <a:ext cx="1060854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5" name="Equation" r:id="rId7" imgW="673100" imgH="215900" progId="Equation.3">
                  <p:embed/>
                </p:oleObj>
              </mc:Choice>
              <mc:Fallback>
                <p:oleObj name="Equation" r:id="rId7" imgW="673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0200" y="3212106"/>
                        <a:ext cx="1060854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486400" y="2339426"/>
          <a:ext cx="1060854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6" name="Equation" r:id="rId9" imgW="673100" imgH="215900" progId="Equation.3">
                  <p:embed/>
                </p:oleObj>
              </mc:Choice>
              <mc:Fallback>
                <p:oleObj name="Equation" r:id="rId9" imgW="673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6400" y="2339426"/>
                        <a:ext cx="1060854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572000" y="4357244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" name="Equation" r:id="rId10" imgW="622300" imgH="215900" progId="Equation.3">
                  <p:embed/>
                </p:oleObj>
              </mc:Choice>
              <mc:Fallback>
                <p:oleObj name="Equation" r:id="rId10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0" y="4357244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353211" y="3212106"/>
          <a:ext cx="980789" cy="3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8" name="Equation" r:id="rId12" imgW="622300" imgH="215900" progId="Equation.3">
                  <p:embed/>
                </p:oleObj>
              </mc:Choice>
              <mc:Fallback>
                <p:oleObj name="Equation" r:id="rId12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53211" y="3212106"/>
                        <a:ext cx="980789" cy="340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648200" y="2876550"/>
          <a:ext cx="1458316" cy="6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" name="Equation" r:id="rId13" imgW="927100" imgH="393700" progId="Equation.3">
                  <p:embed/>
                </p:oleObj>
              </mc:Choice>
              <mc:Fallback>
                <p:oleObj name="Equation" r:id="rId13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48200" y="2876550"/>
                        <a:ext cx="1458316" cy="61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886200" y="3943350"/>
          <a:ext cx="1458316" cy="61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" name="Equation" r:id="rId15" imgW="927100" imgH="393700" progId="Equation.3">
                  <p:embed/>
                </p:oleObj>
              </mc:Choice>
              <mc:Fallback>
                <p:oleObj name="Equation" r:id="rId15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86200" y="3943350"/>
                        <a:ext cx="1458316" cy="61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629400" y="2952750"/>
          <a:ext cx="1500298" cy="66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" name="Equation" r:id="rId17" imgW="952500" imgH="419100" progId="Equation.3">
                  <p:embed/>
                </p:oleObj>
              </mc:Choice>
              <mc:Fallback>
                <p:oleObj name="Equation" r:id="rId17" imgW="952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29400" y="2952750"/>
                        <a:ext cx="1500298" cy="660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6096000" y="4095750"/>
          <a:ext cx="380046" cy="25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2" name="Equation" r:id="rId19" imgW="241300" imgH="165100" progId="Equation.3">
                  <p:embed/>
                </p:oleObj>
              </mc:Choice>
              <mc:Fallback>
                <p:oleObj name="Equation" r:id="rId19" imgW="241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96000" y="4095750"/>
                        <a:ext cx="380046" cy="259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86194" y="1972161"/>
            <a:ext cx="1301080" cy="304231"/>
            <a:chOff x="7432424" y="4508263"/>
            <a:chExt cx="1301080" cy="304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584260" y="4508263"/>
                  <a:ext cx="9890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+0+0</m:t>
                        </m:r>
                      </m:oMath>
                    </m:oMathPara>
                  </a14:m>
                  <a:endParaRPr lang="en-US" sz="1800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260" y="4508263"/>
                  <a:ext cx="989053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5556" r="-555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 bwMode="auto">
            <a:xfrm>
              <a:off x="7432424" y="4812494"/>
              <a:ext cx="1301080" cy="0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72029" y="2370000"/>
                <a:ext cx="1214371" cy="309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i="1">
                              <a:latin typeface="Cambria Math" charset="0"/>
                            </a:rPr>
                            <m:t>2+0+0</m:t>
                          </m:r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</m:e>
                      </m:rad>
                    </m:oMath>
                  </m:oMathPara>
                </a14:m>
                <a:endParaRPr lang="en-US" sz="1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029" y="2370000"/>
                <a:ext cx="1214371" cy="309700"/>
              </a:xfrm>
              <a:prstGeom prst="rect">
                <a:avLst/>
              </a:prstGeom>
              <a:blipFill rotWithShape="0">
                <a:blip r:embed="rId2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31687" y="2074588"/>
                <a:ext cx="1686552" cy="573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38</m:t>
                              </m:r>
                            </m:e>
                          </m:rad>
                        </m:den>
                      </m:f>
                      <m:r>
                        <a:rPr lang="en-US" sz="1800" b="0" i="0" smtClean="0">
                          <a:latin typeface="Cambria Math" charset="0"/>
                        </a:rPr>
                        <m:t>= .23</m:t>
                      </m:r>
                    </m:oMath>
                  </m:oMathPara>
                </a14:m>
                <a:endParaRPr lang="en-US" sz="18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687" y="2074588"/>
                <a:ext cx="1686552" cy="573362"/>
              </a:xfrm>
              <a:prstGeom prst="rect">
                <a:avLst/>
              </a:prstGeom>
              <a:blipFill rotWithShape="0">
                <a:blip r:embed="rId23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81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81" y="179746"/>
            <a:ext cx="7467600" cy="742950"/>
          </a:xfrm>
        </p:spPr>
        <p:txBody>
          <a:bodyPr/>
          <a:lstStyle/>
          <a:p>
            <a:r>
              <a:rPr lang="en-US" dirty="0"/>
              <a:t>Visualizing vectors and angles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28750"/>
            <a:ext cx="6045200" cy="35324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5486400" y="1123950"/>
          <a:ext cx="31242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apricot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23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38150"/>
            <a:ext cx="4004187" cy="1600200"/>
          </a:xfrm>
        </p:spPr>
        <p:txBody>
          <a:bodyPr/>
          <a:lstStyle/>
          <a:p>
            <a:r>
              <a:rPr lang="en-US" dirty="0"/>
              <a:t>Clustering vectors to visualize similarity in co-occurrence matrices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11" y="186121"/>
            <a:ext cx="3615889" cy="45321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4757584"/>
            <a:ext cx="196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Rohde et al. (2006)</a:t>
            </a:r>
          </a:p>
        </p:txBody>
      </p:sp>
    </p:spTree>
    <p:extLst>
      <p:ext uri="{BB962C8B-B14F-4D97-AF65-F5344CB8AC3E}">
        <p14:creationId xmlns:p14="http://schemas.microsoft.com/office/powerpoint/2010/main" val="328055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possible similarity measures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60" name="Picture 4" descr="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28750"/>
            <a:ext cx="6794500" cy="33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686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syntax to define a word’s context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00150"/>
            <a:ext cx="8839200" cy="3333750"/>
          </a:xfrm>
        </p:spPr>
        <p:txBody>
          <a:bodyPr/>
          <a:lstStyle/>
          <a:p>
            <a:r>
              <a:rPr lang="en-US" dirty="0" err="1"/>
              <a:t>Zellig</a:t>
            </a:r>
            <a:r>
              <a:rPr lang="en-US" dirty="0"/>
              <a:t> Harris (1968)</a:t>
            </a:r>
          </a:p>
          <a:p>
            <a:pPr marL="457200" lvl="1" indent="0">
              <a:buNone/>
            </a:pPr>
            <a:r>
              <a:rPr lang="en-US" sz="2400" dirty="0"/>
              <a:t>“The meaning of entities, and the meaning of grammatical relations among them, is related to the restriction of combinations of these entities relative to other entities”</a:t>
            </a:r>
          </a:p>
          <a:p>
            <a:r>
              <a:rPr lang="en-US" b="1" dirty="0"/>
              <a:t>Two words are similar if they have similar syntactic contexts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Duty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00FF"/>
                </a:solidFill>
              </a:rPr>
              <a:t>responsibility </a:t>
            </a:r>
            <a:r>
              <a:rPr lang="en-US" dirty="0"/>
              <a:t>have similar syntactic distribution: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</a:t>
            </a:r>
            <a:endParaRPr lang="en-US" sz="2000" dirty="0">
              <a:solidFill>
                <a:srgbClr val="A6A6A6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1000" y="3836670"/>
          <a:ext cx="8610600" cy="1097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87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2000" dirty="0"/>
                        <a:t>Modified by adjectives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additional, administrative, assumed, collective, congressional, constitutional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Objects of verbs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assert, assign, assume, attend to, avoid, become, breach..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2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66700"/>
            <a:ext cx="7467600" cy="1238250"/>
          </a:xfrm>
        </p:spPr>
        <p:txBody>
          <a:bodyPr/>
          <a:lstStyle/>
          <a:p>
            <a:r>
              <a:rPr lang="en-US" dirty="0"/>
              <a:t>Distributional models of meaning</a:t>
            </a:r>
            <a:br>
              <a:rPr lang="en-US" dirty="0"/>
            </a:br>
            <a:r>
              <a:rPr lang="en-US" dirty="0"/>
              <a:t>= vector-space models of </a:t>
            </a:r>
            <a:r>
              <a:rPr lang="en-US"/>
              <a:t>meaning </a:t>
            </a:r>
            <a:br>
              <a:rPr lang="en-US"/>
            </a:br>
            <a:r>
              <a:rPr lang="en-US"/>
              <a:t>= vector </a:t>
            </a:r>
            <a:r>
              <a:rPr lang="en-US" dirty="0"/>
              <a:t>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82000" cy="34861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Intuitions</a:t>
            </a:r>
            <a:r>
              <a:rPr lang="en-US" dirty="0"/>
              <a:t>:  </a:t>
            </a:r>
            <a:r>
              <a:rPr lang="en-US" dirty="0" err="1"/>
              <a:t>Zellig</a:t>
            </a:r>
            <a:r>
              <a:rPr lang="en-US" dirty="0"/>
              <a:t> Harris (1954):</a:t>
            </a:r>
          </a:p>
          <a:p>
            <a:pPr lvl="1"/>
            <a:r>
              <a:rPr lang="en-US" sz="2400" dirty="0"/>
              <a:t>“oculist and eye-doctor … occur in almost the same environments”</a:t>
            </a:r>
          </a:p>
          <a:p>
            <a:pPr lvl="1"/>
            <a:r>
              <a:rPr lang="en-US" sz="2400" dirty="0"/>
              <a:t>“If A and B have almost identical environments we say that they are synonyms.”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Firth (1957): </a:t>
            </a:r>
          </a:p>
          <a:p>
            <a:pPr lvl="1"/>
            <a:r>
              <a:rPr lang="en-US" sz="2400" dirty="0"/>
              <a:t>“You shall know a word by the company it keeps!”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-171450"/>
            <a:ext cx="7848600" cy="914400"/>
          </a:xfrm>
        </p:spPr>
        <p:txBody>
          <a:bodyPr/>
          <a:lstStyle/>
          <a:p>
            <a:r>
              <a:rPr lang="en-US" sz="2600" dirty="0"/>
              <a:t>Co-occurrence vectors based on syntactic dependencies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04800" y="1276350"/>
            <a:ext cx="8823854" cy="3333750"/>
          </a:xfrm>
        </p:spPr>
        <p:txBody>
          <a:bodyPr/>
          <a:lstStyle/>
          <a:p>
            <a:r>
              <a:rPr lang="en-US"/>
              <a:t>Each dimension: </a:t>
            </a:r>
            <a:r>
              <a:rPr lang="en-US" dirty="0"/>
              <a:t>a context word </a:t>
            </a:r>
            <a:r>
              <a:rPr lang="en-US"/>
              <a:t>in one of R grammatical relations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Subject-of- “absorb”</a:t>
            </a:r>
          </a:p>
          <a:p>
            <a:pPr>
              <a:lnSpc>
                <a:spcPct val="80000"/>
              </a:lnSpc>
            </a:pPr>
            <a:r>
              <a:rPr lang="en-US" dirty="0"/>
              <a:t>Instead of a vector of </a:t>
            </a:r>
            <a:r>
              <a:rPr lang="en-US" i="1" dirty="0"/>
              <a:t>|V| </a:t>
            </a:r>
            <a:r>
              <a:rPr lang="en-US" dirty="0"/>
              <a:t>features, a vector of </a:t>
            </a:r>
            <a:r>
              <a:rPr lang="en-US" i="1" dirty="0"/>
              <a:t>R|V|</a:t>
            </a:r>
          </a:p>
          <a:p>
            <a:r>
              <a:rPr lang="en-US" dirty="0"/>
              <a:t>Example: counts for the word </a:t>
            </a:r>
            <a:r>
              <a:rPr lang="en-US" i="1" dirty="0"/>
              <a:t>cell</a:t>
            </a:r>
            <a:r>
              <a:rPr lang="en-US" dirty="0"/>
              <a:t> :</a:t>
            </a:r>
          </a:p>
        </p:txBody>
      </p:sp>
      <p:pic>
        <p:nvPicPr>
          <p:cNvPr id="107524" name="Picture 1028" descr="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61562"/>
            <a:ext cx="7321804" cy="228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71800" y="819150"/>
            <a:ext cx="6156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Dekang</a:t>
            </a:r>
            <a:r>
              <a:rPr lang="en-US" sz="1600" dirty="0">
                <a:latin typeface="+mn-lt"/>
              </a:rPr>
              <a:t> Lin, 1998 “Automatic Retrieval and Clustering of Similar Words”</a:t>
            </a:r>
          </a:p>
        </p:txBody>
      </p:sp>
    </p:spTree>
    <p:extLst>
      <p:ext uri="{BB962C8B-B14F-4D97-AF65-F5344CB8AC3E}">
        <p14:creationId xmlns:p14="http://schemas.microsoft.com/office/powerpoint/2010/main" val="159017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dependencies for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(</a:t>
            </a:r>
            <a:r>
              <a:rPr lang="en-US" dirty="0" err="1"/>
              <a:t>Padó</a:t>
            </a:r>
            <a:r>
              <a:rPr lang="en-US" dirty="0"/>
              <a:t> and </a:t>
            </a:r>
            <a:r>
              <a:rPr lang="en-US" dirty="0" err="1"/>
              <a:t>Lapata</a:t>
            </a:r>
            <a:r>
              <a:rPr lang="en-US" dirty="0"/>
              <a:t> 2007):</a:t>
            </a:r>
          </a:p>
          <a:p>
            <a:pPr lvl="1"/>
            <a:r>
              <a:rPr lang="en-US" dirty="0"/>
              <a:t>Instead of having a |V| x R|V| matrix</a:t>
            </a:r>
          </a:p>
          <a:p>
            <a:pPr lvl="1"/>
            <a:r>
              <a:rPr lang="en-US" dirty="0"/>
              <a:t>Have a |V| x |V| matrix</a:t>
            </a:r>
          </a:p>
          <a:p>
            <a:pPr lvl="1"/>
            <a:r>
              <a:rPr lang="en-US" dirty="0"/>
              <a:t>But the co-occurrence counts aren’t just counts of words in a window</a:t>
            </a:r>
          </a:p>
          <a:p>
            <a:pPr lvl="1"/>
            <a:r>
              <a:rPr lang="en-US" dirty="0"/>
              <a:t>But counts of words that occur in one of R dependencies (subject, object,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So M(“</a:t>
            </a:r>
            <a:r>
              <a:rPr lang="en-US" dirty="0" err="1"/>
              <a:t>cell”,”absorb</a:t>
            </a:r>
            <a:r>
              <a:rPr lang="en-US" dirty="0"/>
              <a:t>”) = count(</a:t>
            </a:r>
            <a:r>
              <a:rPr lang="en-US" dirty="0" err="1"/>
              <a:t>subj</a:t>
            </a:r>
            <a:r>
              <a:rPr lang="en-US" dirty="0"/>
              <a:t>(</a:t>
            </a:r>
            <a:r>
              <a:rPr lang="en-US" dirty="0" err="1"/>
              <a:t>cell,absorb</a:t>
            </a:r>
            <a:r>
              <a:rPr lang="en-US" dirty="0"/>
              <a:t>)) + count(</a:t>
            </a:r>
            <a:r>
              <a:rPr lang="en-US" dirty="0" err="1"/>
              <a:t>obj</a:t>
            </a:r>
            <a:r>
              <a:rPr lang="en-US" dirty="0"/>
              <a:t>(</a:t>
            </a:r>
            <a:r>
              <a:rPr lang="en-US" dirty="0" err="1"/>
              <a:t>cell,absorb</a:t>
            </a:r>
            <a:r>
              <a:rPr lang="en-US" dirty="0"/>
              <a:t>)) + count(</a:t>
            </a:r>
            <a:r>
              <a:rPr lang="en-US" dirty="0" err="1"/>
              <a:t>pobj</a:t>
            </a:r>
            <a:r>
              <a:rPr lang="en-US" dirty="0"/>
              <a:t>(</a:t>
            </a:r>
            <a:r>
              <a:rPr lang="en-US" dirty="0" err="1"/>
              <a:t>cell,absorb</a:t>
            </a:r>
            <a:r>
              <a:rPr lang="en-US" dirty="0"/>
              <a:t>)), 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57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PMI applied to dependency relations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3867150"/>
            <a:ext cx="7010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ourier"/>
                <a:cs typeface="Courier"/>
              </a:rPr>
              <a:t>“Drink it” </a:t>
            </a:r>
            <a:r>
              <a:rPr lang="en-US" sz="2200" dirty="0"/>
              <a:t>more common than </a:t>
            </a:r>
            <a:r>
              <a:rPr lang="en-US" sz="2200" dirty="0">
                <a:latin typeface="Courier"/>
                <a:cs typeface="Courier"/>
              </a:rPr>
              <a:t>“drink wine”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But “</a:t>
            </a:r>
            <a:r>
              <a:rPr lang="en-US" sz="2200" dirty="0">
                <a:latin typeface="Courier"/>
                <a:cs typeface="Courier"/>
              </a:rPr>
              <a:t>wine</a:t>
            </a:r>
            <a:r>
              <a:rPr lang="en-US" sz="2200" dirty="0"/>
              <a:t>” is a better “drinkable” thing than “</a:t>
            </a:r>
            <a:r>
              <a:rPr lang="en-US" sz="2200" dirty="0">
                <a:latin typeface="Courier"/>
                <a:cs typeface="Courier"/>
              </a:rPr>
              <a:t>it</a:t>
            </a:r>
            <a:r>
              <a:rPr lang="en-US" sz="2200" dirty="0"/>
              <a:t>”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438400" y="1489710"/>
          <a:ext cx="4114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 of “drink”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anything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liquid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895351"/>
            <a:ext cx="708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Hindle</a:t>
            </a:r>
            <a:r>
              <a:rPr lang="en-US" sz="1400" dirty="0"/>
              <a:t>, Don. 1990. Noun Classification from Predicate-Argument Structure. ACL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38400" y="1504950"/>
          <a:ext cx="41148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/>
                        <a:t>Object of “drink”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liquid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anything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8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PPMI for measuring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619500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tf-idf</a:t>
            </a:r>
            <a:r>
              <a:rPr lang="en-US" dirty="0"/>
              <a:t>  (that’s a hyphen not a minus sign)</a:t>
            </a:r>
          </a:p>
          <a:p>
            <a:r>
              <a:rPr lang="en-US" dirty="0"/>
              <a:t>The combination of two factors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Term frequency </a:t>
            </a:r>
            <a:r>
              <a:rPr lang="en-US" dirty="0"/>
              <a:t>(</a:t>
            </a:r>
            <a:r>
              <a:rPr lang="en-US" dirty="0" err="1"/>
              <a:t>Luhn</a:t>
            </a:r>
            <a:r>
              <a:rPr lang="en-US" dirty="0"/>
              <a:t> 1957): frequency of the word (can be logged)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Inverse document frequency </a:t>
            </a:r>
            <a:r>
              <a:rPr lang="en-US" dirty="0"/>
              <a:t>(IDF) (</a:t>
            </a:r>
            <a:r>
              <a:rPr lang="en-US" dirty="0" err="1"/>
              <a:t>Sparck</a:t>
            </a:r>
            <a:r>
              <a:rPr lang="en-US" dirty="0"/>
              <a:t> Jones 1972)</a:t>
            </a:r>
          </a:p>
          <a:p>
            <a:pPr lvl="2"/>
            <a:r>
              <a:rPr lang="en-US" dirty="0"/>
              <a:t>N is the total number of documents</a:t>
            </a:r>
          </a:p>
          <a:p>
            <a:pPr lvl="2"/>
            <a:r>
              <a:rPr lang="en-US" dirty="0" err="1"/>
              <a:t>df</a:t>
            </a:r>
            <a:r>
              <a:rPr lang="en-US" sz="3200" baseline="-25000" dirty="0" err="1"/>
              <a:t>i</a:t>
            </a:r>
            <a:r>
              <a:rPr lang="en-US" dirty="0"/>
              <a:t> = “document frequency of word </a:t>
            </a:r>
            <a:r>
              <a:rPr lang="en-US" i="1" dirty="0" err="1"/>
              <a:t>i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    = # of documents with word </a:t>
            </a:r>
            <a:r>
              <a:rPr lang="en-US" i="1" dirty="0"/>
              <a:t>I</a:t>
            </a:r>
          </a:p>
          <a:p>
            <a:pPr lvl="1"/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28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ij</a:t>
            </a:r>
            <a:r>
              <a:rPr lang="en-US" i="1" dirty="0"/>
              <a:t> = word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i="1" dirty="0"/>
              <a:t> in document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j</a:t>
            </a:r>
          </a:p>
          <a:p>
            <a:pPr marL="457200" lvl="1" indent="0">
              <a:buNone/>
            </a:pP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sz="30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ij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tf</a:t>
            </a:r>
            <a:r>
              <a:rPr lang="en-US" sz="30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ij</a:t>
            </a:r>
            <a:r>
              <a:rPr lang="en-US" sz="3000" i="1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idf</a:t>
            </a:r>
            <a:r>
              <a:rPr lang="en-US" sz="32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3000" i="1" baseline="-25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49720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715000" y="2876550"/>
          <a:ext cx="19812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3" imgW="914400" imgH="571500" progId="Equation.3">
                  <p:embed/>
                </p:oleObj>
              </mc:Choice>
              <mc:Fallback>
                <p:oleObj name="Equation" r:id="rId3" imgW="914400" imgH="571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2876550"/>
                        <a:ext cx="1981200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471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tf-idf</a:t>
            </a:r>
            <a:r>
              <a:rPr lang="en-US" dirty="0"/>
              <a:t> not generally used for word-word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is by far the most common weighting when we are considering the relationship of words to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61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>
                <a:solidFill>
                  <a:srgbClr val="A4001D"/>
                </a:solidFill>
                <a:ea typeface="ＭＳ Ｐゴシック" charset="0"/>
                <a:cs typeface="Calibri"/>
              </a:rPr>
              <a:t>Evaluating similarity</a:t>
            </a:r>
          </a:p>
        </p:txBody>
      </p:sp>
    </p:spTree>
    <p:extLst>
      <p:ext uri="{BB962C8B-B14F-4D97-AF65-F5344CB8AC3E}">
        <p14:creationId xmlns:p14="http://schemas.microsoft.com/office/powerpoint/2010/main" val="41139457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similarity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76350"/>
            <a:ext cx="8610600" cy="3790950"/>
          </a:xfrm>
        </p:spPr>
        <p:txBody>
          <a:bodyPr/>
          <a:lstStyle/>
          <a:p>
            <a:r>
              <a:rPr lang="en-US" dirty="0"/>
              <a:t>Extrinsic (task-based, end-to-end) Evaluation: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Question Answering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Spell Checking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Essay grading</a:t>
            </a:r>
          </a:p>
          <a:p>
            <a:r>
              <a:rPr lang="en-US" dirty="0"/>
              <a:t>Intrinsic Evaluation:</a:t>
            </a:r>
          </a:p>
          <a:p>
            <a:pPr lvl="1"/>
            <a:r>
              <a:rPr lang="en-US" dirty="0"/>
              <a:t>Correlation between algorithm and human word similarity ratings</a:t>
            </a:r>
          </a:p>
          <a:p>
            <a:pPr lvl="2"/>
            <a:r>
              <a:rPr lang="en-US" dirty="0"/>
              <a:t>Wordsim353: 353 noun pairs rated 0-10.   </a:t>
            </a:r>
            <a:r>
              <a:rPr lang="en-US" i="1" dirty="0" err="1"/>
              <a:t>sim</a:t>
            </a:r>
            <a:r>
              <a:rPr lang="en-US" i="1" dirty="0"/>
              <a:t>(</a:t>
            </a:r>
            <a:r>
              <a:rPr lang="en-US" i="1" dirty="0" err="1"/>
              <a:t>plane,car</a:t>
            </a:r>
            <a:r>
              <a:rPr lang="en-US" i="1" dirty="0"/>
              <a:t>)=5.77</a:t>
            </a:r>
          </a:p>
          <a:p>
            <a:pPr lvl="1"/>
            <a:r>
              <a:rPr lang="en-US" dirty="0"/>
              <a:t>Taking TOEFL multiple-choice vocabulary tests</a:t>
            </a:r>
          </a:p>
          <a:p>
            <a:pPr lvl="2"/>
            <a:r>
              <a:rPr lang="en-US" u="sng" dirty="0">
                <a:solidFill>
                  <a:srgbClr val="0000FF"/>
                </a:solidFill>
                <a:latin typeface="Courier"/>
                <a:cs typeface="Courier"/>
              </a:rPr>
              <a:t>Levied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is closest in meaning to:</a:t>
            </a:r>
          </a:p>
          <a:p>
            <a:pPr marL="800100" lvl="2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 imposed, believed, requested, correlated</a:t>
            </a: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05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695700"/>
          </a:xfrm>
        </p:spPr>
        <p:txBody>
          <a:bodyPr/>
          <a:lstStyle/>
          <a:p>
            <a:r>
              <a:rPr lang="en-US" sz="2800" dirty="0"/>
              <a:t>Distributional (vector) models of meaning</a:t>
            </a:r>
          </a:p>
          <a:p>
            <a:pPr lvl="1"/>
            <a:r>
              <a:rPr lang="en-US" sz="2400" b="1" dirty="0"/>
              <a:t>Sparse</a:t>
            </a:r>
            <a:r>
              <a:rPr lang="en-US" sz="2400" dirty="0"/>
              <a:t> (PPMI-weighted  word-word co-occurrence matrices)</a:t>
            </a:r>
          </a:p>
          <a:p>
            <a:pPr lvl="1"/>
            <a:r>
              <a:rPr lang="en-US" sz="2400" b="1" dirty="0"/>
              <a:t>Dense</a:t>
            </a:r>
            <a:r>
              <a:rPr lang="en-US" sz="2400" dirty="0"/>
              <a:t>:</a:t>
            </a:r>
          </a:p>
          <a:p>
            <a:pPr lvl="2"/>
            <a:r>
              <a:rPr lang="en-US" sz="2400" dirty="0"/>
              <a:t>Word-word  SVD 50-2000 dimensions</a:t>
            </a:r>
          </a:p>
          <a:p>
            <a:pPr lvl="2"/>
            <a:r>
              <a:rPr lang="en-US" sz="2400" dirty="0"/>
              <a:t>Skip-grams and CBOW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8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 bwMode="auto">
          <a:xfrm>
            <a:off x="990600" y="1809750"/>
            <a:ext cx="5867400" cy="1295400"/>
          </a:xfrm>
          <a:prstGeom prst="snip1Rect">
            <a:avLst/>
          </a:prstGeom>
          <a:solidFill>
            <a:srgbClr val="D5AE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/>
              <a:t>Intuition of distributional word similarity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228600" y="1352550"/>
            <a:ext cx="7239000" cy="3505200"/>
          </a:xfrm>
        </p:spPr>
        <p:txBody>
          <a:bodyPr/>
          <a:lstStyle/>
          <a:p>
            <a:r>
              <a:rPr lang="en-US" dirty="0" err="1"/>
              <a:t>Nida</a:t>
            </a:r>
            <a:r>
              <a:rPr lang="en-US" dirty="0"/>
              <a:t> example: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A bottle of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dirty="0">
                <a:latin typeface="Courier"/>
                <a:cs typeface="Courier"/>
              </a:rPr>
              <a:t> is on the table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Everybody likes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endParaRPr lang="en-US" dirty="0">
              <a:latin typeface="Courier"/>
              <a:cs typeface="Courier"/>
            </a:endParaRPr>
          </a:p>
          <a:p>
            <a:pPr marL="800100" lvl="2" indent="0">
              <a:lnSpc>
                <a:spcPct val="90000"/>
              </a:lnSpc>
              <a:buNone/>
            </a:pP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dirty="0">
                <a:latin typeface="Courier"/>
                <a:cs typeface="Courier"/>
              </a:rPr>
              <a:t> makes you drunk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We make </a:t>
            </a:r>
            <a:r>
              <a:rPr lang="en-US" b="1" i="1" dirty="0" err="1">
                <a:latin typeface="Courier"/>
                <a:cs typeface="Courier"/>
              </a:rPr>
              <a:t>tesgüino</a:t>
            </a:r>
            <a:r>
              <a:rPr lang="en-US" dirty="0">
                <a:latin typeface="Courier"/>
                <a:cs typeface="Courier"/>
              </a:rPr>
              <a:t> out of corn.</a:t>
            </a:r>
          </a:p>
          <a:p>
            <a:r>
              <a:rPr lang="en-US" sz="2000" dirty="0">
                <a:latin typeface="Calibri (Body)"/>
                <a:cs typeface="Calibri (Body)"/>
              </a:rPr>
              <a:t>From context words humans can guess </a:t>
            </a:r>
            <a:r>
              <a:rPr lang="en-US" sz="2000" b="1" i="1" dirty="0" err="1">
                <a:latin typeface="Calibri (Body)"/>
                <a:cs typeface="Calibri (Body)"/>
              </a:rPr>
              <a:t>tesgüino</a:t>
            </a:r>
            <a:r>
              <a:rPr lang="en-US" sz="2000" dirty="0">
                <a:latin typeface="Calibri (Body)"/>
                <a:cs typeface="Calibri (Body)"/>
              </a:rPr>
              <a:t> means</a:t>
            </a:r>
          </a:p>
          <a:p>
            <a:pPr lvl="1"/>
            <a:r>
              <a:rPr lang="en-US" dirty="0"/>
              <a:t>an alcoholic beverage like </a:t>
            </a:r>
            <a:r>
              <a:rPr lang="en-US" b="1" dirty="0"/>
              <a:t>beer</a:t>
            </a:r>
          </a:p>
          <a:p>
            <a:r>
              <a:rPr lang="en-US" dirty="0"/>
              <a:t>Intuition for algorithm: </a:t>
            </a:r>
          </a:p>
          <a:p>
            <a:pPr lvl="1"/>
            <a:r>
              <a:rPr lang="en-US" dirty="0"/>
              <a:t>Two words are similar if they have similar word contexts.</a:t>
            </a:r>
          </a:p>
        </p:txBody>
      </p:sp>
    </p:spTree>
    <p:extLst>
      <p:ext uri="{BB962C8B-B14F-4D97-AF65-F5344CB8AC3E}">
        <p14:creationId xmlns:p14="http://schemas.microsoft.com/office/powerpoint/2010/main" val="34650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</a:t>
            </a:r>
            <a:r>
              <a:rPr lang="en-US" dirty="0"/>
              <a:t>kinds of vector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Sparse vector representations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Mutual-information weighted word co-occurrence matrices</a:t>
            </a:r>
          </a:p>
          <a:p>
            <a:pPr marL="0" indent="0">
              <a:buNone/>
            </a:pPr>
            <a:r>
              <a:rPr lang="en-US" sz="2800" dirty="0"/>
              <a:t>Dense vector representations: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2400" dirty="0"/>
              <a:t>Singular value decomposition (and Latent Semantic Analysis)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2400" dirty="0"/>
              <a:t>Neural-network-inspired models (skip-grams, CBOW)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8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839200" cy="3333750"/>
          </a:xfrm>
        </p:spPr>
        <p:txBody>
          <a:bodyPr/>
          <a:lstStyle/>
          <a:p>
            <a:r>
              <a:rPr lang="en-US" dirty="0"/>
              <a:t>Model the meaning of a word by “embedding” in a vector space.</a:t>
            </a:r>
          </a:p>
          <a:p>
            <a:r>
              <a:rPr lang="en-US" dirty="0"/>
              <a:t>The meaning of a word is a vector of numbers</a:t>
            </a:r>
          </a:p>
          <a:p>
            <a:pPr lvl="1"/>
            <a:r>
              <a:rPr lang="en-US" dirty="0"/>
              <a:t>Vector models are also called “</a:t>
            </a:r>
            <a:r>
              <a:rPr lang="en-US" b="1" dirty="0" err="1"/>
              <a:t>embeddings</a:t>
            </a:r>
            <a:r>
              <a:rPr lang="en-US" dirty="0"/>
              <a:t>”.</a:t>
            </a:r>
          </a:p>
          <a:p>
            <a:r>
              <a:rPr lang="en-US" dirty="0"/>
              <a:t>Contrast: word meaning is represented in many computational linguistic applications by a vocabulary index (“word number 545”)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872678"/>
              </p:ext>
            </p:extLst>
          </p:nvPr>
        </p:nvGraphicFramePr>
        <p:xfrm>
          <a:off x="76200" y="2503487"/>
          <a:ext cx="66627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Worksheet" r:id="rId3" imgW="6121400" imgH="1600200" progId="Excel.Sheet.12">
                  <p:embed/>
                </p:oleObj>
              </mc:Choice>
              <mc:Fallback>
                <p:oleObj name="Worksheet" r:id="rId3" imgW="6121400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2503487"/>
                        <a:ext cx="6662737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Term-document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cell: count of term </a:t>
            </a:r>
            <a:r>
              <a:rPr lang="en-US" sz="2800" i="1" dirty="0"/>
              <a:t>t</a:t>
            </a:r>
            <a:r>
              <a:rPr lang="en-US" sz="2800" dirty="0"/>
              <a:t> in a document </a:t>
            </a:r>
            <a:r>
              <a:rPr lang="en-US" sz="2800" i="1" dirty="0"/>
              <a:t>d</a:t>
            </a:r>
            <a:r>
              <a:rPr lang="en-US" sz="2800" dirty="0"/>
              <a:t>:  </a:t>
            </a:r>
            <a:r>
              <a:rPr lang="en-US" sz="2800" dirty="0" err="1"/>
              <a:t>tf</a:t>
            </a:r>
            <a:r>
              <a:rPr lang="en-US" sz="2800" i="1" baseline="-25000" dirty="0" err="1"/>
              <a:t>t,d</a:t>
            </a:r>
            <a:r>
              <a:rPr lang="en-US" sz="2800" dirty="0"/>
              <a:t>: </a:t>
            </a:r>
          </a:p>
          <a:p>
            <a:pPr lvl="1"/>
            <a:r>
              <a:rPr lang="en-US" sz="2400" dirty="0"/>
              <a:t>Each document is a count vector in </a:t>
            </a:r>
            <a:r>
              <a:rPr lang="en-US" sz="2400" dirty="0" err="1">
                <a:latin typeface="Lucida Sans Unicode" charset="0"/>
                <a:ea typeface="Lucida Sans Unicode" charset="0"/>
                <a:cs typeface="Lucida Sans Unicode" charset="0"/>
              </a:rPr>
              <a:t>ℕ</a:t>
            </a:r>
            <a:r>
              <a:rPr lang="en-US" sz="2400" baseline="30000" dirty="0" err="1"/>
              <a:t>v</a:t>
            </a:r>
            <a:r>
              <a:rPr lang="en-US" sz="2400" dirty="0"/>
              <a:t>: a column below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7400" y="2800350"/>
            <a:ext cx="440826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5200" y="1925625"/>
            <a:ext cx="1600200" cy="3778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Term-document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Two documents are similar if their vectors are similar</a:t>
            </a:r>
            <a:endParaRPr lang="en-US" sz="24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57800" y="2419350"/>
            <a:ext cx="440826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00800" y="2419350"/>
            <a:ext cx="440826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95598"/>
              </p:ext>
            </p:extLst>
          </p:nvPr>
        </p:nvGraphicFramePr>
        <p:xfrm>
          <a:off x="152400" y="2038350"/>
          <a:ext cx="66627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Worksheet" r:id="rId3" imgW="6121400" imgH="1600200" progId="Excel.Sheet.12">
                  <p:embed/>
                </p:oleObj>
              </mc:Choice>
              <mc:Fallback>
                <p:oleObj name="Worksheet" r:id="rId3" imgW="6121400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2038350"/>
                        <a:ext cx="6662737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26872</TotalTime>
  <Words>1892</Words>
  <Application>Microsoft Macintosh PowerPoint</Application>
  <PresentationFormat>On-screen Show (16:9)</PresentationFormat>
  <Paragraphs>356</Paragraphs>
  <Slides>47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ＭＳ Ｐゴシック</vt:lpstr>
      <vt:lpstr>Arial</vt:lpstr>
      <vt:lpstr>Calibri</vt:lpstr>
      <vt:lpstr>Calibri (Body)</vt:lpstr>
      <vt:lpstr>Calibri (Headings)</vt:lpstr>
      <vt:lpstr>Cambria Math</vt:lpstr>
      <vt:lpstr>Courier</vt:lpstr>
      <vt:lpstr>Lucida Sans</vt:lpstr>
      <vt:lpstr>Lucida Sans Unicode</vt:lpstr>
      <vt:lpstr>Tahoma</vt:lpstr>
      <vt:lpstr>Times</vt:lpstr>
      <vt:lpstr>Times New Roman</vt:lpstr>
      <vt:lpstr>Wingdings</vt:lpstr>
      <vt:lpstr>NLP-jurafsky</vt:lpstr>
      <vt:lpstr>Worksheet</vt:lpstr>
      <vt:lpstr>Equation</vt:lpstr>
      <vt:lpstr>Vector models of word meaning</vt:lpstr>
      <vt:lpstr>Why vector models of meaning? computing the similarity between words</vt:lpstr>
      <vt:lpstr>Word similarity for plagiarism detection</vt:lpstr>
      <vt:lpstr>Distributional models of meaning = vector-space models of meaning  = vector semantics</vt:lpstr>
      <vt:lpstr>Intuition of distributional word similarity</vt:lpstr>
      <vt:lpstr>Three kinds of vector models</vt:lpstr>
      <vt:lpstr>Shared intuition</vt:lpstr>
      <vt:lpstr>Term-document matrix</vt:lpstr>
      <vt:lpstr> Term-document matrix</vt:lpstr>
      <vt:lpstr>The words in a term-document matrix</vt:lpstr>
      <vt:lpstr>The words in a term-document matrix</vt:lpstr>
      <vt:lpstr>Term-context matrix for word similarity</vt:lpstr>
      <vt:lpstr>The word-word or word-context matrix</vt:lpstr>
      <vt:lpstr>Word-Word matrix Sample contexts ± 7 words</vt:lpstr>
      <vt:lpstr>Word-word matrix</vt:lpstr>
      <vt:lpstr>2 kinds of co-occurrence between 2 words</vt:lpstr>
      <vt:lpstr>Vector Semantics</vt:lpstr>
      <vt:lpstr>Problem with raw counts</vt:lpstr>
      <vt:lpstr>Pointwise Mutual Information</vt:lpstr>
      <vt:lpstr>Positive Pointwise Mutual Information</vt:lpstr>
      <vt:lpstr>Computing PPMI on a term-context matrix</vt:lpstr>
      <vt:lpstr>PowerPoint Presentation</vt:lpstr>
      <vt:lpstr>PowerPoint Presentation</vt:lpstr>
      <vt:lpstr>Weighting PMI</vt:lpstr>
      <vt:lpstr>Normalized Pointwise Mutual Information (Bouma, 2009)</vt:lpstr>
      <vt:lpstr>Weighting PMI: Giving rare context words slightly higher probability (Levy et al., 2015)</vt:lpstr>
      <vt:lpstr>Laplace smoothing</vt:lpstr>
      <vt:lpstr>PPMI versus add-2 smoothed PPMI</vt:lpstr>
      <vt:lpstr>Vector Semantics</vt:lpstr>
      <vt:lpstr>Measuring similarity</vt:lpstr>
      <vt:lpstr>Problem with dot product</vt:lpstr>
      <vt:lpstr>Solution: cosine</vt:lpstr>
      <vt:lpstr>Cosine for computing similarity</vt:lpstr>
      <vt:lpstr>Cosine as a similarity metric</vt:lpstr>
      <vt:lpstr>PowerPoint Presentation</vt:lpstr>
      <vt:lpstr>Visualizing vectors and angles</vt:lpstr>
      <vt:lpstr>Clustering vectors to visualize similarity in co-occurrence matrices</vt:lpstr>
      <vt:lpstr>Other possible similarity measures</vt:lpstr>
      <vt:lpstr>Using syntax to define a word’s context</vt:lpstr>
      <vt:lpstr>Co-occurrence vectors based on syntactic dependencies</vt:lpstr>
      <vt:lpstr>Syntactic dependencies for dimensions</vt:lpstr>
      <vt:lpstr>PMI applied to dependency relations</vt:lpstr>
      <vt:lpstr>Alternative to PPMI for measuring association</vt:lpstr>
      <vt:lpstr>tf-idf not generally used for word-word similarity</vt:lpstr>
      <vt:lpstr>Vector Semantics</vt:lpstr>
      <vt:lpstr>Evaluating similarity</vt:lpstr>
      <vt:lpstr>Summary</vt:lpstr>
    </vt:vector>
  </TitlesOfParts>
  <Company>Stanford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Olga</cp:lastModifiedBy>
  <cp:revision>495</cp:revision>
  <cp:lastPrinted>2012-05-22T05:13:27Z</cp:lastPrinted>
  <dcterms:created xsi:type="dcterms:W3CDTF">2010-04-19T15:31:24Z</dcterms:created>
  <dcterms:modified xsi:type="dcterms:W3CDTF">2019-05-23T10:56:27Z</dcterms:modified>
</cp:coreProperties>
</file>