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0" r:id="rId13"/>
    <p:sldId id="268" r:id="rId14"/>
    <p:sldId id="301" r:id="rId15"/>
    <p:sldId id="269" r:id="rId16"/>
    <p:sldId id="270" r:id="rId17"/>
    <p:sldId id="291" r:id="rId18"/>
    <p:sldId id="271" r:id="rId19"/>
    <p:sldId id="272" r:id="rId20"/>
    <p:sldId id="273" r:id="rId21"/>
    <p:sldId id="274" r:id="rId22"/>
    <p:sldId id="275" r:id="rId23"/>
    <p:sldId id="276" r:id="rId24"/>
    <p:sldId id="299" r:id="rId25"/>
    <p:sldId id="290" r:id="rId26"/>
    <p:sldId id="277" r:id="rId27"/>
    <p:sldId id="293" r:id="rId28"/>
    <p:sldId id="292" r:id="rId29"/>
    <p:sldId id="279" r:id="rId30"/>
    <p:sldId id="298" r:id="rId31"/>
    <p:sldId id="280" r:id="rId32"/>
    <p:sldId id="281" r:id="rId33"/>
    <p:sldId id="282" r:id="rId34"/>
    <p:sldId id="283" r:id="rId35"/>
    <p:sldId id="284" r:id="rId36"/>
    <p:sldId id="294" r:id="rId37"/>
    <p:sldId id="295" r:id="rId38"/>
    <p:sldId id="285" r:id="rId39"/>
    <p:sldId id="286" r:id="rId40"/>
    <p:sldId id="296" r:id="rId41"/>
    <p:sldId id="287" r:id="rId42"/>
    <p:sldId id="297" r:id="rId43"/>
    <p:sldId id="28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71"/>
  </p:normalViewPr>
  <p:slideViewPr>
    <p:cSldViewPr snapToGrid="0" snapToObjects="1">
      <p:cViewPr varScale="1">
        <p:scale>
          <a:sx n="82" d="100"/>
          <a:sy n="82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3929-3ABE-C043-8A61-608813D5C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5F4D7-518D-764E-A388-5404C110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ED541-2CED-BD4C-9225-26B81A6F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B109-0988-974A-B03B-21539230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0ECE9-E39C-9A4C-B38F-1EAEE062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64A8-79AD-3A48-B9BB-E27B1C9E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42200-5EAB-7F46-BE82-9DCF91145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79C5D-79E0-214A-8E94-F868CDE5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527B-0706-204A-93D2-A2D7A30F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5AE6-1715-AB4F-AFA7-62F0F5AA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8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B2094-B2BC-E945-9C59-F5B64725C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BE43F-294E-524B-8126-40F619880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6A28E-299D-FE4B-B904-8F6BD80C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A7978-8ADC-EF48-B692-6F83FDDA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64E74-2002-2E4E-ADA0-B4EE3D42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5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290C-EB0F-044A-977C-D0265572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3FA61-39E6-8A42-BB00-836C8710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1809-8794-AD4C-8594-6ED1C8DE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E75DA-5EB4-B142-8819-5C15A9C5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E5F6-2F53-DE4F-ADF3-C7B1ADBE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4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8B7F-C272-0740-85FB-6D980628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FD617-B967-EF4E-AC0F-62CF30FB0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25AD0-8365-FF43-BC5B-A04CC955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46AA-F29B-6246-B47E-4921B9BF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5AED2-84B1-2B41-A787-B75E6F98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5D50-EFA6-944A-8831-5A8D5506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E716-B357-EB4B-891E-0AD0B69F2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C6B2F-B495-604F-8A5F-6627BC55C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A31DC-A0BF-954E-AB28-25E4A71A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DE3A9-FCE1-AB40-8534-791A4396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98D13-F72E-2144-90D6-167F112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932F-D45E-0E40-8E18-62CCFBBE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DD6A-8011-EA49-8ADF-399AC7B10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3024A-67DA-4048-BF97-F1C1E3BB7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D4950-B7EC-D04E-B970-9368AED8D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EC26A-E90E-4A44-BF67-28EAD735D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E097F-D832-134B-A8B3-D534CC05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DAA9C-5FD7-7E4C-AC98-97C69D38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84E13-D52C-B14E-BE40-097CE124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F6C6-7921-6942-9C6B-41812A6E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AFB77-C98F-E34D-ACC5-FFE05A5B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69AA4-294A-864C-AE15-06E4C28D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3F4DA-6B01-F64D-B9BD-B27D9293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64791-8998-CF4A-AAD7-BC50DF99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423D1-AAC0-CD41-B73F-3CD85ACC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C0DD4-3103-C848-8EF3-E77E2A9D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F3D7-0C92-A646-9040-2FD5C2E4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6ADC-46F1-EF41-BC61-F5D88230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D9AC7-1FFB-654E-9F28-AA2B5A571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31867-2936-1549-AF37-151B0E3B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462B2-9BA2-5A4C-82E7-CD060F7F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18DEA-23BD-2F4E-8312-EC4229B4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AE2E-4DC2-9C49-A794-C908473D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5050D-F6F6-0A43-B908-517B4A66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815EC-D910-174C-BD1C-FB5372FCD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B3531-6064-0D46-847F-F75C2932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0EE90-D874-2245-B1CB-94A9D401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A37AF-3B7D-C34C-A588-DB35F7F3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DDA26-A8E8-8C4C-BDB7-DD00F6B7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2F70-8D13-0347-9180-CA4B9FFA0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2454-6DC4-AA46-A299-D2BBE1D2D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443C-7725-2943-9426-1190EECA4BE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08147-862B-0144-A9BA-B70245D9B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6F7EB-B65B-534D-B8D8-26B93C247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4AB9-6773-5240-BAE9-DECA8CC4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t.edu/~tarau/teaching/NL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C6D5-AC23-394D-89D1-D454C9B3D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034" y="4625007"/>
            <a:ext cx="9144000" cy="1058311"/>
          </a:xfrm>
        </p:spPr>
        <p:txBody>
          <a:bodyPr>
            <a:normAutofit/>
          </a:bodyPr>
          <a:lstStyle/>
          <a:p>
            <a:r>
              <a:rPr lang="en-CA" dirty="0"/>
              <a:t>Word collocations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640AB-D639-B845-A751-CFD009768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9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78" name="Picture 2">
            <a:extLst>
              <a:ext uri="{FF2B5EF4-FFF2-40B4-BE49-F238E27FC236}">
                <a16:creationId xmlns:a16="http://schemas.microsoft.com/office/drawing/2014/main" id="{B1F95151-6705-8D41-A428-F625B1DD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828801"/>
            <a:ext cx="534352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9779" name="Rectangle 3">
            <a:extLst>
              <a:ext uri="{FF2B5EF4-FFF2-40B4-BE49-F238E27FC236}">
                <a16:creationId xmlns:a16="http://schemas.microsoft.com/office/drawing/2014/main" id="{9FD0C4D4-2607-D143-B86F-BD13D4FFA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5410201"/>
            <a:ext cx="4891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Part of speech tag patterns for collocation filtering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(Justesen and Katz).</a:t>
            </a:r>
          </a:p>
        </p:txBody>
      </p:sp>
    </p:spTree>
    <p:extLst>
      <p:ext uri="{BB962C8B-B14F-4D97-AF65-F5344CB8AC3E}">
        <p14:creationId xmlns:p14="http://schemas.microsoft.com/office/powerpoint/2010/main" val="52700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2" name="Picture 2">
            <a:extLst>
              <a:ext uri="{FF2B5EF4-FFF2-40B4-BE49-F238E27FC236}">
                <a16:creationId xmlns:a16="http://schemas.microsoft.com/office/drawing/2014/main" id="{C4A9B6C7-3C08-B643-9232-3D81A00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28601"/>
            <a:ext cx="49530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0803" name="Rectangle 3">
            <a:extLst>
              <a:ext uri="{FF2B5EF4-FFF2-40B4-BE49-F238E27FC236}">
                <a16:creationId xmlns:a16="http://schemas.microsoft.com/office/drawing/2014/main" id="{558B4032-C15B-8A45-B3A5-0D0EE87D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0" y="2514600"/>
            <a:ext cx="32448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The most highly ranked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phrases after applying the filter on the same corpus as before.</a:t>
            </a:r>
          </a:p>
        </p:txBody>
      </p:sp>
    </p:spTree>
    <p:extLst>
      <p:ext uri="{BB962C8B-B14F-4D97-AF65-F5344CB8AC3E}">
        <p14:creationId xmlns:p14="http://schemas.microsoft.com/office/powerpoint/2010/main" val="246188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203487-7E1C-B947-9CA8-ECAF8005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09550"/>
            <a:ext cx="7340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1026">
            <a:extLst>
              <a:ext uri="{FF2B5EF4-FFF2-40B4-BE49-F238E27FC236}">
                <a16:creationId xmlns:a16="http://schemas.microsoft.com/office/drawing/2014/main" id="{1994D68C-13CA-5746-B252-BDF0FC3F3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Collocational Window</a:t>
            </a:r>
          </a:p>
        </p:txBody>
      </p:sp>
      <p:sp>
        <p:nvSpPr>
          <p:cNvPr id="1101827" name="Rectangle 1027">
            <a:extLst>
              <a:ext uri="{FF2B5EF4-FFF2-40B4-BE49-F238E27FC236}">
                <a16:creationId xmlns:a16="http://schemas.microsoft.com/office/drawing/2014/main" id="{2F90C702-8CF9-A24E-862A-F80EC605A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Many collocations occur at variable distances. A collocational window needs to be defined to locate these. Frequency based approach can’t be used.</a:t>
            </a:r>
          </a:p>
          <a:p>
            <a:pPr lvl="1"/>
            <a:r>
              <a:rPr lang="en-US" altLang="en-US" dirty="0"/>
              <a:t>she </a:t>
            </a:r>
            <a:r>
              <a:rPr lang="en-US" altLang="en-US" dirty="0">
                <a:solidFill>
                  <a:srgbClr val="C00000"/>
                </a:solidFill>
              </a:rPr>
              <a:t>knocked</a:t>
            </a:r>
            <a:r>
              <a:rPr lang="en-US" altLang="en-US" dirty="0"/>
              <a:t> on his </a:t>
            </a:r>
            <a:r>
              <a:rPr lang="en-US" altLang="en-US" dirty="0">
                <a:solidFill>
                  <a:srgbClr val="C00000"/>
                </a:solidFill>
              </a:rPr>
              <a:t>door</a:t>
            </a:r>
          </a:p>
          <a:p>
            <a:pPr lvl="1"/>
            <a:r>
              <a:rPr lang="en-US" altLang="en-US" dirty="0"/>
              <a:t>they </a:t>
            </a:r>
            <a:r>
              <a:rPr lang="en-US" altLang="en-US" dirty="0">
                <a:solidFill>
                  <a:srgbClr val="C00000"/>
                </a:solidFill>
              </a:rPr>
              <a:t>knocked</a:t>
            </a:r>
            <a:r>
              <a:rPr lang="en-US" altLang="en-US" dirty="0"/>
              <a:t> at the </a:t>
            </a:r>
            <a:r>
              <a:rPr lang="en-US" altLang="en-US" dirty="0">
                <a:solidFill>
                  <a:srgbClr val="C00000"/>
                </a:solidFill>
              </a:rPr>
              <a:t>door</a:t>
            </a:r>
          </a:p>
          <a:p>
            <a:pPr lvl="1"/>
            <a:r>
              <a:rPr lang="en-US" altLang="en-US" dirty="0"/>
              <a:t>100 women </a:t>
            </a:r>
            <a:r>
              <a:rPr lang="en-US" altLang="en-US" dirty="0">
                <a:solidFill>
                  <a:srgbClr val="C00000"/>
                </a:solidFill>
              </a:rPr>
              <a:t>knocked</a:t>
            </a:r>
            <a:r>
              <a:rPr lang="en-US" altLang="en-US" dirty="0"/>
              <a:t> on Jack Donaldson’s </a:t>
            </a:r>
            <a:r>
              <a:rPr lang="en-US" altLang="en-US" dirty="0">
                <a:solidFill>
                  <a:srgbClr val="C00000"/>
                </a:solidFill>
              </a:rPr>
              <a:t>door</a:t>
            </a:r>
          </a:p>
          <a:p>
            <a:pPr lvl="1"/>
            <a:r>
              <a:rPr lang="en-US" altLang="en-US" dirty="0"/>
              <a:t>a man </a:t>
            </a:r>
            <a:r>
              <a:rPr lang="en-US" altLang="en-US" dirty="0">
                <a:solidFill>
                  <a:srgbClr val="C00000"/>
                </a:solidFill>
              </a:rPr>
              <a:t>knocked</a:t>
            </a:r>
            <a:r>
              <a:rPr lang="en-US" altLang="en-US" dirty="0"/>
              <a:t> on the metal front </a:t>
            </a:r>
            <a:r>
              <a:rPr lang="en-US" altLang="en-US" dirty="0">
                <a:solidFill>
                  <a:srgbClr val="C00000"/>
                </a:solidFill>
              </a:rPr>
              <a:t>door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318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1B2C-AE8B-654F-BD6A-50C56B36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A136-03DC-0445-8829-6395B151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3347C-564A-3C45-8929-326B967C0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82" y="1825625"/>
            <a:ext cx="8858635" cy="35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7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1026">
            <a:extLst>
              <a:ext uri="{FF2B5EF4-FFF2-40B4-BE49-F238E27FC236}">
                <a16:creationId xmlns:a16="http://schemas.microsoft.com/office/drawing/2014/main" id="{F7566D5C-3766-D648-A6A6-60006741C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 and Variance</a:t>
            </a:r>
          </a:p>
        </p:txBody>
      </p:sp>
      <p:sp>
        <p:nvSpPr>
          <p:cNvPr id="1102851" name="Rectangle 1027">
            <a:extLst>
              <a:ext uri="{FF2B5EF4-FFF2-40B4-BE49-F238E27FC236}">
                <a16:creationId xmlns:a16="http://schemas.microsoft.com/office/drawing/2014/main" id="{8E21AB0D-228E-6440-928F-A131EEF9E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•"/>
            </a:pPr>
            <a:r>
              <a:rPr lang="en-US" altLang="en-US" dirty="0"/>
              <a:t>The mean </a:t>
            </a:r>
            <a:r>
              <a:rPr lang="en-US" altLang="en-US" i="1" dirty="0">
                <a:latin typeface="Math A" pitchFamily="18" charset="2"/>
                <a:sym typeface="Symbol" pitchFamily="2" charset="2"/>
              </a:rPr>
              <a:t></a:t>
            </a:r>
            <a:r>
              <a:rPr lang="en-US" altLang="en-US" dirty="0"/>
              <a:t> is the </a:t>
            </a:r>
            <a:r>
              <a:rPr lang="en-US" altLang="en-US" i="1" dirty="0"/>
              <a:t>average offset</a:t>
            </a:r>
            <a:r>
              <a:rPr lang="en-US" altLang="en-US" dirty="0"/>
              <a:t> between two words in the corpus.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The variance:</a:t>
            </a:r>
            <a:r>
              <a:rPr lang="en-US" altLang="en-US" dirty="0">
                <a:latin typeface="Math A" pitchFamily="18" charset="2"/>
              </a:rPr>
              <a:t> </a:t>
            </a:r>
          </a:p>
          <a:p>
            <a:pPr marL="342900" indent="-342900">
              <a:buFontTx/>
              <a:buChar char="•"/>
            </a:pPr>
            <a:endParaRPr lang="en-US" altLang="en-US" dirty="0">
              <a:latin typeface="Math A" pitchFamily="18" charset="2"/>
            </a:endParaRPr>
          </a:p>
          <a:p>
            <a:pPr marL="342900" indent="-342900">
              <a:buFontTx/>
              <a:buChar char="•"/>
            </a:pPr>
            <a:endParaRPr lang="en-US" altLang="en-US" dirty="0">
              <a:latin typeface="Math A" pitchFamily="18" charset="2"/>
            </a:endParaRPr>
          </a:p>
          <a:p>
            <a:pPr marL="342900" indent="-342900">
              <a:buFontTx/>
              <a:buChar char="•"/>
            </a:pPr>
            <a:endParaRPr lang="en-US" altLang="en-US" dirty="0"/>
          </a:p>
          <a:p>
            <a:pPr marL="742950" lvl="1" indent="-285750">
              <a:buFontTx/>
              <a:buChar char="–"/>
            </a:pPr>
            <a:endParaRPr lang="en-US" altLang="en-US" dirty="0"/>
          </a:p>
          <a:p>
            <a:pPr marL="742950" lvl="1" indent="-285750">
              <a:buFontTx/>
              <a:buChar char="–"/>
            </a:pPr>
            <a:r>
              <a:rPr lang="en-US" altLang="en-US" dirty="0"/>
              <a:t>where </a:t>
            </a:r>
            <a:r>
              <a:rPr lang="en-US" altLang="en-US" i="1" dirty="0"/>
              <a:t>n</a:t>
            </a:r>
            <a:r>
              <a:rPr lang="en-US" altLang="en-US" dirty="0"/>
              <a:t> is the number of times the two words co-occur,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baseline="-25000" dirty="0"/>
              <a:t>  </a:t>
            </a:r>
            <a:r>
              <a:rPr lang="en-US" altLang="en-US" dirty="0"/>
              <a:t>is the offset for co-occurrence </a:t>
            </a:r>
            <a:r>
              <a:rPr lang="en-US" altLang="en-US" i="1" dirty="0" err="1"/>
              <a:t>i</a:t>
            </a:r>
            <a:r>
              <a:rPr lang="en-US" altLang="en-US" dirty="0"/>
              <a:t>, and </a:t>
            </a:r>
            <a:r>
              <a:rPr lang="en-US" altLang="en-US" i="1" dirty="0">
                <a:latin typeface="Math A" pitchFamily="18" charset="2"/>
                <a:sym typeface="Symbol" pitchFamily="2" charset="2"/>
              </a:rPr>
              <a:t></a:t>
            </a:r>
            <a:r>
              <a:rPr lang="en-US" altLang="en-US" dirty="0"/>
              <a:t> is the mean.</a:t>
            </a:r>
          </a:p>
          <a:p>
            <a:pPr marL="342900" indent="-342900">
              <a:buFontTx/>
              <a:buChar char="•"/>
            </a:pPr>
            <a:endParaRPr lang="en-US" altLang="en-US" dirty="0"/>
          </a:p>
          <a:p>
            <a:pPr marL="342900" indent="-342900">
              <a:buFontTx/>
              <a:buChar char="•"/>
            </a:pPr>
            <a:r>
              <a:rPr lang="en-US" altLang="en-US" dirty="0"/>
              <a:t>Mean and variance characterize the distribution of distances between two words in a corpus.</a:t>
            </a:r>
          </a:p>
          <a:p>
            <a:pPr marL="742950" lvl="1" indent="-285750">
              <a:buFontTx/>
              <a:buChar char="–"/>
            </a:pPr>
            <a:r>
              <a:rPr lang="en-US" altLang="en-US" dirty="0"/>
              <a:t>High variance means that co-occurrence is mostly by chance</a:t>
            </a:r>
          </a:p>
          <a:p>
            <a:pPr marL="742950" lvl="1" indent="-285750">
              <a:buFontTx/>
              <a:buChar char="–"/>
            </a:pPr>
            <a:r>
              <a:rPr lang="en-US" altLang="en-US" dirty="0"/>
              <a:t>Low variance means that the two words usually occur at about the same distance.</a:t>
            </a:r>
          </a:p>
        </p:txBody>
      </p:sp>
      <p:pic>
        <p:nvPicPr>
          <p:cNvPr id="1102852" name="Picture 1028">
            <a:extLst>
              <a:ext uri="{FF2B5EF4-FFF2-40B4-BE49-F238E27FC236}">
                <a16:creationId xmlns:a16="http://schemas.microsoft.com/office/drawing/2014/main" id="{CFA5EF96-A10B-2A4C-978E-B6526623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96" y="2491408"/>
            <a:ext cx="3829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20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>
            <a:extLst>
              <a:ext uri="{FF2B5EF4-FFF2-40B4-BE49-F238E27FC236}">
                <a16:creationId xmlns:a16="http://schemas.microsoft.com/office/drawing/2014/main" id="{FEA5DFAC-8391-874E-B5C1-5E7361502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 and Variance: An Example</a:t>
            </a:r>
          </a:p>
        </p:txBody>
      </p:sp>
      <p:sp>
        <p:nvSpPr>
          <p:cNvPr id="1104899" name="Rectangle 3">
            <a:extLst>
              <a:ext uri="{FF2B5EF4-FFF2-40B4-BE49-F238E27FC236}">
                <a16:creationId xmlns:a16="http://schemas.microsoft.com/office/drawing/2014/main" id="{7A1F5AC3-C224-224A-B06B-0CEEBB4FB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the </a:t>
            </a:r>
            <a:r>
              <a:rPr lang="en-US" altLang="en-US" i="1">
                <a:solidFill>
                  <a:srgbClr val="FF0000"/>
                </a:solidFill>
              </a:rPr>
              <a:t>knock, door</a:t>
            </a:r>
            <a:r>
              <a:rPr lang="en-US" altLang="en-US"/>
              <a:t> example sentences the mean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And the sample deviation:</a:t>
            </a:r>
          </a:p>
        </p:txBody>
      </p:sp>
      <p:pic>
        <p:nvPicPr>
          <p:cNvPr id="1104900" name="Picture 4">
            <a:extLst>
              <a:ext uri="{FF2B5EF4-FFF2-40B4-BE49-F238E27FC236}">
                <a16:creationId xmlns:a16="http://schemas.microsoft.com/office/drawing/2014/main" id="{F8DAC7CE-A5AE-E04B-A040-D61680C4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35" y="2365376"/>
            <a:ext cx="40671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4901" name="Picture 5">
            <a:extLst>
              <a:ext uri="{FF2B5EF4-FFF2-40B4-BE49-F238E27FC236}">
                <a16:creationId xmlns:a16="http://schemas.microsoft.com/office/drawing/2014/main" id="{5C919DD6-65D0-8947-B30F-5F5A99B6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3" y="5062331"/>
            <a:ext cx="79438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25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7BD490-E6D6-B248-8182-04AD64221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94" y="0"/>
            <a:ext cx="9218493" cy="6858000"/>
          </a:xfrm>
        </p:spPr>
      </p:pic>
    </p:spTree>
    <p:extLst>
      <p:ext uri="{BB962C8B-B14F-4D97-AF65-F5344CB8AC3E}">
        <p14:creationId xmlns:p14="http://schemas.microsoft.com/office/powerpoint/2010/main" val="324334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>
            <a:extLst>
              <a:ext uri="{FF2B5EF4-FFF2-40B4-BE49-F238E27FC236}">
                <a16:creationId xmlns:a16="http://schemas.microsoft.com/office/drawing/2014/main" id="{91268DB4-09BA-3A41-8EEB-1B6C47C92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collocations based on mean and variance</a:t>
            </a:r>
          </a:p>
        </p:txBody>
      </p:sp>
      <p:pic>
        <p:nvPicPr>
          <p:cNvPr id="1106947" name="Picture 3" descr="G:\teaching\nlp\presentation_supplements\fig5_3.jpg">
            <a:extLst>
              <a:ext uri="{FF2B5EF4-FFF2-40B4-BE49-F238E27FC236}">
                <a16:creationId xmlns:a16="http://schemas.microsoft.com/office/drawing/2014/main" id="{9DE86071-4C7E-0341-AAD4-2BD8D936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1"/>
            <a:ext cx="680085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92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>
            <a:extLst>
              <a:ext uri="{FF2B5EF4-FFF2-40B4-BE49-F238E27FC236}">
                <a16:creationId xmlns:a16="http://schemas.microsoft.com/office/drawing/2014/main" id="{BE2C8BED-E3A0-1444-84D5-FC387A324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Ruling out Chance</a:t>
            </a:r>
          </a:p>
        </p:txBody>
      </p:sp>
      <p:sp>
        <p:nvSpPr>
          <p:cNvPr id="1107971" name="Rectangle 3">
            <a:extLst>
              <a:ext uri="{FF2B5EF4-FFF2-40B4-BE49-F238E27FC236}">
                <a16:creationId xmlns:a16="http://schemas.microsoft.com/office/drawing/2014/main" id="{0D40CBF1-92CC-CC4A-AF25-0164FCB70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dirty="0"/>
              <a:t>Two words can co-occur by chance.</a:t>
            </a:r>
          </a:p>
          <a:p>
            <a:pPr lvl="1">
              <a:lnSpc>
                <a:spcPct val="100000"/>
              </a:lnSpc>
              <a:buFontTx/>
              <a:buChar char="–"/>
            </a:pPr>
            <a:r>
              <a:rPr lang="en-US" altLang="en-US" dirty="0"/>
              <a:t>High frequency and low variance can be accidental</a:t>
            </a:r>
          </a:p>
          <a:p>
            <a:pPr>
              <a:lnSpc>
                <a:spcPct val="100000"/>
              </a:lnSpc>
              <a:buFontTx/>
              <a:buChar char="•"/>
            </a:pPr>
            <a:endParaRPr lang="en-US" altLang="en-US" b="1" dirty="0"/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b="1" dirty="0"/>
              <a:t>Hypothesis Testing</a:t>
            </a:r>
            <a:r>
              <a:rPr lang="en-US" altLang="en-US" dirty="0"/>
              <a:t> measures the confidence that this co-occurrence</a:t>
            </a:r>
            <a:r>
              <a:rPr lang="en-US" altLang="en-US" sz="1800" dirty="0"/>
              <a:t> </a:t>
            </a:r>
            <a:r>
              <a:rPr lang="en-US" altLang="en-US" sz="2900" dirty="0"/>
              <a:t>was really due to association, and not just due to chance.</a:t>
            </a:r>
          </a:p>
          <a:p>
            <a:pPr>
              <a:lnSpc>
                <a:spcPct val="100000"/>
              </a:lnSpc>
              <a:buFontTx/>
              <a:buChar char="•"/>
            </a:pPr>
            <a:endParaRPr lang="en-US" altLang="en-US" sz="1800" dirty="0"/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dirty="0"/>
              <a:t>Formulate a </a:t>
            </a:r>
            <a:r>
              <a:rPr lang="en-US" altLang="en-US" i="1" dirty="0">
                <a:solidFill>
                  <a:srgbClr val="FF0000"/>
                </a:solidFill>
              </a:rPr>
              <a:t>null hypothesis </a:t>
            </a:r>
            <a:r>
              <a:rPr lang="en-US" altLang="en-US" dirty="0">
                <a:solidFill>
                  <a:srgbClr val="FF0000"/>
                </a:solidFill>
              </a:rPr>
              <a:t>H</a:t>
            </a:r>
            <a:r>
              <a:rPr lang="en-US" altLang="en-US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that there is no association between the words beyond chance occurrences.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dirty="0"/>
              <a:t>The null hypothesis states what should be true if two words do not form a collocation.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dirty="0"/>
              <a:t>If the null hypothesis can be rejected, then the two words do not co-occur by chance, and they form a collocation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dirty="0"/>
              <a:t>Compute the probability p that the event would occur if H</a:t>
            </a:r>
            <a:r>
              <a:rPr lang="en-US" altLang="en-US" baseline="-25000" dirty="0"/>
              <a:t>0</a:t>
            </a:r>
            <a:r>
              <a:rPr lang="en-US" altLang="en-US" dirty="0"/>
              <a:t> were true, and then reject H</a:t>
            </a:r>
            <a:r>
              <a:rPr lang="en-US" altLang="en-US" baseline="-25000" dirty="0"/>
              <a:t>0</a:t>
            </a:r>
            <a:r>
              <a:rPr lang="en-US" altLang="en-US" dirty="0"/>
              <a:t> if p is too low (typically if beneath a </a:t>
            </a:r>
            <a:r>
              <a:rPr lang="en-US" altLang="en-US" b="1" i="1" dirty="0"/>
              <a:t>significance level</a:t>
            </a:r>
            <a:r>
              <a:rPr lang="en-US" altLang="en-US" i="1" dirty="0"/>
              <a:t> </a:t>
            </a:r>
            <a:r>
              <a:rPr lang="en-US" altLang="en-US" dirty="0"/>
              <a:t>of p &lt; 0.05, 0.01, 0.005, or 0.001) and retain H</a:t>
            </a:r>
            <a:r>
              <a:rPr lang="en-US" altLang="en-US" baseline="-25000" dirty="0"/>
              <a:t>0</a:t>
            </a:r>
            <a:r>
              <a:rPr lang="en-US" altLang="en-US" dirty="0"/>
              <a:t> as possible otherwise.</a:t>
            </a:r>
          </a:p>
          <a:p>
            <a:pPr>
              <a:lnSpc>
                <a:spcPct val="10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767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>
            <a:extLst>
              <a:ext uri="{FF2B5EF4-FFF2-40B4-BE49-F238E27FC236}">
                <a16:creationId xmlns:a16="http://schemas.microsoft.com/office/drawing/2014/main" id="{ADC6AADD-095F-C149-B0DE-DBA273CC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Collocation?</a:t>
            </a:r>
          </a:p>
        </p:txBody>
      </p:sp>
      <p:sp>
        <p:nvSpPr>
          <p:cNvPr id="1090563" name="Rectangle 3">
            <a:extLst>
              <a:ext uri="{FF2B5EF4-FFF2-40B4-BE49-F238E27FC236}">
                <a16:creationId xmlns:a16="http://schemas.microsoft.com/office/drawing/2014/main" id="{F700D029-80A6-E448-8C09-9D6193CD8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altLang="en-US" dirty="0"/>
              <a:t>A COLLOCATION is an expression consisting of two or more words that correspond to some conventional way of saying things.</a:t>
            </a:r>
          </a:p>
          <a:p>
            <a:pPr>
              <a:buFontTx/>
              <a:buChar char="•"/>
            </a:pPr>
            <a:r>
              <a:rPr lang="en-US" altLang="en-US" dirty="0"/>
              <a:t>The words together can mean more than their sum of parts (</a:t>
            </a:r>
            <a:r>
              <a:rPr lang="en-US" altLang="en-US" i="1" dirty="0"/>
              <a:t>The Times of India, disk drive</a:t>
            </a:r>
            <a:r>
              <a:rPr lang="en-US" altLang="en-US" dirty="0"/>
              <a:t>)</a:t>
            </a:r>
          </a:p>
          <a:p>
            <a:pPr lvl="1">
              <a:buFontTx/>
              <a:buChar char="–"/>
            </a:pPr>
            <a:r>
              <a:rPr lang="en-US" altLang="en-US" dirty="0"/>
              <a:t>Previous examples: hot dog, mother in law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Examples of collocations</a:t>
            </a:r>
          </a:p>
          <a:p>
            <a:pPr lvl="1">
              <a:buFontTx/>
              <a:buChar char="–"/>
            </a:pPr>
            <a:r>
              <a:rPr lang="en-US" altLang="en-US" dirty="0"/>
              <a:t>noun phrases like </a:t>
            </a:r>
            <a:r>
              <a:rPr lang="en-US" altLang="en-US" i="1" dirty="0">
                <a:solidFill>
                  <a:srgbClr val="FF0000"/>
                </a:solidFill>
              </a:rPr>
              <a:t>strong tea </a:t>
            </a:r>
            <a:r>
              <a:rPr lang="en-US" altLang="en-US" dirty="0"/>
              <a:t>and </a:t>
            </a:r>
            <a:r>
              <a:rPr lang="en-US" altLang="en-US" i="1" dirty="0">
                <a:solidFill>
                  <a:srgbClr val="FF0000"/>
                </a:solidFill>
              </a:rPr>
              <a:t>weapons of mass destruction</a:t>
            </a:r>
            <a:endParaRPr lang="en-US" altLang="en-US" dirty="0"/>
          </a:p>
          <a:p>
            <a:pPr lvl="1">
              <a:buFontTx/>
              <a:buChar char="–"/>
            </a:pPr>
            <a:r>
              <a:rPr lang="en-US" altLang="en-US" dirty="0"/>
              <a:t>phrasal verbs like </a:t>
            </a:r>
            <a:r>
              <a:rPr lang="en-US" altLang="en-US" i="1" dirty="0">
                <a:solidFill>
                  <a:srgbClr val="FF0000"/>
                </a:solidFill>
              </a:rPr>
              <a:t>to make up</a:t>
            </a:r>
            <a:r>
              <a:rPr lang="en-US" altLang="en-US" dirty="0"/>
              <a:t>, and other phrases like </a:t>
            </a:r>
            <a:r>
              <a:rPr lang="en-US" altLang="en-US" i="1" dirty="0">
                <a:solidFill>
                  <a:srgbClr val="FF0000"/>
                </a:solidFill>
              </a:rPr>
              <a:t>the rich and powerful</a:t>
            </a:r>
            <a:r>
              <a:rPr lang="en-US" altLang="en-US" dirty="0"/>
              <a:t>.</a:t>
            </a:r>
          </a:p>
          <a:p>
            <a:pPr>
              <a:buFontTx/>
              <a:buChar char="•"/>
            </a:pPr>
            <a:r>
              <a:rPr lang="en-US" altLang="en-US" dirty="0"/>
              <a:t>Valid or invalid?</a:t>
            </a:r>
          </a:p>
          <a:p>
            <a:pPr lvl="1">
              <a:buFontTx/>
              <a:buChar char="–"/>
            </a:pPr>
            <a:r>
              <a:rPr lang="en-US" altLang="en-US" i="1" dirty="0">
                <a:solidFill>
                  <a:srgbClr val="FF0000"/>
                </a:solidFill>
              </a:rPr>
              <a:t>a stiff breeze</a:t>
            </a:r>
            <a:r>
              <a:rPr lang="en-US" altLang="en-US" i="1" dirty="0"/>
              <a:t> </a:t>
            </a:r>
            <a:r>
              <a:rPr lang="en-US" altLang="en-US" dirty="0"/>
              <a:t>but not </a:t>
            </a:r>
            <a:r>
              <a:rPr lang="en-US" altLang="en-US" i="1" dirty="0">
                <a:solidFill>
                  <a:schemeClr val="tx2"/>
                </a:solidFill>
              </a:rPr>
              <a:t>a stiff wind</a:t>
            </a:r>
            <a:r>
              <a:rPr lang="en-US" altLang="en-US" i="1" dirty="0"/>
              <a:t> </a:t>
            </a:r>
            <a:r>
              <a:rPr lang="en-US" altLang="en-US" dirty="0"/>
              <a:t>(while either </a:t>
            </a:r>
            <a:r>
              <a:rPr lang="en-US" altLang="en-US" i="1" dirty="0"/>
              <a:t>a strong breeze </a:t>
            </a:r>
            <a:r>
              <a:rPr lang="en-US" altLang="en-US" dirty="0"/>
              <a:t>or </a:t>
            </a:r>
            <a:r>
              <a:rPr lang="en-US" altLang="en-US" i="1" dirty="0"/>
              <a:t>a strong wind </a:t>
            </a:r>
            <a:r>
              <a:rPr lang="en-US" altLang="en-US" dirty="0"/>
              <a:t>is okay). </a:t>
            </a:r>
          </a:p>
          <a:p>
            <a:pPr lvl="1">
              <a:buFontTx/>
              <a:buChar char="–"/>
            </a:pPr>
            <a:r>
              <a:rPr lang="en-US" altLang="en-US" i="1" dirty="0">
                <a:solidFill>
                  <a:srgbClr val="FF0000"/>
                </a:solidFill>
              </a:rPr>
              <a:t>broad daylight</a:t>
            </a:r>
            <a:r>
              <a:rPr lang="en-US" altLang="en-US" i="1" dirty="0"/>
              <a:t> </a:t>
            </a:r>
            <a:r>
              <a:rPr lang="en-US" altLang="en-US" dirty="0"/>
              <a:t>(but not </a:t>
            </a:r>
            <a:r>
              <a:rPr lang="en-US" altLang="en-US" i="1" dirty="0">
                <a:solidFill>
                  <a:schemeClr val="tx2"/>
                </a:solidFill>
              </a:rPr>
              <a:t>bright daylight</a:t>
            </a:r>
            <a:r>
              <a:rPr lang="en-US" altLang="en-US" i="1" dirty="0"/>
              <a:t> </a:t>
            </a:r>
            <a:r>
              <a:rPr lang="en-US" altLang="en-US" dirty="0"/>
              <a:t>or </a:t>
            </a:r>
            <a:r>
              <a:rPr lang="en-US" altLang="en-US" i="1" dirty="0">
                <a:solidFill>
                  <a:schemeClr val="tx2"/>
                </a:solidFill>
              </a:rPr>
              <a:t>narrow darkness</a:t>
            </a:r>
            <a:r>
              <a:rPr lang="en-US" altLang="en-US" dirty="0"/>
              <a:t>).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00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1026">
            <a:extLst>
              <a:ext uri="{FF2B5EF4-FFF2-40B4-BE49-F238E27FC236}">
                <a16:creationId xmlns:a16="http://schemas.microsoft.com/office/drawing/2014/main" id="{4773BF15-76B8-2A4A-AE94-0C7DCD29A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i="1"/>
              <a:t>t</a:t>
            </a:r>
            <a:r>
              <a:rPr lang="en-US" altLang="en-US"/>
              <a:t>-Test</a:t>
            </a:r>
          </a:p>
        </p:txBody>
      </p:sp>
      <p:sp>
        <p:nvSpPr>
          <p:cNvPr id="1111043" name="Rectangle 1027">
            <a:extLst>
              <a:ext uri="{FF2B5EF4-FFF2-40B4-BE49-F238E27FC236}">
                <a16:creationId xmlns:a16="http://schemas.microsoft.com/office/drawing/2014/main" id="{ECA95E97-0063-5243-B620-3CF0A9116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 i="1"/>
              <a:t>t</a:t>
            </a:r>
            <a:r>
              <a:rPr lang="en-US" altLang="en-US"/>
              <a:t>-test looks at the mean and variance of a sample of measurements, where the null hypothesis is that the sample is drawn from a distribution with mean </a:t>
            </a:r>
            <a:r>
              <a:rPr lang="en-US" altLang="en-US">
                <a:latin typeface="Math A" pitchFamily="18" charset="2"/>
                <a:sym typeface="Symbol" pitchFamily="2" charset="2"/>
              </a:rPr>
              <a:t></a:t>
            </a:r>
            <a:r>
              <a:rPr lang="en-US" altLang="en-US"/>
              <a:t>.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The test looks at the difference between the </a:t>
            </a:r>
            <a:r>
              <a:rPr lang="en-US" altLang="en-US">
                <a:solidFill>
                  <a:srgbClr val="008000"/>
                </a:solidFill>
              </a:rPr>
              <a:t>observed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8000"/>
                </a:solidFill>
              </a:rPr>
              <a:t>expected</a:t>
            </a:r>
            <a:r>
              <a:rPr lang="en-US" altLang="en-US"/>
              <a:t> means, scaled by the variance of the data, and tells us how likely one is to get a sample of that mean and variance, assuming that the sample is drawn from a normal distribution with mean </a:t>
            </a:r>
            <a:r>
              <a:rPr lang="en-US" altLang="en-US">
                <a:latin typeface="Math A" pitchFamily="18" charset="2"/>
                <a:sym typeface="Symbol" pitchFamily="2" charset="2"/>
              </a:rPr>
              <a:t></a:t>
            </a:r>
            <a:r>
              <a:rPr lang="en-US" altLang="en-US"/>
              <a:t>.</a:t>
            </a:r>
          </a:p>
        </p:txBody>
      </p:sp>
      <p:pic>
        <p:nvPicPr>
          <p:cNvPr id="1111044" name="Picture 1028">
            <a:extLst>
              <a:ext uri="{FF2B5EF4-FFF2-40B4-BE49-F238E27FC236}">
                <a16:creationId xmlns:a16="http://schemas.microsoft.com/office/drawing/2014/main" id="{9692A387-C8AA-394D-B550-D5AC8435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2" y="4856737"/>
            <a:ext cx="22098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45" name="Rectangle 1029">
            <a:extLst>
              <a:ext uri="{FF2B5EF4-FFF2-40B4-BE49-F238E27FC236}">
                <a16:creationId xmlns:a16="http://schemas.microsoft.com/office/drawing/2014/main" id="{BCB979A0-CB11-3A47-BDC2-8B885A92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74935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Where 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</a:rPr>
              <a:t> is the sample mean, </a:t>
            </a:r>
            <a:r>
              <a:rPr lang="en-US" altLang="en-US">
                <a:latin typeface="Arial" panose="020B0604020202020204" pitchFamily="34" charset="0"/>
              </a:rPr>
              <a:t>s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is the sample variance, </a:t>
            </a:r>
            <a:r>
              <a:rPr lang="en-US" altLang="en-US">
                <a:latin typeface="Arial" panose="020B0604020202020204" pitchFamily="34" charset="0"/>
              </a:rPr>
              <a:t>N </a:t>
            </a:r>
            <a:r>
              <a:rPr lang="en-US" altLang="en-US">
                <a:latin typeface="Times New Roman" panose="02020603050405020304" pitchFamily="18" charset="0"/>
              </a:rPr>
              <a:t>is the sample size, and </a:t>
            </a:r>
            <a:r>
              <a:rPr lang="en-US" altLang="en-US">
                <a:latin typeface="Math A" pitchFamily="18" charset="2"/>
                <a:sym typeface="Symbol" pitchFamily="2" charset="2"/>
              </a:rPr>
              <a:t>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is the mean of the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391356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>
            <a:extLst>
              <a:ext uri="{FF2B5EF4-FFF2-40B4-BE49-F238E27FC236}">
                <a16:creationId xmlns:a16="http://schemas.microsoft.com/office/drawing/2014/main" id="{E63F1F34-6157-514F-A58D-5528B680F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153400" cy="438150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t</a:t>
            </a:r>
            <a:r>
              <a:rPr lang="en-US" altLang="en-US"/>
              <a:t>-Test for finding collocations</a:t>
            </a:r>
          </a:p>
        </p:txBody>
      </p:sp>
      <p:sp>
        <p:nvSpPr>
          <p:cNvPr id="1114115" name="Rectangle 3">
            <a:extLst>
              <a:ext uri="{FF2B5EF4-FFF2-40B4-BE49-F238E27FC236}">
                <a16:creationId xmlns:a16="http://schemas.microsoft.com/office/drawing/2014/main" id="{DBAC3620-E841-984A-922C-5D5DC57E8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 dirty="0"/>
              <a:t>Think of the text corpus as a long sequence of </a:t>
            </a:r>
            <a:r>
              <a:rPr lang="en-US" altLang="en-US" i="1" dirty="0"/>
              <a:t>N</a:t>
            </a:r>
            <a:r>
              <a:rPr lang="en-US" altLang="en-US" dirty="0"/>
              <a:t> bigrams, and the samples are then indicator random variables with:</a:t>
            </a:r>
          </a:p>
          <a:p>
            <a:pPr marL="742950" lvl="1" indent="-285750">
              <a:buFontTx/>
              <a:buChar char="–"/>
            </a:pPr>
            <a:r>
              <a:rPr lang="en-US" altLang="en-US" dirty="0"/>
              <a:t>value 1 when the bigram of interest occurs, </a:t>
            </a:r>
          </a:p>
          <a:p>
            <a:pPr marL="742950" lvl="1" indent="-285750">
              <a:buFontTx/>
              <a:buChar char="–"/>
            </a:pPr>
            <a:r>
              <a:rPr lang="en-US" altLang="en-US" dirty="0"/>
              <a:t>0 otherwise.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i="1" dirty="0"/>
              <a:t>t</a:t>
            </a:r>
            <a:r>
              <a:rPr lang="en-US" altLang="en-US" dirty="0"/>
              <a:t>-test and other statistical tests are useful as methods for </a:t>
            </a:r>
            <a:r>
              <a:rPr lang="en-US" altLang="en-US" b="1" i="1" dirty="0"/>
              <a:t>ranking</a:t>
            </a:r>
            <a:r>
              <a:rPr lang="en-US" altLang="en-US" i="1" dirty="0"/>
              <a:t> </a:t>
            </a:r>
            <a:r>
              <a:rPr lang="en-US" altLang="en-US" dirty="0"/>
              <a:t>collocations. 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Step 1: Determine the expected mean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Step 2: Measure the observed mean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Step 3: Run the t-test</a:t>
            </a:r>
          </a:p>
        </p:txBody>
      </p:sp>
    </p:spTree>
    <p:extLst>
      <p:ext uri="{BB962C8B-B14F-4D97-AF65-F5344CB8AC3E}">
        <p14:creationId xmlns:p14="http://schemas.microsoft.com/office/powerpoint/2010/main" val="2938566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>
            <a:extLst>
              <a:ext uri="{FF2B5EF4-FFF2-40B4-BE49-F238E27FC236}">
                <a16:creationId xmlns:a16="http://schemas.microsoft.com/office/drawing/2014/main" id="{D55BB06B-7D7D-DD49-80B6-39BE2D714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t</a:t>
            </a:r>
            <a:r>
              <a:rPr lang="en-US" altLang="en-US" dirty="0"/>
              <a:t>-Test: Example</a:t>
            </a:r>
          </a:p>
        </p:txBody>
      </p:sp>
      <p:sp>
        <p:nvSpPr>
          <p:cNvPr id="1115139" name="Rectangle 3">
            <a:extLst>
              <a:ext uri="{FF2B5EF4-FFF2-40B4-BE49-F238E27FC236}">
                <a16:creationId xmlns:a16="http://schemas.microsoft.com/office/drawing/2014/main" id="{27600638-5555-9248-95EE-B5C1B84A7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0565" y="1690688"/>
            <a:ext cx="8229600" cy="466145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In our corpus, </a:t>
            </a:r>
            <a:r>
              <a:rPr lang="en-US" altLang="en-US" sz="2400" i="1" dirty="0"/>
              <a:t>new </a:t>
            </a:r>
            <a:r>
              <a:rPr lang="en-US" altLang="en-US" sz="2400" dirty="0"/>
              <a:t>occurs 15,828 times, </a:t>
            </a:r>
            <a:r>
              <a:rPr lang="en-US" altLang="en-US" sz="2400" i="1" dirty="0"/>
              <a:t>companies </a:t>
            </a:r>
            <a:r>
              <a:rPr lang="en-US" altLang="en-US" sz="2400" dirty="0"/>
              <a:t>4,675 times, and there are 14,307,668 tokens overall.</a:t>
            </a:r>
          </a:p>
          <a:p>
            <a:pPr>
              <a:buFontTx/>
              <a:buChar char="•"/>
            </a:pPr>
            <a:r>
              <a:rPr lang="en-US" altLang="en-US" sz="2400" i="1" dirty="0"/>
              <a:t>new</a:t>
            </a:r>
            <a:r>
              <a:rPr lang="en-US" altLang="en-US" sz="2400" dirty="0"/>
              <a:t> </a:t>
            </a:r>
            <a:r>
              <a:rPr lang="en-US" altLang="en-US" sz="2400" i="1" dirty="0"/>
              <a:t>companies</a:t>
            </a:r>
            <a:r>
              <a:rPr lang="en-US" altLang="en-US" sz="2400" dirty="0"/>
              <a:t> occurs 8 times among the 14,307,668 bigrams</a:t>
            </a:r>
          </a:p>
          <a:p>
            <a:r>
              <a:rPr lang="en-US" altLang="en-US" sz="2400" dirty="0"/>
              <a:t>H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: P(</a:t>
            </a:r>
            <a:r>
              <a:rPr lang="en-US" altLang="en-US" sz="2400" i="1" dirty="0"/>
              <a:t>new companies</a:t>
            </a:r>
            <a:r>
              <a:rPr lang="en-US" altLang="en-US" sz="2400" dirty="0"/>
              <a:t>) =P(</a:t>
            </a:r>
            <a:r>
              <a:rPr lang="en-US" altLang="en-US" sz="2400" i="1" dirty="0"/>
              <a:t>new</a:t>
            </a:r>
            <a:r>
              <a:rPr lang="en-US" altLang="en-US" sz="2400" dirty="0"/>
              <a:t>)P(</a:t>
            </a:r>
            <a:r>
              <a:rPr lang="en-US" altLang="en-US" sz="2400" i="1" dirty="0"/>
              <a:t>companies</a:t>
            </a:r>
            <a:r>
              <a:rPr lang="en-US" altLang="en-US" sz="2400" dirty="0"/>
              <a:t>)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pic>
        <p:nvPicPr>
          <p:cNvPr id="1115140" name="Picture 4">
            <a:extLst>
              <a:ext uri="{FF2B5EF4-FFF2-40B4-BE49-F238E27FC236}">
                <a16:creationId xmlns:a16="http://schemas.microsoft.com/office/drawing/2014/main" id="{E00DD47C-10F3-3B49-AB85-000E960A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1"/>
            <a:ext cx="533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9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>
            <a:extLst>
              <a:ext uri="{FF2B5EF4-FFF2-40B4-BE49-F238E27FC236}">
                <a16:creationId xmlns:a16="http://schemas.microsoft.com/office/drawing/2014/main" id="{62C7F518-6558-EC43-8D55-0D7C60F57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153400" cy="438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t-Test example</a:t>
            </a:r>
          </a:p>
        </p:txBody>
      </p:sp>
      <p:sp>
        <p:nvSpPr>
          <p:cNvPr id="1130499" name="Rectangle 3">
            <a:extLst>
              <a:ext uri="{FF2B5EF4-FFF2-40B4-BE49-F238E27FC236}">
                <a16:creationId xmlns:a16="http://schemas.microsoft.com/office/drawing/2014/main" id="{9571494A-1679-AF48-88E1-C4B3079C8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For this distribution </a:t>
            </a:r>
            <a:r>
              <a:rPr lang="en-US" altLang="en-US" sz="2400" dirty="0">
                <a:latin typeface="Math A" pitchFamily="18" charset="2"/>
                <a:sym typeface="Symbol" pitchFamily="2" charset="2"/>
              </a:rPr>
              <a:t></a:t>
            </a:r>
            <a:r>
              <a:rPr lang="en-US" altLang="en-US" sz="2400" dirty="0"/>
              <a:t>= 3.615 x 10</a:t>
            </a:r>
            <a:r>
              <a:rPr lang="en-US" altLang="en-US" sz="2400" baseline="30000" dirty="0"/>
              <a:t>-7 </a:t>
            </a:r>
            <a:r>
              <a:rPr lang="en-US" altLang="en-US" sz="2400" dirty="0"/>
              <a:t> and </a:t>
            </a:r>
            <a:r>
              <a:rPr lang="en-US" altLang="en-US" sz="2400" dirty="0">
                <a:latin typeface="Math A" pitchFamily="18" charset="2"/>
                <a:sym typeface="Symbol" pitchFamily="2" charset="2"/>
              </a:rPr>
              <a:t></a:t>
            </a:r>
            <a:r>
              <a:rPr lang="en-US" altLang="en-US" sz="2400" baseline="30000" dirty="0"/>
              <a:t>2 </a:t>
            </a:r>
            <a:r>
              <a:rPr lang="en-US" altLang="en-US" sz="2400" dirty="0"/>
              <a:t>=</a:t>
            </a:r>
            <a:r>
              <a:rPr lang="en-US" altLang="en-US" sz="2400" dirty="0">
                <a:latin typeface="Math A" pitchFamily="18" charset="2"/>
              </a:rPr>
              <a:t> </a:t>
            </a:r>
            <a:r>
              <a:rPr lang="en-US" altLang="en-US" sz="2400" i="1" dirty="0"/>
              <a:t>p(1-p) =~ p</a:t>
            </a:r>
            <a:endParaRPr lang="en-US" altLang="en-US" sz="2400" i="1" baseline="30000" dirty="0"/>
          </a:p>
          <a:p>
            <a:pPr>
              <a:buFontTx/>
              <a:buChar char="•"/>
            </a:pPr>
            <a:endParaRPr lang="en-US" altLang="en-US" sz="2400" i="1" baseline="30000" dirty="0"/>
          </a:p>
          <a:p>
            <a:pPr>
              <a:buFontTx/>
              <a:buChar char="•"/>
            </a:pPr>
            <a:endParaRPr lang="en-US" altLang="en-US" sz="2400" i="1" baseline="30000" dirty="0"/>
          </a:p>
          <a:p>
            <a:pPr>
              <a:buFontTx/>
              <a:buChar char="•"/>
            </a:pPr>
            <a:endParaRPr lang="en-US" altLang="en-US" sz="2400" i="1" baseline="30000" dirty="0"/>
          </a:p>
          <a:p>
            <a:pPr>
              <a:buFontTx/>
              <a:buChar char="•"/>
            </a:pPr>
            <a:endParaRPr lang="en-US" altLang="en-US" sz="2400" i="1" baseline="30000" dirty="0"/>
          </a:p>
          <a:p>
            <a:pPr>
              <a:buFontTx/>
              <a:buChar char="•"/>
            </a:pPr>
            <a:endParaRPr lang="en-US" altLang="en-US" sz="2400" i="1" baseline="30000" dirty="0"/>
          </a:p>
          <a:p>
            <a:pPr>
              <a:buFontTx/>
              <a:buChar char="•"/>
            </a:pPr>
            <a:endParaRPr lang="en-US" altLang="en-US" sz="2400" i="1" baseline="30000" dirty="0"/>
          </a:p>
          <a:p>
            <a:pPr>
              <a:buFontTx/>
              <a:buChar char="•"/>
            </a:pPr>
            <a:r>
              <a:rPr lang="en-US" altLang="en-US" sz="2400" dirty="0"/>
              <a:t>t value of 0.999932 is not larger than 2.576, the critical value for </a:t>
            </a:r>
            <a:r>
              <a:rPr lang="en-US" altLang="en-US" sz="2400" dirty="0">
                <a:latin typeface="Math A" pitchFamily="18" charset="2"/>
              </a:rPr>
              <a:t>a</a:t>
            </a:r>
            <a:r>
              <a:rPr lang="en-US" altLang="en-US" sz="2400" dirty="0"/>
              <a:t>=0.005. So we cannot reject the null hypothesis that </a:t>
            </a:r>
            <a:r>
              <a:rPr lang="en-US" altLang="en-US" sz="2400" i="1" dirty="0"/>
              <a:t>new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companies </a:t>
            </a:r>
            <a:r>
              <a:rPr lang="en-US" altLang="en-US" sz="2400" dirty="0"/>
              <a:t>occur independently and do not form a collocation.</a:t>
            </a:r>
          </a:p>
          <a:p>
            <a:endParaRPr lang="en-US" altLang="en-US" dirty="0"/>
          </a:p>
        </p:txBody>
      </p:sp>
      <p:pic>
        <p:nvPicPr>
          <p:cNvPr id="1130500" name="Picture 4">
            <a:extLst>
              <a:ext uri="{FF2B5EF4-FFF2-40B4-BE49-F238E27FC236}">
                <a16:creationId xmlns:a16="http://schemas.microsoft.com/office/drawing/2014/main" id="{EA8DD3A6-8ABC-BD44-9F8B-44D5566C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8" y="2623930"/>
            <a:ext cx="655320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4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3698E-93A6-CA4B-9964-2002A2734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174750"/>
            <a:ext cx="9829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070FA-C55F-DC4D-9700-18A2BE322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22" y="759417"/>
            <a:ext cx="8740587" cy="4821197"/>
          </a:xfrm>
        </p:spPr>
      </p:pic>
    </p:spTree>
    <p:extLst>
      <p:ext uri="{BB962C8B-B14F-4D97-AF65-F5344CB8AC3E}">
        <p14:creationId xmlns:p14="http://schemas.microsoft.com/office/powerpoint/2010/main" val="2137301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>
            <a:extLst>
              <a:ext uri="{FF2B5EF4-FFF2-40B4-BE49-F238E27FC236}">
                <a16:creationId xmlns:a16="http://schemas.microsoft.com/office/drawing/2014/main" id="{9E06D022-7D10-6544-AA60-B833322A6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417" y="228599"/>
            <a:ext cx="9713844" cy="120263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Hypothesis testing of differences (Church and Hanks, 1989)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118211" name="Rectangle 3">
            <a:extLst>
              <a:ext uri="{FF2B5EF4-FFF2-40B4-BE49-F238E27FC236}">
                <a16:creationId xmlns:a16="http://schemas.microsoft.com/office/drawing/2014/main" id="{FEEF2E08-D159-8C43-B9BA-9B49142CB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191" y="1295538"/>
            <a:ext cx="1051560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•"/>
            </a:pPr>
            <a:r>
              <a:rPr lang="en-US" altLang="en-US" dirty="0"/>
              <a:t>To find words whose co-occurrence patterns best distinguish between two words. 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For example, in computational lexicography we may want to find the words that best differentiate the meanings of </a:t>
            </a:r>
            <a:r>
              <a:rPr lang="en-US" altLang="en-US" i="1" dirty="0"/>
              <a:t>strong </a:t>
            </a:r>
            <a:r>
              <a:rPr lang="en-US" altLang="en-US" dirty="0"/>
              <a:t>and </a:t>
            </a:r>
            <a:r>
              <a:rPr lang="en-US" altLang="en-US" i="1" dirty="0"/>
              <a:t>powerful</a:t>
            </a:r>
            <a:r>
              <a:rPr lang="en-US" altLang="en-US" dirty="0"/>
              <a:t>.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i="1" dirty="0"/>
              <a:t>t-</a:t>
            </a:r>
            <a:r>
              <a:rPr lang="en-US" altLang="en-US" dirty="0"/>
              <a:t>test is extended to the comparison of the means of two normal populations.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Here the null hypothesis is that the average difference is 0 (</a:t>
            </a:r>
            <a:r>
              <a:rPr lang="en-US" altLang="en-US" dirty="0">
                <a:latin typeface="Math A" pitchFamily="18" charset="2"/>
                <a:sym typeface="Symbol" pitchFamily="2" charset="2"/>
              </a:rPr>
              <a:t> </a:t>
            </a:r>
            <a:r>
              <a:rPr lang="en-US" altLang="en-US" dirty="0"/>
              <a:t>=0).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In the denominator we add the variances of the two populations since the variance of the difference of two random variables is the sum of their individual variances.</a:t>
            </a:r>
          </a:p>
          <a:p>
            <a:pPr marL="342900" indent="-342900"/>
            <a:endParaRPr lang="en-US" altLang="en-US" dirty="0"/>
          </a:p>
          <a:p>
            <a:pPr marL="342900" indent="-342900">
              <a:buFontTx/>
              <a:buChar char="•"/>
            </a:pPr>
            <a:endParaRPr lang="en-US" altLang="en-US" dirty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/>
          </a:p>
        </p:txBody>
      </p:sp>
      <p:pic>
        <p:nvPicPr>
          <p:cNvPr id="1118212" name="Picture 4">
            <a:extLst>
              <a:ext uri="{FF2B5EF4-FFF2-40B4-BE49-F238E27FC236}">
                <a16:creationId xmlns:a16="http://schemas.microsoft.com/office/drawing/2014/main" id="{BAD16834-52BF-AC46-9D82-69723D5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57" y="5329515"/>
            <a:ext cx="30718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4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813A-E0F5-064F-936E-DD403C75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922"/>
            <a:ext cx="10515600" cy="5464041"/>
          </a:xfrm>
        </p:spPr>
        <p:txBody>
          <a:bodyPr/>
          <a:lstStyle/>
          <a:p>
            <a:r>
              <a:rPr lang="en-CA" dirty="0"/>
              <a:t>If </a:t>
            </a:r>
            <a:r>
              <a:rPr lang="en-CA" i="1" dirty="0"/>
              <a:t>w</a:t>
            </a:r>
            <a:r>
              <a:rPr lang="en-CA" dirty="0"/>
              <a:t> is the collocate of interest (e.g., </a:t>
            </a:r>
            <a:r>
              <a:rPr lang="en-CA" i="1" dirty="0"/>
              <a:t>computers</a:t>
            </a:r>
            <a:r>
              <a:rPr lang="en-CA" dirty="0"/>
              <a:t> or </a:t>
            </a:r>
            <a:r>
              <a:rPr lang="en-CA" i="1" dirty="0"/>
              <a:t>symbol</a:t>
            </a:r>
            <a:r>
              <a:rPr lang="en-CA" dirty="0"/>
              <a:t>) and </a:t>
            </a:r>
            <a:r>
              <a:rPr lang="en-CA" i="1" dirty="0"/>
              <a:t>v</a:t>
            </a:r>
            <a:r>
              <a:rPr lang="en-CA" i="1" baseline="30000" dirty="0"/>
              <a:t>1</a:t>
            </a:r>
            <a:r>
              <a:rPr lang="en-CA" i="1" dirty="0"/>
              <a:t> </a:t>
            </a:r>
            <a:r>
              <a:rPr lang="en-CA" dirty="0"/>
              <a:t>and </a:t>
            </a:r>
            <a:r>
              <a:rPr lang="en-CA" i="1" dirty="0"/>
              <a:t>v</a:t>
            </a:r>
            <a:r>
              <a:rPr lang="en-CA" i="1" baseline="30000" dirty="0"/>
              <a:t>2 </a:t>
            </a:r>
            <a:r>
              <a:rPr lang="en-CA" dirty="0"/>
              <a:t> are the words we are comparing (e.g., </a:t>
            </a:r>
            <a:r>
              <a:rPr lang="en-CA" i="1" dirty="0"/>
              <a:t>powerful </a:t>
            </a:r>
            <a:r>
              <a:rPr lang="en-CA" dirty="0"/>
              <a:t>and</a:t>
            </a:r>
            <a:r>
              <a:rPr lang="en-CA" i="1" dirty="0"/>
              <a:t> strong</a:t>
            </a:r>
            <a:r>
              <a:rPr lang="en-CA" dirty="0"/>
              <a:t>), then: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54C63-B434-5242-8BFF-C3693ACAE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 b="15005"/>
          <a:stretch/>
        </p:blipFill>
        <p:spPr>
          <a:xfrm>
            <a:off x="3707862" y="1844298"/>
            <a:ext cx="4559300" cy="325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1250C-099A-114C-A56E-D0EC90EC0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>
          <a:xfrm>
            <a:off x="3707862" y="2715000"/>
            <a:ext cx="4381500" cy="37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94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665121-6E1E-5644-82BF-4FDF64AB8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87" y="0"/>
            <a:ext cx="7923486" cy="6851239"/>
          </a:xfrm>
        </p:spPr>
      </p:pic>
    </p:spTree>
    <p:extLst>
      <p:ext uri="{BB962C8B-B14F-4D97-AF65-F5344CB8AC3E}">
        <p14:creationId xmlns:p14="http://schemas.microsoft.com/office/powerpoint/2010/main" val="1351871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>
            <a:extLst>
              <a:ext uri="{FF2B5EF4-FFF2-40B4-BE49-F238E27FC236}">
                <a16:creationId xmlns:a16="http://schemas.microsoft.com/office/drawing/2014/main" id="{6CF2B369-118B-0D4D-82FD-9DC6D4118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Pearson’s chi-square test</a:t>
            </a:r>
          </a:p>
        </p:txBody>
      </p:sp>
      <p:sp>
        <p:nvSpPr>
          <p:cNvPr id="1120259" name="Rectangle 3">
            <a:extLst>
              <a:ext uri="{FF2B5EF4-FFF2-40B4-BE49-F238E27FC236}">
                <a16:creationId xmlns:a16="http://schemas.microsoft.com/office/drawing/2014/main" id="{27F0CDF3-901F-3141-B968-98AF19338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 i="1"/>
              <a:t>t</a:t>
            </a:r>
            <a:r>
              <a:rPr lang="en-US" altLang="en-US"/>
              <a:t>-test assumes that probabilities are approximately normally distributed, which is not true in general. The </a:t>
            </a:r>
            <a:r>
              <a:rPr lang="en-US" altLang="en-US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 baseline="30000"/>
              <a:t>2  </a:t>
            </a:r>
            <a:r>
              <a:rPr lang="en-US" altLang="en-US"/>
              <a:t>test doesn’t make this assumption.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the essence of the </a:t>
            </a:r>
            <a:r>
              <a:rPr lang="en-US" altLang="en-US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>
                <a:latin typeface="Math A" pitchFamily="18" charset="2"/>
              </a:rPr>
              <a:t> </a:t>
            </a:r>
            <a:r>
              <a:rPr lang="en-US" altLang="en-US" baseline="30000"/>
              <a:t>2</a:t>
            </a:r>
            <a:r>
              <a:rPr lang="en-US" altLang="en-US"/>
              <a:t> test is to compare the observed frequencies with the frequencies expected for independence</a:t>
            </a:r>
          </a:p>
          <a:p>
            <a:pPr marL="742950" lvl="1" indent="-285750">
              <a:buFontTx/>
              <a:buChar char="–"/>
            </a:pPr>
            <a:r>
              <a:rPr lang="en-US" altLang="en-US"/>
              <a:t>if the difference between observed and expected frequencies is large, then we can reject the null hypothesis of independence.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Relies on co-occurrence table, and computes</a:t>
            </a:r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pic>
        <p:nvPicPr>
          <p:cNvPr id="1120260" name="Picture 4">
            <a:extLst>
              <a:ext uri="{FF2B5EF4-FFF2-40B4-BE49-F238E27FC236}">
                <a16:creationId xmlns:a16="http://schemas.microsoft.com/office/drawing/2014/main" id="{9A7F3783-719E-C645-A5B0-6F7BF803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31" y="5483225"/>
            <a:ext cx="2933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94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>
            <a:extLst>
              <a:ext uri="{FF2B5EF4-FFF2-40B4-BE49-F238E27FC236}">
                <a16:creationId xmlns:a16="http://schemas.microsoft.com/office/drawing/2014/main" id="{F838F735-3613-8240-8B4D-8506BDE75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Criteria for Collocations</a:t>
            </a:r>
          </a:p>
        </p:txBody>
      </p:sp>
      <p:sp>
        <p:nvSpPr>
          <p:cNvPr id="1092611" name="Rectangle 3">
            <a:extLst>
              <a:ext uri="{FF2B5EF4-FFF2-40B4-BE49-F238E27FC236}">
                <a16:creationId xmlns:a16="http://schemas.microsoft.com/office/drawing/2014/main" id="{267A96D4-AE0C-8046-B120-5ABEC0F03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•"/>
            </a:pPr>
            <a:r>
              <a:rPr lang="en-US" altLang="en-US"/>
              <a:t>Typical criteria for collocations: </a:t>
            </a:r>
          </a:p>
          <a:p>
            <a:pPr marL="742950" lvl="1" indent="-285750">
              <a:buFontTx/>
              <a:buChar char="–"/>
            </a:pPr>
            <a:r>
              <a:rPr lang="en-US" altLang="en-US"/>
              <a:t>non-compositionality</a:t>
            </a:r>
          </a:p>
          <a:p>
            <a:pPr marL="742950" lvl="1" indent="-285750">
              <a:buFontTx/>
              <a:buChar char="–"/>
            </a:pPr>
            <a:r>
              <a:rPr lang="en-US" altLang="en-US"/>
              <a:t>non-substitutability</a:t>
            </a:r>
          </a:p>
          <a:p>
            <a:pPr marL="742950" lvl="1" indent="-285750">
              <a:buFontTx/>
              <a:buChar char="–"/>
            </a:pPr>
            <a:r>
              <a:rPr lang="en-US" altLang="en-US"/>
              <a:t>non-modifiability.</a:t>
            </a:r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r>
              <a:rPr lang="en-US" altLang="en-US"/>
              <a:t>Collocations </a:t>
            </a:r>
            <a:r>
              <a:rPr lang="en-US" altLang="en-US" u="sng"/>
              <a:t>usually</a:t>
            </a:r>
            <a:r>
              <a:rPr lang="en-US" altLang="en-US"/>
              <a:t> cannot be translated into other languages word by word.</a:t>
            </a:r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r>
              <a:rPr lang="en-US" altLang="en-US"/>
              <a:t>A phrase can be a collocation even if it is not consecutive (as in the example </a:t>
            </a:r>
            <a:r>
              <a:rPr lang="en-US" altLang="en-US" i="1"/>
              <a:t>knock . . . door</a:t>
            </a:r>
            <a:r>
              <a:rPr lang="en-US" altLang="en-US"/>
              <a:t>).</a:t>
            </a:r>
          </a:p>
          <a:p>
            <a:pPr marL="342900" indent="-3429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966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E5B65-B1CE-234C-8208-65509728F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2" y="654803"/>
            <a:ext cx="9855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2F5F8-300C-BD4D-9AAD-9F2BD604C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29" y="2864604"/>
            <a:ext cx="9271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7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>
            <a:extLst>
              <a:ext uri="{FF2B5EF4-FFF2-40B4-BE49-F238E27FC236}">
                <a16:creationId xmlns:a16="http://schemas.microsoft.com/office/drawing/2014/main" id="{5FE5279E-C63F-A14B-8179-0B2B39074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153400" cy="43815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 baseline="30000"/>
              <a:t>2  </a:t>
            </a:r>
            <a:r>
              <a:rPr lang="en-US" altLang="en-US"/>
              <a:t>Test: Example</a:t>
            </a:r>
          </a:p>
        </p:txBody>
      </p:sp>
      <p:pic>
        <p:nvPicPr>
          <p:cNvPr id="1121283" name="Picture 3">
            <a:extLst>
              <a:ext uri="{FF2B5EF4-FFF2-40B4-BE49-F238E27FC236}">
                <a16:creationId xmlns:a16="http://schemas.microsoft.com/office/drawing/2014/main" id="{0C56935A-34FE-3246-8E4E-44684B08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1"/>
            <a:ext cx="673893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1284" name="Picture 4">
            <a:extLst>
              <a:ext uri="{FF2B5EF4-FFF2-40B4-BE49-F238E27FC236}">
                <a16:creationId xmlns:a16="http://schemas.microsoft.com/office/drawing/2014/main" id="{40ACDE3B-42C1-BD49-80B3-0E7C194F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48" y="4924306"/>
            <a:ext cx="2933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1285" name="Rectangle 5">
            <a:extLst>
              <a:ext uri="{FF2B5EF4-FFF2-40B4-BE49-F238E27FC236}">
                <a16:creationId xmlns:a16="http://schemas.microsoft.com/office/drawing/2014/main" id="{3F08DCDC-6DA5-F74E-A104-0D191E421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3801"/>
            <a:ext cx="89154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The </a:t>
            </a:r>
            <a:r>
              <a:rPr lang="en-US" altLang="en-US" sz="2800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 sz="2800" baseline="30000">
                <a:latin typeface="Tahoma" panose="020B060403050404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statistic sums the differences between observed and expected values in all squares of the table, scaled by the magnitude of the expected values, as follows:</a:t>
            </a:r>
          </a:p>
        </p:txBody>
      </p:sp>
      <p:sp>
        <p:nvSpPr>
          <p:cNvPr id="1121286" name="Rectangle 6">
            <a:extLst>
              <a:ext uri="{FF2B5EF4-FFF2-40B4-BE49-F238E27FC236}">
                <a16:creationId xmlns:a16="http://schemas.microsoft.com/office/drawing/2014/main" id="{51F98C78-A83C-B640-B10F-406302FE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943600"/>
            <a:ext cx="87233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where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ranges over rows of the table,</a:t>
            </a:r>
            <a:r>
              <a:rPr lang="en-US" altLang="en-US" i="1">
                <a:latin typeface="Times New Roman" panose="02020603050405020304" pitchFamily="18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ranges over columns, </a:t>
            </a:r>
            <a:r>
              <a:rPr lang="en-US" altLang="en-US" i="1">
                <a:latin typeface="Arial" panose="020B0604020202020204" pitchFamily="34" charset="0"/>
              </a:rPr>
              <a:t>O</a:t>
            </a:r>
            <a:r>
              <a:rPr lang="en-US" altLang="en-US" i="1" baseline="-25000">
                <a:latin typeface="Arial" panose="020B0604020202020204" pitchFamily="34" charset="0"/>
              </a:rPr>
              <a:t>ij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is the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observed value for cell </a:t>
            </a:r>
            <a:r>
              <a:rPr lang="en-US" altLang="en-US" i="1">
                <a:latin typeface="Arial" panose="020B0604020202020204" pitchFamily="34" charset="0"/>
              </a:rPr>
              <a:t>(i, j)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and </a:t>
            </a:r>
            <a:r>
              <a:rPr lang="en-US" altLang="en-US" i="1">
                <a:latin typeface="Arial" panose="020B0604020202020204" pitchFamily="34" charset="0"/>
              </a:rPr>
              <a:t>E</a:t>
            </a:r>
            <a:r>
              <a:rPr lang="en-US" altLang="en-US" i="1" baseline="-25000">
                <a:latin typeface="Arial" panose="020B0604020202020204" pitchFamily="34" charset="0"/>
              </a:rPr>
              <a:t>ij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is the expected value.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58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>
            <a:extLst>
              <a:ext uri="{FF2B5EF4-FFF2-40B4-BE49-F238E27FC236}">
                <a16:creationId xmlns:a16="http://schemas.microsoft.com/office/drawing/2014/main" id="{249547E9-9C60-BE44-BE02-8B562ED4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153400" cy="43815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 baseline="30000"/>
              <a:t>2  </a:t>
            </a:r>
            <a:r>
              <a:rPr lang="en-US" altLang="en-US"/>
              <a:t>Test: Example</a:t>
            </a:r>
          </a:p>
        </p:txBody>
      </p:sp>
      <p:sp>
        <p:nvSpPr>
          <p:cNvPr id="1132547" name="Rectangle 3">
            <a:extLst>
              <a:ext uri="{FF2B5EF4-FFF2-40B4-BE49-F238E27FC236}">
                <a16:creationId xmlns:a16="http://schemas.microsoft.com/office/drawing/2014/main" id="{FFC2424F-0067-D547-8AFB-20739D4BD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1892"/>
            <a:ext cx="10515600" cy="5866108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en-US" altLang="en-US" dirty="0"/>
              <a:t>Observed values O are given in the table</a:t>
            </a:r>
          </a:p>
          <a:p>
            <a:pPr lvl="1">
              <a:buFontTx/>
              <a:buChar char="–"/>
            </a:pPr>
            <a:r>
              <a:rPr lang="en-US" altLang="en-US" dirty="0"/>
              <a:t>E.g. O(1,1) = 8</a:t>
            </a:r>
          </a:p>
          <a:p>
            <a:pPr>
              <a:buFontTx/>
              <a:buChar char="•"/>
            </a:pPr>
            <a:r>
              <a:rPr lang="en-US" altLang="en-US" dirty="0"/>
              <a:t>Expected values E are determined from marginal probabilities: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E.g. E value for cell (1,1) = </a:t>
            </a:r>
            <a:r>
              <a:rPr lang="en-US" altLang="en-US" i="1" dirty="0"/>
              <a:t>new companies </a:t>
            </a:r>
            <a:r>
              <a:rPr lang="en-US" altLang="en-US" dirty="0"/>
              <a:t>is expected frequency for this bigram, determined by multiplying:</a:t>
            </a:r>
          </a:p>
          <a:p>
            <a:pPr lvl="2">
              <a:buFontTx/>
              <a:buChar char="•"/>
            </a:pPr>
            <a:r>
              <a:rPr lang="en-US" altLang="en-US" dirty="0"/>
              <a:t>probability of </a:t>
            </a:r>
            <a:r>
              <a:rPr lang="en-US" altLang="en-US" i="1" dirty="0"/>
              <a:t>new</a:t>
            </a:r>
            <a:r>
              <a:rPr lang="en-US" altLang="en-US" dirty="0"/>
              <a:t> on first position of a bigram</a:t>
            </a:r>
          </a:p>
          <a:p>
            <a:pPr lvl="2">
              <a:buFontTx/>
              <a:buChar char="•"/>
            </a:pPr>
            <a:r>
              <a:rPr lang="en-US" altLang="en-US" dirty="0"/>
              <a:t>probability of </a:t>
            </a:r>
            <a:r>
              <a:rPr lang="en-US" altLang="en-US" i="1" dirty="0"/>
              <a:t>companies</a:t>
            </a:r>
            <a:r>
              <a:rPr lang="en-US" altLang="en-US" dirty="0"/>
              <a:t> on second position of a bigram</a:t>
            </a:r>
          </a:p>
          <a:p>
            <a:pPr lvl="2">
              <a:buFontTx/>
              <a:buChar char="•"/>
            </a:pPr>
            <a:r>
              <a:rPr lang="en-US" altLang="en-US" dirty="0"/>
              <a:t>total number of bigrams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E(1,1) = (8+15820)/N * (8+4667)/N * N =~ 5.2 </a:t>
            </a:r>
          </a:p>
          <a:p>
            <a:r>
              <a:rPr lang="en-US" altLang="en-US" dirty="0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 baseline="30000" dirty="0">
                <a:latin typeface="Tahoma" panose="020B0604030504040204" pitchFamily="34" charset="0"/>
              </a:rPr>
              <a:t>2 </a:t>
            </a:r>
            <a:r>
              <a:rPr lang="en-US" altLang="en-US" dirty="0"/>
              <a:t>is then determined as 1.55:</a:t>
            </a:r>
          </a:p>
          <a:p>
            <a:endParaRPr lang="en-US" altLang="en-US" dirty="0"/>
          </a:p>
          <a:p>
            <a:endParaRPr lang="en-CA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Look up significance table:</a:t>
            </a:r>
          </a:p>
          <a:p>
            <a:pPr lvl="1">
              <a:buFontTx/>
              <a:buChar char="–"/>
            </a:pPr>
            <a:r>
              <a:rPr lang="en-US" altLang="en-US" dirty="0">
                <a:sym typeface="Symbol" pitchFamily="2" charset="2"/>
              </a:rPr>
              <a:t></a:t>
            </a:r>
            <a:r>
              <a:rPr lang="en-US" altLang="en-US" baseline="30000" dirty="0">
                <a:sym typeface="Symbol" pitchFamily="2" charset="2"/>
              </a:rPr>
              <a:t>2</a:t>
            </a:r>
            <a:r>
              <a:rPr lang="en-US" altLang="en-US" dirty="0">
                <a:sym typeface="Symbol" pitchFamily="2" charset="2"/>
              </a:rPr>
              <a:t> = 3.8 for probability level of  = 0.05</a:t>
            </a:r>
          </a:p>
          <a:p>
            <a:pPr lvl="1">
              <a:buFontTx/>
              <a:buChar char="–"/>
            </a:pPr>
            <a:r>
              <a:rPr lang="en-US" altLang="en-US" dirty="0">
                <a:sym typeface="Symbol" pitchFamily="2" charset="2"/>
              </a:rPr>
              <a:t>1.55 &lt; 3.8</a:t>
            </a:r>
          </a:p>
          <a:p>
            <a:pPr lvl="1">
              <a:buFontTx/>
              <a:buChar char="–"/>
            </a:pPr>
            <a:r>
              <a:rPr lang="en-US" altLang="en-US" dirty="0">
                <a:sym typeface="Symbol" pitchFamily="2" charset="2"/>
              </a:rPr>
              <a:t>we cannot reject null hypothesis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i="1" dirty="0">
                <a:sym typeface="Wingdings" pitchFamily="2" charset="2"/>
              </a:rPr>
              <a:t>new companies </a:t>
            </a:r>
            <a:r>
              <a:rPr lang="en-US" altLang="en-US" dirty="0">
                <a:sym typeface="Wingdings" pitchFamily="2" charset="2"/>
              </a:rPr>
              <a:t>is not a collocation</a:t>
            </a:r>
            <a:r>
              <a:rPr lang="en-US" altLang="en-US" dirty="0"/>
              <a:t>	</a:t>
            </a:r>
            <a:endParaRPr lang="en-US" altLang="en-US" baseline="30000" dirty="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C6D28-17BF-D944-9213-460CD1ED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11" y="3800960"/>
            <a:ext cx="51816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DBA50-BE6B-4744-B833-A99C8F917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95" y="4581579"/>
            <a:ext cx="6451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>
            <a:extLst>
              <a:ext uri="{FF2B5EF4-FFF2-40B4-BE49-F238E27FC236}">
                <a16:creationId xmlns:a16="http://schemas.microsoft.com/office/drawing/2014/main" id="{32971D6A-1B96-EF4A-8460-58B7722AF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 baseline="30000"/>
              <a:t>2  </a:t>
            </a:r>
            <a:r>
              <a:rPr lang="en-US" altLang="en-US"/>
              <a:t>Test: Applications</a:t>
            </a:r>
          </a:p>
        </p:txBody>
      </p:sp>
      <p:sp>
        <p:nvSpPr>
          <p:cNvPr id="1122307" name="Rectangle 3">
            <a:extLst>
              <a:ext uri="{FF2B5EF4-FFF2-40B4-BE49-F238E27FC236}">
                <a16:creationId xmlns:a16="http://schemas.microsoft.com/office/drawing/2014/main" id="{F4D51953-2CBA-4641-95F8-76752A038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Identification of translation pairs in aligned corpora (Church and Gale, 1991).</a:t>
            </a:r>
          </a:p>
          <a:p>
            <a:pPr lvl="1">
              <a:buFontTx/>
              <a:buChar char="–"/>
            </a:pPr>
            <a:r>
              <a:rPr lang="en-US" altLang="en-US" dirty="0"/>
              <a:t>Determine chi-square for translation pairs</a:t>
            </a:r>
          </a:p>
          <a:p>
            <a:pPr marL="0" indent="0">
              <a:buNone/>
            </a:pPr>
            <a:r>
              <a:rPr lang="en-US" altLang="en-US" dirty="0"/>
              <a:t>                   cow     !cow</a:t>
            </a:r>
          </a:p>
          <a:p>
            <a:pPr marL="0" indent="0">
              <a:buNone/>
            </a:pPr>
            <a:r>
              <a:rPr lang="en-US" altLang="en-US" dirty="0"/>
              <a:t>    </a:t>
            </a:r>
            <a:r>
              <a:rPr lang="en-US" altLang="en-US" dirty="0" err="1"/>
              <a:t>vache</a:t>
            </a:r>
            <a:r>
              <a:rPr lang="en-US" altLang="en-US" dirty="0"/>
              <a:t>     59       6</a:t>
            </a:r>
          </a:p>
          <a:p>
            <a:pPr marL="0" indent="0">
              <a:buNone/>
            </a:pPr>
            <a:r>
              <a:rPr lang="en-US" altLang="en-US" dirty="0"/>
              <a:t>    !</a:t>
            </a:r>
            <a:r>
              <a:rPr lang="en-US" altLang="en-US" dirty="0" err="1"/>
              <a:t>vache</a:t>
            </a:r>
            <a:r>
              <a:rPr lang="en-US" altLang="en-US" dirty="0"/>
              <a:t>     8       570934</a:t>
            </a:r>
          </a:p>
          <a:p>
            <a:pPr lvl="1">
              <a:buFontTx/>
              <a:buChar char="–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Corpus similarity (</a:t>
            </a:r>
            <a:r>
              <a:rPr lang="en-US" altLang="en-US" dirty="0" err="1"/>
              <a:t>Kilgarriff</a:t>
            </a:r>
            <a:r>
              <a:rPr lang="en-US" altLang="en-US" dirty="0"/>
              <a:t> and Rose, 1998)</a:t>
            </a:r>
          </a:p>
          <a:p>
            <a:pPr lvl="1"/>
            <a:endParaRPr lang="en-US" altLang="en-US" dirty="0"/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9789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>
            <a:extLst>
              <a:ext uri="{FF2B5EF4-FFF2-40B4-BE49-F238E27FC236}">
                <a16:creationId xmlns:a16="http://schemas.microsoft.com/office/drawing/2014/main" id="{C85B9AD2-383D-1746-A492-D8D9227E2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Likelihood Ratios</a:t>
            </a:r>
          </a:p>
        </p:txBody>
      </p:sp>
      <p:sp>
        <p:nvSpPr>
          <p:cNvPr id="1123331" name="Rectangle 3">
            <a:extLst>
              <a:ext uri="{FF2B5EF4-FFF2-40B4-BE49-F238E27FC236}">
                <a16:creationId xmlns:a16="http://schemas.microsoft.com/office/drawing/2014/main" id="{219A456F-8D4A-DE44-8F2D-76CBACDC9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It is simply a number that tells us how much more likely one hypothesis is than the other.</a:t>
            </a:r>
          </a:p>
          <a:p>
            <a:pPr lvl="1">
              <a:buFontTx/>
              <a:buChar char="–"/>
            </a:pPr>
            <a:r>
              <a:rPr lang="en-US" altLang="en-US"/>
              <a:t>More appropriate for sparse data than the </a:t>
            </a:r>
            <a:r>
              <a:rPr lang="en-US" altLang="en-US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 baseline="30000"/>
              <a:t>2</a:t>
            </a:r>
            <a:r>
              <a:rPr lang="en-US" altLang="en-US"/>
              <a:t> test.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 lvl="1">
              <a:buFontTx/>
              <a:buChar char="–"/>
            </a:pPr>
            <a:r>
              <a:rPr lang="en-US" altLang="en-US"/>
              <a:t>A </a:t>
            </a:r>
            <a:r>
              <a:rPr lang="en-US" altLang="en-US" i="1"/>
              <a:t>likelihood ratio</a:t>
            </a:r>
            <a:r>
              <a:rPr lang="en-US" altLang="en-US"/>
              <a:t>, is more interpretable than the </a:t>
            </a:r>
            <a:r>
              <a:rPr lang="en-US" altLang="en-US">
                <a:latin typeface="Math A" pitchFamily="18" charset="2"/>
                <a:sym typeface="Symbol" pitchFamily="2" charset="2"/>
              </a:rPr>
              <a:t></a:t>
            </a:r>
            <a:r>
              <a:rPr lang="en-US" altLang="en-US" baseline="30000"/>
              <a:t>2</a:t>
            </a:r>
            <a:r>
              <a:rPr lang="en-US" altLang="en-US"/>
              <a:t> or </a:t>
            </a:r>
            <a:r>
              <a:rPr lang="en-US" altLang="en-US" i="1"/>
              <a:t>t</a:t>
            </a:r>
            <a:r>
              <a:rPr lang="en-US" altLang="en-US"/>
              <a:t> statistic.</a:t>
            </a:r>
          </a:p>
          <a:p>
            <a:pPr lvl="1">
              <a:buFontTx/>
              <a:buChar char="–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 sz="1800"/>
              <a:t>For collocation discovery, we examine the following two alternative explanations for the occurrence frequency of a bigram w</a:t>
            </a:r>
            <a:r>
              <a:rPr lang="en-US" altLang="en-US" sz="1800" baseline="30000"/>
              <a:t>1</a:t>
            </a:r>
            <a:r>
              <a:rPr lang="en-US" altLang="en-US" sz="1800"/>
              <a:t>w</a:t>
            </a:r>
            <a:r>
              <a:rPr lang="en-US" altLang="en-US" sz="1800" baseline="30000"/>
              <a:t>2</a:t>
            </a:r>
            <a:r>
              <a:rPr lang="en-US" altLang="en-US" sz="1800"/>
              <a:t>:</a:t>
            </a:r>
          </a:p>
          <a:p>
            <a:pPr lvl="1">
              <a:buFontTx/>
              <a:buChar char="–"/>
            </a:pPr>
            <a:r>
              <a:rPr lang="en-US" altLang="en-US" sz="1600" b="1">
                <a:latin typeface="Times New Roman" panose="02020603050405020304" pitchFamily="18" charset="0"/>
              </a:rPr>
              <a:t>Hypothesis 1: </a:t>
            </a:r>
            <a:r>
              <a:rPr lang="en-US" altLang="en-US" sz="1600"/>
              <a:t>The occurrence of w</a:t>
            </a:r>
            <a:r>
              <a:rPr lang="en-US" altLang="en-US" sz="1600" baseline="30000"/>
              <a:t>2</a:t>
            </a:r>
            <a:r>
              <a:rPr lang="en-US" altLang="en-US" sz="1600"/>
              <a:t> is independent of the previous occurrence of w</a:t>
            </a:r>
            <a:r>
              <a:rPr lang="en-US" altLang="en-US" sz="1600" baseline="30000"/>
              <a:t>1</a:t>
            </a:r>
            <a:r>
              <a:rPr lang="en-US" altLang="en-US" sz="1600"/>
              <a:t>.</a:t>
            </a:r>
          </a:p>
          <a:p>
            <a:pPr lvl="1">
              <a:buFontTx/>
              <a:buChar char="–"/>
            </a:pPr>
            <a:r>
              <a:rPr lang="en-US" altLang="en-US" sz="1600" b="1">
                <a:latin typeface="Times New Roman" panose="02020603050405020304" pitchFamily="18" charset="0"/>
              </a:rPr>
              <a:t>Hypothesis 2: </a:t>
            </a:r>
            <a:r>
              <a:rPr lang="en-US" altLang="en-US" sz="1600"/>
              <a:t>The occurrence of w</a:t>
            </a:r>
            <a:r>
              <a:rPr lang="en-US" altLang="en-US" sz="1600" baseline="30000"/>
              <a:t>2</a:t>
            </a:r>
            <a:r>
              <a:rPr lang="en-US" altLang="en-US" sz="1600"/>
              <a:t> is dependent on the previous occurrence of w</a:t>
            </a:r>
            <a:r>
              <a:rPr lang="en-US" altLang="en-US" sz="1600" baseline="30000"/>
              <a:t>1</a:t>
            </a:r>
            <a:r>
              <a:rPr lang="en-US" altLang="en-US" sz="1600"/>
              <a:t>.</a:t>
            </a:r>
          </a:p>
          <a:p>
            <a:pPr>
              <a:buFontTx/>
              <a:buChar char="•"/>
            </a:pPr>
            <a:endParaRPr lang="en-US" altLang="en-US" sz="1800"/>
          </a:p>
          <a:p>
            <a:pPr>
              <a:buFontTx/>
              <a:buChar char="•"/>
            </a:pPr>
            <a:r>
              <a:rPr lang="en-US" altLang="en-US" sz="1800"/>
              <a:t>The log likelihood ratio is then:</a:t>
            </a:r>
          </a:p>
          <a:p>
            <a:pPr>
              <a:buFontTx/>
              <a:buChar char="•"/>
            </a:pPr>
            <a:endParaRPr lang="en-US" altLang="en-US"/>
          </a:p>
          <a:p>
            <a:endParaRPr lang="en-US" altLang="en-US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1123332" name="Picture 4">
            <a:extLst>
              <a:ext uri="{FF2B5EF4-FFF2-40B4-BE49-F238E27FC236}">
                <a16:creationId xmlns:a16="http://schemas.microsoft.com/office/drawing/2014/main" id="{264D5C75-6C54-9442-8915-D90C2327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5" y="5829300"/>
            <a:ext cx="2676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8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>
            <a:extLst>
              <a:ext uri="{FF2B5EF4-FFF2-40B4-BE49-F238E27FC236}">
                <a16:creationId xmlns:a16="http://schemas.microsoft.com/office/drawing/2014/main" id="{9DF3ADDA-DAF6-514A-8DE0-79D80E8A1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153400" cy="438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Likelihood ratios</a:t>
            </a:r>
          </a:p>
        </p:txBody>
      </p:sp>
      <p:sp>
        <p:nvSpPr>
          <p:cNvPr id="1133571" name="Rectangle 3">
            <a:extLst>
              <a:ext uri="{FF2B5EF4-FFF2-40B4-BE49-F238E27FC236}">
                <a16:creationId xmlns:a16="http://schemas.microsoft.com/office/drawing/2014/main" id="{6DE4C189-452E-C142-AB4E-C2A14AE77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993" y="1084881"/>
            <a:ext cx="10757452" cy="47424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altLang="en-US" sz="2900" dirty="0"/>
          </a:p>
          <a:p>
            <a:pPr marL="0" indent="0">
              <a:lnSpc>
                <a:spcPct val="100000"/>
              </a:lnSpc>
              <a:buNone/>
            </a:pPr>
            <a:endParaRPr lang="en-CA" altLang="en-US" sz="2900" dirty="0"/>
          </a:p>
          <a:p>
            <a:pPr marL="0" indent="0">
              <a:lnSpc>
                <a:spcPct val="100000"/>
              </a:lnSpc>
              <a:buNone/>
            </a:pPr>
            <a:endParaRPr lang="en-US" altLang="en-US" dirty="0"/>
          </a:p>
          <a:p>
            <a:pPr marL="381000" indent="-381000">
              <a:lnSpc>
                <a:spcPct val="100000"/>
              </a:lnSpc>
            </a:pPr>
            <a:r>
              <a:rPr lang="en-US" altLang="en-US" sz="1800" dirty="0"/>
              <a:t>Likelihood of getting the counts that we actually observed, using a binomial distribution: </a:t>
            </a:r>
            <a:endParaRPr lang="en-US" altLang="en-US" sz="1800" baseline="30000" dirty="0"/>
          </a:p>
          <a:p>
            <a:pPr marL="381000" indent="-381000">
              <a:lnSpc>
                <a:spcPct val="100000"/>
              </a:lnSpc>
            </a:pPr>
            <a:endParaRPr lang="en-CA" altLang="en-US" dirty="0"/>
          </a:p>
          <a:p>
            <a:pPr marL="381000" indent="-381000">
              <a:lnSpc>
                <a:spcPct val="100000"/>
              </a:lnSpc>
            </a:pPr>
            <a:endParaRPr lang="en-CA" altLang="en-US" dirty="0"/>
          </a:p>
          <a:p>
            <a:pPr marL="381000" indent="-381000">
              <a:lnSpc>
                <a:spcPct val="100000"/>
              </a:lnSpc>
            </a:pPr>
            <a:endParaRPr lang="en-CA" altLang="en-US" dirty="0"/>
          </a:p>
          <a:p>
            <a:pPr marL="381000" indent="-381000">
              <a:lnSpc>
                <a:spcPct val="100000"/>
              </a:lnSpc>
            </a:pPr>
            <a:endParaRPr lang="en-US" altLang="en-US" dirty="0"/>
          </a:p>
          <a:p>
            <a:pPr marL="381000" indent="-381000">
              <a:lnSpc>
                <a:spcPct val="100000"/>
              </a:lnSpc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75855-3C04-6F4B-8C0E-34EAF409D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29" y="2616757"/>
            <a:ext cx="3048000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8C1B7-4198-B648-ABAE-9F6B12B5A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1301534"/>
            <a:ext cx="48768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7DB06-C8F0-3D43-9629-CD2E87DBF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1" y="2104001"/>
            <a:ext cx="3390900" cy="67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1084F-56BD-0549-BD0B-0176511E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8" y="3927896"/>
            <a:ext cx="9989187" cy="762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434B5D-5FAD-1B4C-908E-4E139998CAF0}"/>
              </a:ext>
            </a:extLst>
          </p:cNvPr>
          <p:cNvSpPr txBox="1"/>
          <p:nvPr/>
        </p:nvSpPr>
        <p:spPr>
          <a:xfrm>
            <a:off x="6338806" y="343073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</a:t>
            </a:r>
            <a:r>
              <a:rPr lang="en-CA" baseline="-25000" dirty="0"/>
              <a:t>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4FF73-6068-E546-BC6F-7484EE590C1E}"/>
              </a:ext>
            </a:extLst>
          </p:cNvPr>
          <p:cNvSpPr txBox="1"/>
          <p:nvPr/>
        </p:nvSpPr>
        <p:spPr>
          <a:xfrm>
            <a:off x="8956729" y="343073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</a:t>
            </a:r>
            <a:r>
              <a:rPr lang="en-CA" baseline="-25000" dirty="0"/>
              <a:t>2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FE6C1A-B829-F943-8C4E-CB0769AFD0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13"/>
          <a:stretch/>
        </p:blipFill>
        <p:spPr>
          <a:xfrm>
            <a:off x="2282877" y="4965011"/>
            <a:ext cx="6272187" cy="315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641170-A621-D642-A4A7-B9D5168E11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65"/>
          <a:stretch/>
        </p:blipFill>
        <p:spPr>
          <a:xfrm>
            <a:off x="2282877" y="5594786"/>
            <a:ext cx="6577196" cy="3372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8C5C31B-CEFF-C546-BACE-D5CAF0CA1458}"/>
              </a:ext>
            </a:extLst>
          </p:cNvPr>
          <p:cNvSpPr/>
          <p:nvPr/>
        </p:nvSpPr>
        <p:spPr>
          <a:xfrm>
            <a:off x="913431" y="3430732"/>
            <a:ext cx="10307342" cy="1259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5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8155-38DE-1741-8C9D-A8D87BE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Likelihood ratios (cont.)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3BA21-22BC-A74B-A95C-6B20E71F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90" y="2171700"/>
            <a:ext cx="8177460" cy="32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0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64D7A-03B4-9F4F-88AF-77E590E75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196850"/>
            <a:ext cx="68326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6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>
            <a:extLst>
              <a:ext uri="{FF2B5EF4-FFF2-40B4-BE49-F238E27FC236}">
                <a16:creationId xmlns:a16="http://schemas.microsoft.com/office/drawing/2014/main" id="{906432BE-EC10-BE47-8A71-D3F1C4901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Frequency Ratios </a:t>
            </a:r>
            <a:r>
              <a:rPr lang="en-US" altLang="en-US" sz="2800"/>
              <a:t>(Damerau, 1993)</a:t>
            </a:r>
          </a:p>
        </p:txBody>
      </p:sp>
      <p:sp>
        <p:nvSpPr>
          <p:cNvPr id="1125379" name="Rectangle 3">
            <a:extLst>
              <a:ext uri="{FF2B5EF4-FFF2-40B4-BE49-F238E27FC236}">
                <a16:creationId xmlns:a16="http://schemas.microsoft.com/office/drawing/2014/main" id="{5F2867DC-58C3-7E4E-8070-BA64E1EE3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ratios of relative frequencies between two or more different corpora can be used to discover collocations that are characteristic of a corpus when compared to other corpora.</a:t>
            </a:r>
          </a:p>
          <a:p>
            <a:pPr>
              <a:buFontTx/>
              <a:buChar char="•"/>
            </a:pPr>
            <a:r>
              <a:rPr lang="en-US" altLang="en-US"/>
              <a:t>useful for the discovery of subject-specific collocations. The application proposed by Damerau is to compare a general text with a subject-specific text. Those words and phrases that on a relative basis occur most often in the subject-specific text are likely to be part of the vocabulary that is specific to the domain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125380" name="Picture 4">
            <a:extLst>
              <a:ext uri="{FF2B5EF4-FFF2-40B4-BE49-F238E27FC236}">
                <a16:creationId xmlns:a16="http://schemas.microsoft.com/office/drawing/2014/main" id="{8638DD7D-9AEC-6742-8F27-C3A599FA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83" y="5191539"/>
            <a:ext cx="58769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683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>
            <a:extLst>
              <a:ext uri="{FF2B5EF4-FFF2-40B4-BE49-F238E27FC236}">
                <a16:creationId xmlns:a16="http://schemas.microsoft.com/office/drawing/2014/main" id="{DD6CFB2A-211C-0744-A82B-B7464D9E1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153400" cy="438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Pointwise Mutual Information</a:t>
            </a:r>
          </a:p>
        </p:txBody>
      </p:sp>
      <p:sp>
        <p:nvSpPr>
          <p:cNvPr id="1127427" name="Rectangle 3">
            <a:extLst>
              <a:ext uri="{FF2B5EF4-FFF2-40B4-BE49-F238E27FC236}">
                <a16:creationId xmlns:a16="http://schemas.microsoft.com/office/drawing/2014/main" id="{FB02379D-2BE3-7F4F-A6A5-D58DBB75C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An information-theoretically motivated measure for discovering interesting collocations is </a:t>
            </a:r>
            <a:r>
              <a:rPr lang="en-US" altLang="en-US" i="1"/>
              <a:t>pointwise mutual information </a:t>
            </a:r>
            <a:r>
              <a:rPr lang="en-US" altLang="en-US"/>
              <a:t>(Church et al. 1989, 1991; Hindle 1990).</a:t>
            </a:r>
          </a:p>
          <a:p>
            <a:pPr>
              <a:buFontTx/>
              <a:buChar char="•"/>
            </a:pPr>
            <a:r>
              <a:rPr lang="en-US" altLang="en-US"/>
              <a:t>It is roughly a measure of how much one word tells us about the other.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127428" name="Picture 4">
            <a:extLst>
              <a:ext uri="{FF2B5EF4-FFF2-40B4-BE49-F238E27FC236}">
                <a16:creationId xmlns:a16="http://schemas.microsoft.com/office/drawing/2014/main" id="{F409FE6A-E9A1-8C47-AC5F-C5257D17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13" y="3780183"/>
            <a:ext cx="4514850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62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>
            <a:extLst>
              <a:ext uri="{FF2B5EF4-FFF2-40B4-BE49-F238E27FC236}">
                <a16:creationId xmlns:a16="http://schemas.microsoft.com/office/drawing/2014/main" id="{9A0FD5C4-19F0-8249-95C1-9B7CF45D5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153400" cy="438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Non-Compositionality</a:t>
            </a:r>
          </a:p>
        </p:txBody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270C71D9-6968-A741-915D-42A934026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•"/>
            </a:pPr>
            <a:r>
              <a:rPr lang="en-US" altLang="en-US" dirty="0"/>
              <a:t>A phrase is compositional if the meaning can be predicted from the meaning of the parts.</a:t>
            </a:r>
          </a:p>
          <a:p>
            <a:pPr marL="742950" lvl="1" indent="-285750">
              <a:buFontTx/>
              <a:buChar char="–"/>
            </a:pPr>
            <a:r>
              <a:rPr lang="en-US" altLang="en-US" dirty="0"/>
              <a:t>E.g. new companies</a:t>
            </a:r>
          </a:p>
          <a:p>
            <a:pPr marL="342900" indent="-342900">
              <a:buFontTx/>
              <a:buChar char="•"/>
            </a:pPr>
            <a:r>
              <a:rPr lang="en-US" altLang="en-US" dirty="0"/>
              <a:t>A phrase is non-compositional if the meaning cannot be predicted from the meaning of the parts</a:t>
            </a:r>
          </a:p>
          <a:p>
            <a:pPr marL="742950" lvl="1" indent="-285750">
              <a:buFontTx/>
              <a:buChar char="–"/>
            </a:pPr>
            <a:r>
              <a:rPr lang="en-US" altLang="en-US" dirty="0"/>
              <a:t>E.g. hot dog</a:t>
            </a:r>
          </a:p>
          <a:p>
            <a:pPr marL="742950" lvl="1" indent="-285750">
              <a:buFontTx/>
              <a:buChar char="–"/>
            </a:pPr>
            <a:endParaRPr lang="en-US" altLang="en-US" dirty="0"/>
          </a:p>
          <a:p>
            <a:pPr marL="342900" indent="-342900">
              <a:buFontTx/>
              <a:buChar char="•"/>
            </a:pPr>
            <a:r>
              <a:rPr lang="en-US" altLang="en-US" dirty="0"/>
              <a:t>Collocations are not necessarily fully compositional in that there is usually an element of meaning added to the combination. </a:t>
            </a:r>
            <a:r>
              <a:rPr lang="en-US" altLang="en-US" dirty="0" err="1"/>
              <a:t>Eg</a:t>
            </a:r>
            <a:r>
              <a:rPr lang="en-US" altLang="en-US" dirty="0"/>
              <a:t>. </a:t>
            </a:r>
            <a:r>
              <a:rPr lang="en-US" altLang="en-US" i="1" dirty="0"/>
              <a:t>strong tea.</a:t>
            </a:r>
            <a:endParaRPr lang="en-US" altLang="en-US" dirty="0"/>
          </a:p>
          <a:p>
            <a:pPr marL="342900" indent="-342900">
              <a:buFontTx/>
              <a:buChar char="•"/>
            </a:pPr>
            <a:endParaRPr lang="en-US" altLang="en-US" dirty="0"/>
          </a:p>
          <a:p>
            <a:pPr marL="342900" indent="-342900">
              <a:buFontTx/>
              <a:buChar char="•"/>
            </a:pPr>
            <a:r>
              <a:rPr lang="en-US" altLang="en-US" dirty="0"/>
              <a:t>Idioms are the most extreme examples of non-compositionality. </a:t>
            </a:r>
            <a:r>
              <a:rPr lang="en-US" altLang="en-US" dirty="0" err="1"/>
              <a:t>Eg</a:t>
            </a:r>
            <a:r>
              <a:rPr lang="en-US" altLang="en-US" dirty="0"/>
              <a:t>. </a:t>
            </a:r>
            <a:r>
              <a:rPr lang="en-US" altLang="en-US" i="1" dirty="0"/>
              <a:t>to hear it through the grapevine.</a:t>
            </a:r>
            <a:endParaRPr lang="en-US" altLang="en-US" dirty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>
              <a:latin typeface="Times New Roman" panose="02020603050405020304" pitchFamily="18" charset="0"/>
            </a:endParaRPr>
          </a:p>
          <a:p>
            <a:pPr marL="342900" indent="-342900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05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42A9D-FB44-004C-8480-2301FF4AF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" y="325465"/>
            <a:ext cx="10052261" cy="5641382"/>
          </a:xfrm>
        </p:spPr>
      </p:pic>
    </p:spTree>
    <p:extLst>
      <p:ext uri="{BB962C8B-B14F-4D97-AF65-F5344CB8AC3E}">
        <p14:creationId xmlns:p14="http://schemas.microsoft.com/office/powerpoint/2010/main" val="1052688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>
            <a:extLst>
              <a:ext uri="{FF2B5EF4-FFF2-40B4-BE49-F238E27FC236}">
                <a16:creationId xmlns:a16="http://schemas.microsoft.com/office/drawing/2014/main" id="{284663D5-30CF-8549-B462-978FFEC57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using Mutual Information</a:t>
            </a:r>
          </a:p>
        </p:txBody>
      </p:sp>
      <p:sp>
        <p:nvSpPr>
          <p:cNvPr id="1129475" name="Rectangle 3">
            <a:extLst>
              <a:ext uri="{FF2B5EF4-FFF2-40B4-BE49-F238E27FC236}">
                <a16:creationId xmlns:a16="http://schemas.microsoft.com/office/drawing/2014/main" id="{4A266B5C-5F4B-FA4F-8921-B80491FA6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Decrease in uncertainty is not always a good measure of an interesting correspondence between two events.</a:t>
            </a:r>
          </a:p>
          <a:p>
            <a:pPr>
              <a:buFontTx/>
              <a:buChar char="•"/>
            </a:pPr>
            <a:r>
              <a:rPr lang="en-US" altLang="en-US"/>
              <a:t>It is a bad measure of dependence.</a:t>
            </a:r>
          </a:p>
          <a:p>
            <a:pPr>
              <a:buFontTx/>
              <a:buChar char="•"/>
            </a:pPr>
            <a:r>
              <a:rPr lang="en-US" altLang="en-US"/>
              <a:t>Particularly bad with sparse data.</a:t>
            </a:r>
          </a:p>
        </p:txBody>
      </p:sp>
    </p:spTree>
    <p:extLst>
      <p:ext uri="{BB962C8B-B14F-4D97-AF65-F5344CB8AC3E}">
        <p14:creationId xmlns:p14="http://schemas.microsoft.com/office/powerpoint/2010/main" val="2410100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D7D7-1F28-5E46-BB2E-08852452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Normalized Pointwise Mutual Information (</a:t>
            </a:r>
            <a:r>
              <a:rPr lang="en-CA" dirty="0" err="1"/>
              <a:t>Bouma</a:t>
            </a:r>
            <a:r>
              <a:rPr lang="en-CA" dirty="0"/>
              <a:t>, 2009)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6646F-737D-284D-A3C7-556277DF2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5" y="2277497"/>
            <a:ext cx="11056930" cy="35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85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A7D0-2BA9-6A49-A422-7E9ED73C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8CB12-36C2-1742-84F9-F11EBDB2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slide set has been adapted from the NLP course of Paul </a:t>
            </a:r>
            <a:r>
              <a:rPr lang="en-CA" dirty="0" err="1"/>
              <a:t>Tarau</a:t>
            </a:r>
            <a:r>
              <a:rPr lang="en-CA" dirty="0"/>
              <a:t> (based on Rada </a:t>
            </a:r>
            <a:r>
              <a:rPr lang="en-CA" dirty="0" err="1"/>
              <a:t>Mihalcea’s</a:t>
            </a:r>
            <a:r>
              <a:rPr lang="en-CA" dirty="0"/>
              <a:t> original slides):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http://www.cse.unt.edu/~tarau/teaching/NLP/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9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>
            <a:extLst>
              <a:ext uri="{FF2B5EF4-FFF2-40B4-BE49-F238E27FC236}">
                <a16:creationId xmlns:a16="http://schemas.microsoft.com/office/drawing/2014/main" id="{BC2C4EDE-E4C7-6A43-8EB4-4894EFD03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Non-Substitutability</a:t>
            </a:r>
          </a:p>
        </p:txBody>
      </p:sp>
      <p:sp>
        <p:nvSpPr>
          <p:cNvPr id="1094659" name="Rectangle 3">
            <a:extLst>
              <a:ext uri="{FF2B5EF4-FFF2-40B4-BE49-F238E27FC236}">
                <a16:creationId xmlns:a16="http://schemas.microsoft.com/office/drawing/2014/main" id="{40C5A857-2807-B84C-8835-7AF737B9A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Tx/>
              <a:buChar char="•"/>
            </a:pPr>
            <a:r>
              <a:rPr lang="en-US" altLang="en-US"/>
              <a:t>We cannot substitute near-synonyms for the components of a collocation. 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For example</a:t>
            </a:r>
          </a:p>
          <a:p>
            <a:pPr marL="742950" lvl="1" indent="-285750">
              <a:buFontTx/>
              <a:buChar char="–"/>
            </a:pPr>
            <a:r>
              <a:rPr lang="en-US" altLang="en-US"/>
              <a:t>We can’t say </a:t>
            </a:r>
            <a:r>
              <a:rPr lang="en-US" altLang="en-US" i="1">
                <a:solidFill>
                  <a:schemeClr val="tx2"/>
                </a:solidFill>
              </a:rPr>
              <a:t>yellow wine </a:t>
            </a:r>
            <a:r>
              <a:rPr lang="en-US" altLang="en-US"/>
              <a:t>instead of </a:t>
            </a:r>
            <a:r>
              <a:rPr lang="en-US" altLang="en-US" i="1">
                <a:solidFill>
                  <a:srgbClr val="FF0000"/>
                </a:solidFill>
              </a:rPr>
              <a:t>white wine</a:t>
            </a:r>
            <a:r>
              <a:rPr lang="en-US" altLang="en-US" i="1"/>
              <a:t> </a:t>
            </a:r>
            <a:r>
              <a:rPr lang="en-US" altLang="en-US"/>
              <a:t>even though </a:t>
            </a:r>
            <a:r>
              <a:rPr lang="en-US" altLang="en-US" i="1"/>
              <a:t>yellow </a:t>
            </a:r>
            <a:r>
              <a:rPr lang="en-US" altLang="en-US"/>
              <a:t>is as good a description of the color of white wine as </a:t>
            </a:r>
            <a:r>
              <a:rPr lang="en-US" altLang="en-US" i="1"/>
              <a:t>white </a:t>
            </a:r>
            <a:r>
              <a:rPr lang="en-US" altLang="en-US"/>
              <a:t>is (it is kind of a yellowish white). </a:t>
            </a:r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r>
              <a:rPr lang="en-US" altLang="en-US"/>
              <a:t>Many collocations cannot be freely modified with additional lexical material or through grammatical transformations (</a:t>
            </a:r>
            <a:r>
              <a:rPr lang="en-US" altLang="en-US" b="1"/>
              <a:t>Non-modifiability</a:t>
            </a:r>
            <a:r>
              <a:rPr lang="en-US" altLang="en-US"/>
              <a:t>).</a:t>
            </a:r>
          </a:p>
          <a:p>
            <a:pPr marL="742950" lvl="1" indent="-285750">
              <a:buFontTx/>
              <a:buChar char="–"/>
            </a:pPr>
            <a:r>
              <a:rPr lang="en-US" altLang="en-US"/>
              <a:t>E.g. </a:t>
            </a:r>
            <a:r>
              <a:rPr lang="en-US" altLang="en-US">
                <a:solidFill>
                  <a:srgbClr val="FF0000"/>
                </a:solidFill>
              </a:rPr>
              <a:t>white wine</a:t>
            </a:r>
            <a:r>
              <a:rPr lang="en-US" altLang="en-US"/>
              <a:t>, but not </a:t>
            </a:r>
            <a:r>
              <a:rPr lang="en-US" altLang="en-US">
                <a:solidFill>
                  <a:srgbClr val="990000"/>
                </a:solidFill>
              </a:rPr>
              <a:t>whiter wine</a:t>
            </a:r>
          </a:p>
          <a:p>
            <a:pPr marL="742950" lvl="1" indent="-285750">
              <a:buFontTx/>
              <a:buChar char="–"/>
            </a:pPr>
            <a:r>
              <a:rPr lang="en-US" altLang="en-US">
                <a:solidFill>
                  <a:srgbClr val="FF0000"/>
                </a:solidFill>
              </a:rPr>
              <a:t>mother in law</a:t>
            </a:r>
            <a:r>
              <a:rPr lang="en-US" altLang="en-US"/>
              <a:t>, but not </a:t>
            </a:r>
            <a:r>
              <a:rPr lang="en-US" altLang="en-US">
                <a:solidFill>
                  <a:srgbClr val="990000"/>
                </a:solidFill>
              </a:rPr>
              <a:t>mother in laws</a:t>
            </a:r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68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>
            <a:extLst>
              <a:ext uri="{FF2B5EF4-FFF2-40B4-BE49-F238E27FC236}">
                <a16:creationId xmlns:a16="http://schemas.microsoft.com/office/drawing/2014/main" id="{70E59A08-2FA0-C54D-9C7C-8ACA37361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Linguistic Subclasses of Collocations</a:t>
            </a:r>
          </a:p>
        </p:txBody>
      </p:sp>
      <p:sp>
        <p:nvSpPr>
          <p:cNvPr id="1095683" name="Rectangle 3">
            <a:extLst>
              <a:ext uri="{FF2B5EF4-FFF2-40B4-BE49-F238E27FC236}">
                <a16:creationId xmlns:a16="http://schemas.microsoft.com/office/drawing/2014/main" id="{5F43CA07-D4F3-094D-A6C0-FB1DDBD38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altLang="en-US"/>
              <a:t>Light verbs: </a:t>
            </a:r>
          </a:p>
          <a:p>
            <a:pPr lvl="1">
              <a:buFontTx/>
              <a:buChar char="–"/>
            </a:pPr>
            <a:r>
              <a:rPr lang="en-US" altLang="en-US"/>
              <a:t>Verbs with little semantic content like </a:t>
            </a:r>
            <a:r>
              <a:rPr lang="en-US" altLang="en-US" i="1"/>
              <a:t>make</a:t>
            </a:r>
            <a:r>
              <a:rPr lang="en-US" altLang="en-US"/>
              <a:t>, </a:t>
            </a:r>
            <a:r>
              <a:rPr lang="en-US" altLang="en-US" i="1"/>
              <a:t>take </a:t>
            </a:r>
            <a:r>
              <a:rPr lang="en-US" altLang="en-US"/>
              <a:t>and </a:t>
            </a:r>
            <a:r>
              <a:rPr lang="en-US" altLang="en-US" i="1"/>
              <a:t>do.</a:t>
            </a:r>
          </a:p>
          <a:p>
            <a:pPr lvl="1">
              <a:buFontTx/>
              <a:buChar char="–"/>
            </a:pPr>
            <a:r>
              <a:rPr lang="en-US" altLang="en-US" i="1"/>
              <a:t>E.g. make lunch</a:t>
            </a:r>
            <a:r>
              <a:rPr lang="en-US" altLang="en-US"/>
              <a:t>, </a:t>
            </a:r>
            <a:r>
              <a:rPr lang="en-US" altLang="en-US" i="1"/>
              <a:t>take easy, </a:t>
            </a:r>
            <a:r>
              <a:rPr lang="en-US" altLang="en-US"/>
              <a:t> </a:t>
            </a:r>
            <a:r>
              <a:rPr lang="en-US" altLang="en-US" i="1"/>
              <a:t> </a:t>
            </a:r>
          </a:p>
          <a:p>
            <a:pPr>
              <a:buFontTx/>
              <a:buChar char="•"/>
            </a:pPr>
            <a:r>
              <a:rPr lang="en-US" altLang="en-US"/>
              <a:t>Verb particle constructions </a:t>
            </a:r>
          </a:p>
          <a:p>
            <a:pPr lvl="1">
              <a:buFontTx/>
              <a:buChar char="–"/>
            </a:pPr>
            <a:r>
              <a:rPr lang="en-US" altLang="en-US" i="1"/>
              <a:t>E.g. to go down</a:t>
            </a: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Proper nouns</a:t>
            </a:r>
            <a:r>
              <a:rPr lang="en-US" altLang="en-US" i="1"/>
              <a:t> </a:t>
            </a:r>
            <a:endParaRPr lang="en-US" altLang="en-US"/>
          </a:p>
          <a:p>
            <a:pPr lvl="1">
              <a:buFontTx/>
              <a:buChar char="–"/>
            </a:pPr>
            <a:r>
              <a:rPr lang="en-US" altLang="en-US" i="1"/>
              <a:t>E.g. Bill Clinton</a:t>
            </a: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Terminological expressions</a:t>
            </a:r>
            <a:r>
              <a:rPr lang="en-US" altLang="en-US" i="1"/>
              <a:t> </a:t>
            </a:r>
            <a:r>
              <a:rPr lang="en-US" altLang="en-US"/>
              <a:t>refer to concepts and objects in technical domains. </a:t>
            </a:r>
          </a:p>
          <a:p>
            <a:pPr lvl="1">
              <a:buFontTx/>
              <a:buChar char="–"/>
            </a:pPr>
            <a:r>
              <a:rPr lang="en-US" altLang="en-US" i="1"/>
              <a:t>E.g. Hydraulic oil filter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4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>
            <a:extLst>
              <a:ext uri="{FF2B5EF4-FFF2-40B4-BE49-F238E27FC236}">
                <a16:creationId xmlns:a16="http://schemas.microsoft.com/office/drawing/2014/main" id="{9A068ADA-75AE-9D45-931C-B70627A0F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Principal Approaches to Finding Collocations</a:t>
            </a:r>
          </a:p>
        </p:txBody>
      </p:sp>
      <p:sp>
        <p:nvSpPr>
          <p:cNvPr id="1096707" name="Rectangle 3">
            <a:extLst>
              <a:ext uri="{FF2B5EF4-FFF2-40B4-BE49-F238E27FC236}">
                <a16:creationId xmlns:a16="http://schemas.microsoft.com/office/drawing/2014/main" id="{C23B1695-8CCA-2246-AA1C-C864B40C1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How to automatically identify collocations in text?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Simplest method: Selection of collocations by </a:t>
            </a:r>
            <a:r>
              <a:rPr lang="en-US" altLang="en-US" b="1"/>
              <a:t>frequency</a:t>
            </a:r>
            <a:r>
              <a:rPr lang="en-US" altLang="en-US"/>
              <a:t> 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Selection based on </a:t>
            </a:r>
            <a:r>
              <a:rPr lang="en-US" altLang="en-US" b="1"/>
              <a:t>mean and variance</a:t>
            </a:r>
            <a:r>
              <a:rPr lang="en-US" altLang="en-US"/>
              <a:t> of the distance between focal word and collocating word </a:t>
            </a:r>
          </a:p>
          <a:p>
            <a:pPr>
              <a:buFontTx/>
              <a:buChar char="•"/>
            </a:pPr>
            <a:endParaRPr lang="en-US" altLang="en-US" b="1"/>
          </a:p>
          <a:p>
            <a:pPr>
              <a:buFontTx/>
              <a:buChar char="•"/>
            </a:pPr>
            <a:r>
              <a:rPr lang="en-US" altLang="en-US" b="1"/>
              <a:t>Hypothesis testing</a:t>
            </a:r>
            <a:r>
              <a:rPr lang="en-US" altLang="en-US"/>
              <a:t> </a:t>
            </a:r>
          </a:p>
          <a:p>
            <a:pPr>
              <a:buFontTx/>
              <a:buChar char="•"/>
            </a:pPr>
            <a:endParaRPr lang="en-US" altLang="en-US" b="1"/>
          </a:p>
          <a:p>
            <a:pPr>
              <a:buFontTx/>
              <a:buChar char="•"/>
            </a:pPr>
            <a:r>
              <a:rPr lang="en-US" altLang="en-US" b="1"/>
              <a:t>Mutual information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3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>
            <a:extLst>
              <a:ext uri="{FF2B5EF4-FFF2-40B4-BE49-F238E27FC236}">
                <a16:creationId xmlns:a16="http://schemas.microsoft.com/office/drawing/2014/main" id="{78A249F7-7C9E-234A-8F23-9674E032F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Frequency</a:t>
            </a:r>
          </a:p>
        </p:txBody>
      </p:sp>
      <p:sp>
        <p:nvSpPr>
          <p:cNvPr id="1097731" name="Rectangle 3">
            <a:extLst>
              <a:ext uri="{FF2B5EF4-FFF2-40B4-BE49-F238E27FC236}">
                <a16:creationId xmlns:a16="http://schemas.microsoft.com/office/drawing/2014/main" id="{3B98257A-64B2-DD4C-A2D4-7BDBACFC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/>
              <a:t>Find collocations by counting the number of occurrences.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Need also to define a maximum size window </a:t>
            </a:r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r>
              <a:rPr lang="en-US" altLang="en-US"/>
              <a:t>Usually results in a lot of function word pairs that need to be filtered out.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Fix: pass the candidate phrases through a part of-speech filter which only lets through those patterns that are likely to be “phrases”. (Justesen and Katz, 1995)</a:t>
            </a:r>
          </a:p>
          <a:p>
            <a:pPr marL="342900" indent="-3429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03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754" name="Picture 2">
            <a:extLst>
              <a:ext uri="{FF2B5EF4-FFF2-40B4-BE49-F238E27FC236}">
                <a16:creationId xmlns:a16="http://schemas.microsoft.com/office/drawing/2014/main" id="{763361B3-9019-3941-9635-7BFB31B9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27051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8755" name="Rectangle 3">
            <a:extLst>
              <a:ext uri="{FF2B5EF4-FFF2-40B4-BE49-F238E27FC236}">
                <a16:creationId xmlns:a16="http://schemas.microsoft.com/office/drawing/2014/main" id="{58E53759-D389-EF49-AEA7-EA7CB9189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3200401"/>
            <a:ext cx="2858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Most frequent bigrams in an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Example Corpus</a:t>
            </a:r>
          </a:p>
        </p:txBody>
      </p:sp>
      <p:sp>
        <p:nvSpPr>
          <p:cNvPr id="1098756" name="Rectangle 4">
            <a:extLst>
              <a:ext uri="{FF2B5EF4-FFF2-40B4-BE49-F238E27FC236}">
                <a16:creationId xmlns:a16="http://schemas.microsoft.com/office/drawing/2014/main" id="{392B39FF-76AF-074C-88FD-30A91DA4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91001"/>
            <a:ext cx="365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  <a:latin typeface="Times New Roman" panose="02020603050405020304" pitchFamily="18" charset="0"/>
              </a:rPr>
              <a:t>Except for </a:t>
            </a:r>
            <a:r>
              <a:rPr lang="en-US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New York</a:t>
            </a:r>
            <a:r>
              <a:rPr lang="en-US" altLang="en-US">
                <a:solidFill>
                  <a:schemeClr val="folHlink"/>
                </a:solidFill>
                <a:latin typeface="Times New Roman" panose="02020603050405020304" pitchFamily="18" charset="0"/>
              </a:rPr>
              <a:t>, all the bigrams are pairs of function words.</a:t>
            </a:r>
          </a:p>
        </p:txBody>
      </p:sp>
    </p:spTree>
    <p:extLst>
      <p:ext uri="{BB962C8B-B14F-4D97-AF65-F5344CB8AC3E}">
        <p14:creationId xmlns:p14="http://schemas.microsoft.com/office/powerpoint/2010/main" val="146433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22838</TotalTime>
  <Words>1982</Words>
  <Application>Microsoft Macintosh PowerPoint</Application>
  <PresentationFormat>Widescreen</PresentationFormat>
  <Paragraphs>215</Paragraphs>
  <Slides>43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Math A</vt:lpstr>
      <vt:lpstr>Symbol</vt:lpstr>
      <vt:lpstr>Tahoma</vt:lpstr>
      <vt:lpstr>Times New Roman</vt:lpstr>
      <vt:lpstr>Wingdings</vt:lpstr>
      <vt:lpstr>Office Theme</vt:lpstr>
      <vt:lpstr>Word collocations</vt:lpstr>
      <vt:lpstr>What is a Collocation?</vt:lpstr>
      <vt:lpstr>Criteria for Collocations</vt:lpstr>
      <vt:lpstr>Non-Compositionality</vt:lpstr>
      <vt:lpstr>Non-Substitutability</vt:lpstr>
      <vt:lpstr>Linguistic Subclasses of Collocations</vt:lpstr>
      <vt:lpstr>Principal Approaches to Finding Collocations</vt:lpstr>
      <vt:lpstr>Frequency</vt:lpstr>
      <vt:lpstr>PowerPoint Presentation</vt:lpstr>
      <vt:lpstr>PowerPoint Presentation</vt:lpstr>
      <vt:lpstr>PowerPoint Presentation</vt:lpstr>
      <vt:lpstr>PowerPoint Presentation</vt:lpstr>
      <vt:lpstr>Collocational Window</vt:lpstr>
      <vt:lpstr>PowerPoint Presentation</vt:lpstr>
      <vt:lpstr>Mean and Variance</vt:lpstr>
      <vt:lpstr>Mean and Variance: An Example</vt:lpstr>
      <vt:lpstr>PowerPoint Presentation</vt:lpstr>
      <vt:lpstr>Finding collocations based on mean and variance</vt:lpstr>
      <vt:lpstr>Ruling out Chance</vt:lpstr>
      <vt:lpstr>The t-Test</vt:lpstr>
      <vt:lpstr>t-Test for finding collocations</vt:lpstr>
      <vt:lpstr>t-Test: Example</vt:lpstr>
      <vt:lpstr>t-Test example</vt:lpstr>
      <vt:lpstr>PowerPoint Presentation</vt:lpstr>
      <vt:lpstr>PowerPoint Presentation</vt:lpstr>
      <vt:lpstr>Hypothesis testing of differences (Church and Hanks, 1989)</vt:lpstr>
      <vt:lpstr>PowerPoint Presentation</vt:lpstr>
      <vt:lpstr>PowerPoint Presentation</vt:lpstr>
      <vt:lpstr>Pearson’s chi-square test</vt:lpstr>
      <vt:lpstr>PowerPoint Presentation</vt:lpstr>
      <vt:lpstr>2  Test: Example</vt:lpstr>
      <vt:lpstr>2  Test: Example</vt:lpstr>
      <vt:lpstr>2  Test: Applications</vt:lpstr>
      <vt:lpstr>Likelihood Ratios</vt:lpstr>
      <vt:lpstr>Likelihood ratios</vt:lpstr>
      <vt:lpstr>Likelihood ratios (cont.)</vt:lpstr>
      <vt:lpstr>PowerPoint Presentation</vt:lpstr>
      <vt:lpstr>Relative Frequency Ratios (Damerau, 1993)</vt:lpstr>
      <vt:lpstr>Pointwise Mutual Information</vt:lpstr>
      <vt:lpstr>PowerPoint Presentation</vt:lpstr>
      <vt:lpstr>Problems with using Mutual Information</vt:lpstr>
      <vt:lpstr>Normalized Pointwise Mutual Information (Bouma, 2009)</vt:lpstr>
      <vt:lpstr>Credits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collocations</dc:title>
  <dc:creator>Microsoft Office User</dc:creator>
  <cp:lastModifiedBy>Olga</cp:lastModifiedBy>
  <cp:revision>31</cp:revision>
  <dcterms:created xsi:type="dcterms:W3CDTF">2018-03-02T21:49:43Z</dcterms:created>
  <dcterms:modified xsi:type="dcterms:W3CDTF">2019-05-21T16:09:48Z</dcterms:modified>
</cp:coreProperties>
</file>