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7" r:id="rId42"/>
    <p:sldId id="309" r:id="rId43"/>
    <p:sldId id="311" r:id="rId44"/>
    <p:sldId id="312" r:id="rId45"/>
    <p:sldId id="313" r:id="rId46"/>
    <p:sldId id="314" r:id="rId47"/>
    <p:sldId id="315" r:id="rId48"/>
    <p:sldId id="318" r:id="rId49"/>
    <p:sldId id="319" r:id="rId50"/>
    <p:sldId id="320" r:id="rId51"/>
    <p:sldId id="306" r:id="rId52"/>
    <p:sldId id="334" r:id="rId53"/>
    <p:sldId id="348" r:id="rId54"/>
    <p:sldId id="321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24" r:id="rId63"/>
    <p:sldId id="345" r:id="rId64"/>
    <p:sldId id="346" r:id="rId65"/>
    <p:sldId id="335" r:id="rId66"/>
    <p:sldId id="337" r:id="rId67"/>
    <p:sldId id="347" r:id="rId68"/>
    <p:sldId id="350" r:id="rId69"/>
    <p:sldId id="349" r:id="rId70"/>
    <p:sldId id="336" r:id="rId71"/>
    <p:sldId id="30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/>
    <p:restoredTop sz="94637"/>
  </p:normalViewPr>
  <p:slideViewPr>
    <p:cSldViewPr snapToGrid="0" snapToObjects="1">
      <p:cViewPr varScale="1">
        <p:scale>
          <a:sx n="82" d="100"/>
          <a:sy n="82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C3C9-0B0D-B94C-AEC4-86C742F09024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6FD6E-B9EA-9745-9071-9F444566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6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49E1A-5C54-D64B-9E9D-5A113A6AF7E6}" type="slidenum">
              <a:rPr lang="en-US"/>
              <a:pPr/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9F685-F098-8E4C-B6D8-D94BDE4D6D6B}" type="slidenum">
              <a:rPr lang="en-US"/>
              <a:pPr/>
              <a:t>14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2608-6990-6E43-AA5F-49A5045801F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383AF-40C9-E847-ACCB-98F997084513}" type="slidenum">
              <a:rPr lang="en-US"/>
              <a:pPr/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8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383AF-40C9-E847-ACCB-98F997084513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9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9DA1-D091-A64A-A0FC-8E8CCCAFB71C}" type="slidenum">
              <a:rPr lang="en-US"/>
              <a:pPr/>
              <a:t>29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32076-AB54-DD42-AB81-EE05460AD3D3}" type="slidenum">
              <a:rPr lang="en-US"/>
              <a:pPr/>
              <a:t>34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2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35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4B176-3CE7-6A41-BE1E-57EEC52B0665}" type="slidenum">
              <a:rPr lang="en-US"/>
              <a:pPr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2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D6FAE-BAB2-4B44-B9CF-68A8BE4C6FBA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4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F872B-19D4-8F46-BECB-09C895BA15F0}" type="slidenum">
              <a:rPr lang="en-US"/>
              <a:pPr/>
              <a:t>37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4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D052C-C7F7-BA4E-98C4-68051FCD392D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8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4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1BAE1-A481-E94A-B7BA-6707B07F446A}" type="slidenum">
              <a:rPr lang="en-US"/>
              <a:pPr/>
              <a:t>43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83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3BCA0-DD48-C143-A81F-AA0312F72ECB}" type="slidenum">
              <a:rPr lang="en-US"/>
              <a:pPr/>
              <a:t>46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3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65626-52F0-F143-B284-71EA0A24C968}" type="slidenum">
              <a:rPr lang="en-US"/>
              <a:pPr/>
              <a:t>47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the features of HMM taggers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0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7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52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23507-3658-094F-A348-B086D6EDE221}" type="slidenum">
              <a:rPr lang="en-US"/>
              <a:pPr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5592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D4879CE-B44A-CF4D-A6DB-5D1A00B378D5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5E12-28F4-EC45-9FE6-6861EFD09E6C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217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5E12-28F4-EC45-9FE6-6861EFD09E6C}" type="slidenum">
              <a:rPr lang="en-US"/>
              <a:pPr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9040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FDE8B-28E4-4047-85D4-57A6728EBAFF}" type="slidenum">
              <a:rPr lang="en-US"/>
              <a:pPr/>
              <a:t>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5453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22F39-6D47-7E4A-B2A9-7EB2D50CD805}" type="slidenum">
              <a:rPr lang="en-US"/>
              <a:pPr/>
              <a:t>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5251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70C18-464E-3545-9CA1-FC88A632BD18}" type="slidenum">
              <a:rPr lang="en-US"/>
              <a:pPr/>
              <a:t>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2BD90-5842-9D48-A685-621D2A4C3779}" type="slidenum">
              <a:rPr lang="en-US"/>
              <a:pPr/>
              <a:t>10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4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374E-58A7-9043-A36C-09D320F13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E5438-8CD7-7A41-AE84-EDED54993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EEB8A-61C1-BA46-ACAD-731EFAC6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8D42-0CCC-C74A-B61D-49B54810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1831-CD1C-9C4C-88B4-22E38772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3576-2AD6-904B-A357-892514B9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67CEC-C724-D64F-8044-4A125ECEB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6B64-A9D4-314B-8A0E-29FC52C7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9A20-FDCD-4342-B0FF-69DD9C2E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A997-8E9D-1644-A354-1453DFE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EDB8F-DB52-8444-88F2-F6C7A5D4F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BA797-5C46-BC4D-8A2A-6AB61F3FD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DE0D-C549-114D-9512-3504000D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046B-8830-904B-A0A2-0E5BF4FB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0A78A-2605-6249-A2AB-F1C29D90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1102-8758-9046-A9AC-9697E5F2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B7214-2C41-BA4F-8849-701A56E1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4FB4-6B86-5C4F-B573-AED16C59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2AA20-E3E1-F141-BC9F-DFDB67BF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799D-476E-814E-882C-A3210F34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F8D5-3C3A-D141-A44D-03B4B399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B4802-7887-6942-BF77-9F596472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46EF4-4D71-9A45-B1BB-A7503AAB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56E33-F403-1F47-883A-61852577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E747-974D-C64D-8D46-76CB509C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4986-68F1-A245-AE1D-7658D803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ABC7-3B49-D04F-8BFC-1D1AA9F94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B8A8B-0640-364E-91F2-46FB5A105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5FD8B-373A-0E4F-BF20-4FFF02A8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8DA8A-D72B-D94E-A19E-A653E9EA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CC5FC-FDE8-B14E-80FB-5CB52126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14E5-8824-0D4F-AFB6-9BBBC691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ADD1-2C98-164E-A910-D291949FE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20C27-F308-C94B-97FB-13FD5B01A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DE677-247C-2049-96E2-AE2164828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19E46-2CDD-874D-8AD3-067C9B050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9F63B-045A-A741-A8A6-55F0FF5D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9B019-DD2E-794F-825E-7C640BDD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BED19-870B-A64A-8334-29C7E3BC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77DE-B038-CB4D-8ABF-F8548DF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730CA-E4D7-9E4F-814A-62B397C0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9E49-3CFE-0744-836E-A7E62B38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E10F4-1FAF-5547-B2F0-BAE8E88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C5C56-2C82-3149-920A-4CA7762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E699C-575B-3443-B493-0421F74B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43BB4-82A0-324A-AB55-98423E4F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F9AF-C01F-9E4C-B106-42B32BC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2A10-8ECB-634E-B410-83CCB80CA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D3B0A-D820-6748-A0B8-DD8615F46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78682-1CE9-F64C-BA2A-AED69AE0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23F9-801B-9441-A02D-5EC70FA0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BC54E-4E8E-CD4C-85C4-3E3E0768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10CB-D30B-AC4E-A885-C701223E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E516E-8683-6B45-BC99-B34164646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37FE2-DA4C-E54E-A361-FDE52AF24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492AF-39B4-9441-BB86-BAE3C1CB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5CA74-0D71-7349-A663-95B814B4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D1636-3DB8-F543-B184-4B2DA961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04831-C6BD-1C4F-87C7-49194D8E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084B-8A14-F146-82CD-3B334D37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CD343-A697-5840-B7B9-E88CE16AA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D11AE-CE56-5C43-9308-24BFFEC12CD8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A9656-38F6-BF40-8D9E-BFE371927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BA31-A755-164C-B31A-97D91FD6B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D91F-5B25-CD40-B787-1B6DF546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tk.org/" TargetMode="External"/><Relationship Id="rId2" Type="http://schemas.openxmlformats.org/officeDocument/2006/relationships/hyperlink" Target="https://nlp.stanford.edu/software/tagger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gcomp.org/page/software_view/PO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lwh/puck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software/stanford-dependencie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~jurafsky/NLPCourseraSlid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D5-AC23-394D-89D1-D454C9B3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4" y="4625007"/>
            <a:ext cx="9144000" cy="1058311"/>
          </a:xfrm>
        </p:spPr>
        <p:txBody>
          <a:bodyPr/>
          <a:lstStyle/>
          <a:p>
            <a:r>
              <a:rPr lang="en-CA" dirty="0"/>
              <a:t>NLP fundamentals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640AB-D639-B845-A751-CFD00976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733" dirty="0"/>
              <a:t>The process we just went through was based on </a:t>
            </a:r>
            <a:r>
              <a:rPr lang="en-US" sz="3733" dirty="0">
                <a:solidFill>
                  <a:srgbClr val="A50021"/>
                </a:solidFill>
              </a:rPr>
              <a:t>fixing two kinds of errors</a:t>
            </a:r>
          </a:p>
          <a:p>
            <a:pPr lvl="1" eaLnBrk="1" hangingPunct="1"/>
            <a:r>
              <a:rPr lang="en-US" sz="3200" dirty="0"/>
              <a:t>Matching strings that we should not have matched (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re, 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n, o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r)</a:t>
            </a:r>
          </a:p>
          <a:p>
            <a:pPr lvl="2" eaLnBrk="1" hangingPunct="1"/>
            <a:r>
              <a:rPr lang="en-US" sz="3200" dirty="0">
                <a:solidFill>
                  <a:srgbClr val="A50021"/>
                </a:solidFill>
              </a:rPr>
              <a:t>False positives (Type I)</a:t>
            </a:r>
          </a:p>
          <a:p>
            <a:pPr lvl="1" eaLnBrk="1" hangingPunct="1"/>
            <a:r>
              <a:rPr lang="en-US" sz="3200" dirty="0"/>
              <a:t>Not matching things that we should have matched (The)</a:t>
            </a:r>
          </a:p>
          <a:p>
            <a:pPr lvl="2" eaLnBrk="1" hangingPunct="1"/>
            <a:r>
              <a:rPr lang="en-US" sz="3200" dirty="0">
                <a:solidFill>
                  <a:srgbClr val="A50021"/>
                </a:solidFill>
              </a:rPr>
              <a:t>False negatives (Type II)</a:t>
            </a:r>
          </a:p>
        </p:txBody>
      </p:sp>
    </p:spTree>
    <p:extLst>
      <p:ext uri="{BB962C8B-B14F-4D97-AF65-F5344CB8AC3E}">
        <p14:creationId xmlns:p14="http://schemas.microsoft.com/office/powerpoint/2010/main" val="148014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cont.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In NLP we are always dealing with these kinds of errors.</a:t>
            </a:r>
          </a:p>
          <a:p>
            <a:r>
              <a:rPr lang="en-US" sz="3733" dirty="0"/>
              <a:t>Reducing the error rate for an application often involves two antagonistic efforts: 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Increasing accuracy or precision </a:t>
            </a:r>
            <a:r>
              <a:rPr lang="en-US" sz="3200" dirty="0"/>
              <a:t>(minimizing false positives)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Increasing coverage or recall </a:t>
            </a:r>
            <a:r>
              <a:rPr lang="en-US" sz="3200" dirty="0"/>
              <a:t>(minimizing false negatives).</a:t>
            </a:r>
          </a:p>
        </p:txBody>
      </p:sp>
    </p:spTree>
    <p:extLst>
      <p:ext uri="{BB962C8B-B14F-4D97-AF65-F5344CB8AC3E}">
        <p14:creationId xmlns:p14="http://schemas.microsoft.com/office/powerpoint/2010/main" val="324756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expressions play a surprisingly large role</a:t>
            </a:r>
          </a:p>
          <a:p>
            <a:pPr lvl="1"/>
            <a:r>
              <a:rPr lang="en-US" dirty="0"/>
              <a:t>Sophisticated sequences of regular expressions are often the first model for any text processing</a:t>
            </a:r>
          </a:p>
          <a:p>
            <a:r>
              <a:rPr lang="en-US" dirty="0"/>
              <a:t>For many hard tasks, we use machine learning classifiers</a:t>
            </a:r>
          </a:p>
          <a:p>
            <a:pPr lvl="1"/>
            <a:r>
              <a:rPr lang="en-US" dirty="0"/>
              <a:t>But regular expressions can be used as features in the classifiers</a:t>
            </a:r>
          </a:p>
          <a:p>
            <a:pPr lvl="1"/>
            <a:r>
              <a:rPr lang="en-US" dirty="0"/>
              <a:t>Can be very useful in capturing generalizations</a:t>
            </a:r>
          </a:p>
          <a:p>
            <a:pPr lvl="1"/>
            <a:endParaRPr lang="en-US" dirty="0"/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8C8334-E00B-3A45-A77B-332115BBC15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10560"/>
            <a:ext cx="9144000" cy="1655762"/>
          </a:xfrm>
        </p:spPr>
        <p:txBody>
          <a:bodyPr/>
          <a:lstStyle/>
          <a:p>
            <a:r>
              <a:rPr lang="en-US" sz="4800" dirty="0">
                <a:solidFill>
                  <a:srgbClr val="A4001D"/>
                </a:solidFill>
                <a:latin typeface="Calibri" charset="0"/>
              </a:rPr>
              <a:t>Word tokenization</a:t>
            </a:r>
          </a:p>
          <a:p>
            <a:pPr eaLnBrk="1" hangingPunct="1">
              <a:buFont typeface="Times" charset="0"/>
              <a:buNone/>
            </a:pP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2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22552"/>
            <a:ext cx="10363200" cy="1143000"/>
          </a:xfrm>
        </p:spPr>
        <p:txBody>
          <a:bodyPr/>
          <a:lstStyle/>
          <a:p>
            <a:r>
              <a:rPr lang="en-US" dirty="0"/>
              <a:t>Text Normalization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00" y="1295400"/>
            <a:ext cx="10363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67" dirty="0"/>
              <a:t>Most NLP tasks need to do text normalization: 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sz="3733" dirty="0"/>
              <a:t>Segmenting/tokenizing words in running text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sz="3733" dirty="0"/>
              <a:t>Normalizing word formats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sz="3733" dirty="0"/>
              <a:t>Segmenting sentences in running text</a:t>
            </a:r>
            <a:endParaRPr lang="en-US" sz="4267" b="1" dirty="0"/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667" b="1" dirty="0">
              <a:latin typeface="Courier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Courier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words?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733" dirty="0"/>
              <a:t>I do uh main- mainly business data processing</a:t>
            </a:r>
          </a:p>
          <a:p>
            <a:pPr lvl="1"/>
            <a:r>
              <a:rPr lang="en-US" sz="3200" dirty="0"/>
              <a:t>Fragments, filled pauses</a:t>
            </a:r>
          </a:p>
          <a:p>
            <a:r>
              <a:rPr lang="en-US" sz="3733" dirty="0"/>
              <a:t>Seuss’s </a:t>
            </a:r>
            <a:r>
              <a:rPr lang="en-US" sz="3733" dirty="0">
                <a:solidFill>
                  <a:srgbClr val="FF0000"/>
                </a:solidFill>
              </a:rPr>
              <a:t>cat </a:t>
            </a:r>
            <a:r>
              <a:rPr lang="en-US" sz="3733" dirty="0"/>
              <a:t>in the hat is different from other</a:t>
            </a:r>
            <a:r>
              <a:rPr lang="en-US" sz="3733" dirty="0">
                <a:solidFill>
                  <a:srgbClr val="FF0000"/>
                </a:solidFill>
              </a:rPr>
              <a:t> cats! </a:t>
            </a:r>
            <a:endParaRPr lang="en-US" sz="3733" dirty="0"/>
          </a:p>
          <a:p>
            <a:pPr lvl="1"/>
            <a:r>
              <a:rPr lang="en-US" sz="3200" b="1" dirty="0"/>
              <a:t>Lemma</a:t>
            </a:r>
            <a:r>
              <a:rPr lang="en-US" sz="3200" dirty="0"/>
              <a:t>: same stem, part of speech, rough word sense</a:t>
            </a:r>
          </a:p>
          <a:p>
            <a:pPr lvl="2"/>
            <a:r>
              <a:rPr lang="en-US" sz="2667" dirty="0">
                <a:solidFill>
                  <a:srgbClr val="FF0000"/>
                </a:solidFill>
              </a:rPr>
              <a:t>cat </a:t>
            </a:r>
            <a:r>
              <a:rPr lang="en-US" sz="2667" dirty="0"/>
              <a:t>and </a:t>
            </a:r>
            <a:r>
              <a:rPr lang="en-US" sz="2667" dirty="0">
                <a:solidFill>
                  <a:srgbClr val="FF0000"/>
                </a:solidFill>
              </a:rPr>
              <a:t>cats </a:t>
            </a:r>
            <a:r>
              <a:rPr lang="en-US" sz="2667" dirty="0"/>
              <a:t>= same lemma</a:t>
            </a:r>
          </a:p>
          <a:p>
            <a:pPr lvl="1"/>
            <a:r>
              <a:rPr lang="en-US" sz="3200" b="1" dirty="0" err="1"/>
              <a:t>Wordform</a:t>
            </a:r>
            <a:r>
              <a:rPr lang="en-US" sz="3200" dirty="0"/>
              <a:t>: the full inflected surface form</a:t>
            </a:r>
          </a:p>
          <a:p>
            <a:pPr lvl="2"/>
            <a:r>
              <a:rPr lang="en-US" sz="2667" dirty="0">
                <a:solidFill>
                  <a:srgbClr val="FF0000"/>
                </a:solidFill>
              </a:rPr>
              <a:t>cat </a:t>
            </a:r>
            <a:r>
              <a:rPr lang="en-US" sz="2667" dirty="0"/>
              <a:t>and </a:t>
            </a:r>
            <a:r>
              <a:rPr lang="en-US" sz="2667" dirty="0">
                <a:solidFill>
                  <a:srgbClr val="FF0000"/>
                </a:solidFill>
              </a:rPr>
              <a:t>cats </a:t>
            </a:r>
            <a:r>
              <a:rPr lang="en-US" sz="2667" dirty="0"/>
              <a:t>= different </a:t>
            </a:r>
            <a:r>
              <a:rPr lang="en-US" sz="2667" dirty="0" err="1"/>
              <a:t>wordforms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3309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words?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11379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933" dirty="0">
                <a:solidFill>
                  <a:srgbClr val="FF0000"/>
                </a:solidFill>
              </a:rPr>
              <a:t>they lay back on the San Francisco grass and looked at the stars and their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Type</a:t>
            </a:r>
            <a:r>
              <a:rPr lang="en-US" dirty="0">
                <a:solidFill>
                  <a:srgbClr val="000000"/>
                </a:solidFill>
              </a:rPr>
              <a:t>: an element of the vocabulary.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Token</a:t>
            </a:r>
            <a:r>
              <a:rPr lang="en-US" dirty="0">
                <a:solidFill>
                  <a:srgbClr val="000000"/>
                </a:solidFill>
              </a:rPr>
              <a:t>: an instance of that type in running text.</a:t>
            </a:r>
          </a:p>
          <a:p>
            <a:r>
              <a:rPr lang="en-US" dirty="0"/>
              <a:t>How many?</a:t>
            </a:r>
          </a:p>
          <a:p>
            <a:pPr lvl="1"/>
            <a:r>
              <a:rPr lang="en-US" dirty="0"/>
              <a:t>15 tokens (or 14)</a:t>
            </a:r>
          </a:p>
          <a:p>
            <a:pPr lvl="1"/>
            <a:r>
              <a:rPr lang="en-US" dirty="0"/>
              <a:t>13 types (or 12)</a:t>
            </a:r>
          </a:p>
        </p:txBody>
      </p:sp>
    </p:spTree>
    <p:extLst>
      <p:ext uri="{BB962C8B-B14F-4D97-AF65-F5344CB8AC3E}">
        <p14:creationId xmlns:p14="http://schemas.microsoft.com/office/powerpoint/2010/main" val="21202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words?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11277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N</a:t>
            </a:r>
            <a:r>
              <a:rPr lang="en-US" dirty="0"/>
              <a:t> = number of tokens</a:t>
            </a:r>
          </a:p>
          <a:p>
            <a:pPr marL="0" indent="0">
              <a:buNone/>
            </a:pPr>
            <a:r>
              <a:rPr lang="en-US" b="1" i="1" dirty="0"/>
              <a:t>V</a:t>
            </a:r>
            <a:r>
              <a:rPr lang="en-US" dirty="0"/>
              <a:t> = vocabulary = set of types</a:t>
            </a:r>
          </a:p>
          <a:p>
            <a:pPr marL="609585" lvl="1" indent="0">
              <a:buNone/>
            </a:pPr>
            <a:r>
              <a:rPr lang="en-US" dirty="0"/>
              <a:t>|</a:t>
            </a:r>
            <a:r>
              <a:rPr lang="en-US" i="1" dirty="0"/>
              <a:t>V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dirty="0"/>
              <a:t>is the size of the vocabulary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17600" y="3937000"/>
          <a:ext cx="9347199" cy="233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Tokens = 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Types = |V|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Switchboard phone</a:t>
                      </a:r>
                      <a:r>
                        <a:rPr lang="en-US" sz="2400" baseline="0" dirty="0"/>
                        <a:t> conversations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2.4 million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  <a:r>
                        <a:rPr lang="en-US" sz="2400" baseline="0" dirty="0"/>
                        <a:t> thousand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Shakespeare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884,000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  <a:r>
                        <a:rPr lang="en-US" sz="2400" baseline="0" dirty="0"/>
                        <a:t> thousand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Google N-grams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trillion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 million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0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Tokenization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3400"/>
            <a:ext cx="11379200" cy="505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(Inspired by Ken Church’s UNIX for Poets.)</a:t>
            </a:r>
          </a:p>
          <a:p>
            <a:r>
              <a:rPr lang="en-US" dirty="0"/>
              <a:t>Given a text file, output the word tokens and their frequencies</a:t>
            </a:r>
          </a:p>
          <a:p>
            <a:pPr marL="0" indent="0">
              <a:buNone/>
            </a:pPr>
            <a:r>
              <a:rPr lang="fr-FR" sz="2667" dirty="0">
                <a:latin typeface="Courier"/>
                <a:cs typeface="Courier"/>
              </a:rPr>
              <a:t>tr -</a:t>
            </a:r>
            <a:r>
              <a:rPr lang="fr-FR" sz="2667" dirty="0" err="1">
                <a:latin typeface="Courier"/>
                <a:cs typeface="Courier"/>
              </a:rPr>
              <a:t>sc</a:t>
            </a:r>
            <a:r>
              <a:rPr lang="fr-FR" sz="2667" dirty="0">
                <a:latin typeface="Courier"/>
                <a:cs typeface="Courier"/>
              </a:rPr>
              <a:t> "A-</a:t>
            </a:r>
            <a:r>
              <a:rPr lang="fr-FR" sz="2667" dirty="0" err="1">
                <a:latin typeface="Courier"/>
                <a:cs typeface="Courier"/>
              </a:rPr>
              <a:t>Za</a:t>
            </a:r>
            <a:r>
              <a:rPr lang="fr-FR" sz="2667" dirty="0">
                <a:latin typeface="Courier"/>
                <a:cs typeface="Courier"/>
              </a:rPr>
              <a:t>-z" "\n" &lt; </a:t>
            </a:r>
            <a:r>
              <a:rPr lang="fr-FR" sz="2667" dirty="0" err="1">
                <a:latin typeface="Courier"/>
                <a:cs typeface="Courier"/>
              </a:rPr>
              <a:t>sample.txt</a:t>
            </a:r>
            <a:r>
              <a:rPr lang="fr-FR" sz="2667" dirty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fr-FR" sz="2667" dirty="0">
                <a:latin typeface="Courier"/>
                <a:cs typeface="Courier"/>
              </a:rPr>
              <a:t>     | </a:t>
            </a:r>
            <a:r>
              <a:rPr lang="en-US" sz="2667" dirty="0">
                <a:latin typeface="Courier"/>
                <a:cs typeface="Courier"/>
              </a:rPr>
              <a:t>sort </a:t>
            </a:r>
          </a:p>
          <a:p>
            <a:pPr marL="0" indent="0">
              <a:buNone/>
            </a:pPr>
            <a:r>
              <a:rPr lang="en-US" sz="2667" dirty="0">
                <a:latin typeface="Courier"/>
                <a:cs typeface="Courier"/>
              </a:rPr>
              <a:t>     | </a:t>
            </a:r>
            <a:r>
              <a:rPr lang="en-US" sz="2667" dirty="0" err="1">
                <a:latin typeface="Courier"/>
                <a:cs typeface="Courier"/>
              </a:rPr>
              <a:t>uniq</a:t>
            </a:r>
            <a:r>
              <a:rPr lang="en-US" sz="2667" dirty="0">
                <a:latin typeface="Courier"/>
                <a:cs typeface="Courier"/>
              </a:rPr>
              <a:t> –c </a:t>
            </a:r>
          </a:p>
          <a:p>
            <a:pPr marL="0" indent="0"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1945 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  72 AARON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  19 ABBESS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   5 ABBOT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 ... ...</a:t>
            </a:r>
          </a:p>
          <a:p>
            <a:pPr marL="0" indent="0">
              <a:buNone/>
            </a:pPr>
            <a:r>
              <a:rPr lang="it-IT" sz="1600" dirty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0" y="4724084"/>
            <a:ext cx="1483098" cy="210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67" dirty="0">
                <a:latin typeface="Courier"/>
                <a:cs typeface="Courier"/>
              </a:rPr>
              <a:t>25 Aaron</a:t>
            </a:r>
          </a:p>
          <a:p>
            <a:r>
              <a:rPr lang="it-IT" sz="1867" dirty="0">
                <a:latin typeface="Courier"/>
                <a:cs typeface="Courier"/>
              </a:rPr>
              <a:t> 6 Abate</a:t>
            </a:r>
          </a:p>
          <a:p>
            <a:r>
              <a:rPr lang="it-IT" sz="1867" dirty="0">
                <a:latin typeface="Courier"/>
                <a:cs typeface="Courier"/>
              </a:rPr>
              <a:t> 1 </a:t>
            </a:r>
            <a:r>
              <a:rPr lang="it-IT" sz="1867" dirty="0" err="1">
                <a:latin typeface="Courier"/>
                <a:cs typeface="Courier"/>
              </a:rPr>
              <a:t>Abates</a:t>
            </a:r>
            <a:endParaRPr lang="it-IT" sz="1867" dirty="0">
              <a:latin typeface="Courier"/>
              <a:cs typeface="Courier"/>
            </a:endParaRPr>
          </a:p>
          <a:p>
            <a:r>
              <a:rPr lang="it-IT" sz="1867" dirty="0">
                <a:latin typeface="Courier"/>
                <a:cs typeface="Courier"/>
              </a:rPr>
              <a:t> 5 </a:t>
            </a:r>
            <a:r>
              <a:rPr lang="it-IT" sz="1867" dirty="0" err="1">
                <a:latin typeface="Courier"/>
                <a:cs typeface="Courier"/>
              </a:rPr>
              <a:t>Abbess</a:t>
            </a:r>
            <a:endParaRPr lang="it-IT" sz="1867" dirty="0">
              <a:latin typeface="Courier"/>
              <a:cs typeface="Courier"/>
            </a:endParaRPr>
          </a:p>
          <a:p>
            <a:r>
              <a:rPr lang="it-IT" sz="1867" dirty="0">
                <a:latin typeface="Courier"/>
                <a:cs typeface="Courier"/>
              </a:rPr>
              <a:t> 6 Abbey</a:t>
            </a:r>
          </a:p>
          <a:p>
            <a:r>
              <a:rPr lang="it-IT" sz="1867" dirty="0">
                <a:latin typeface="Courier"/>
                <a:cs typeface="Courier"/>
              </a:rPr>
              <a:t> 3 Abbot</a:t>
            </a:r>
            <a:endParaRPr lang="en-US" sz="1867" dirty="0"/>
          </a:p>
          <a:p>
            <a:r>
              <a:rPr lang="en-US" sz="1867" dirty="0">
                <a:cs typeface="Courier"/>
              </a:rPr>
              <a:t>....   …</a:t>
            </a:r>
            <a:endParaRPr lang="en-US" sz="1867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0" y="3022600"/>
            <a:ext cx="4572000" cy="406400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latin typeface="Lucida Sans" pitchFamily="-65" charset="0"/>
              </a:rPr>
              <a:t>Change all non-alpha to newlines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56000" y="3530600"/>
            <a:ext cx="3657600" cy="406400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latin typeface="Lucida Sans" pitchFamily="-65" charset="0"/>
              </a:rPr>
              <a:t>Sort in alphabetical order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64000" y="4038600"/>
            <a:ext cx="3962400" cy="406400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latin typeface="Lucida Sans" pitchFamily="-65" charset="0"/>
              </a:rPr>
              <a:t>Merge and count each type</a:t>
            </a:r>
          </a:p>
        </p:txBody>
      </p:sp>
    </p:spTree>
    <p:extLst>
      <p:ext uri="{BB962C8B-B14F-4D97-AF65-F5344CB8AC3E}">
        <p14:creationId xmlns:p14="http://schemas.microsoft.com/office/powerpoint/2010/main" val="29167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step: tokenizing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667" dirty="0">
                <a:latin typeface="Courier"/>
                <a:cs typeface="Courier"/>
              </a:rPr>
              <a:t>tr -</a:t>
            </a:r>
            <a:r>
              <a:rPr lang="fr-FR" sz="2667" dirty="0" err="1">
                <a:latin typeface="Courier"/>
                <a:cs typeface="Courier"/>
              </a:rPr>
              <a:t>sc</a:t>
            </a:r>
            <a:r>
              <a:rPr lang="fr-FR" sz="2667" dirty="0">
                <a:latin typeface="Courier"/>
                <a:cs typeface="Courier"/>
              </a:rPr>
              <a:t> "A-</a:t>
            </a:r>
            <a:r>
              <a:rPr lang="fr-FR" sz="2667" dirty="0" err="1">
                <a:latin typeface="Courier"/>
                <a:cs typeface="Courier"/>
              </a:rPr>
              <a:t>Za</a:t>
            </a:r>
            <a:r>
              <a:rPr lang="fr-FR" sz="2667" dirty="0">
                <a:latin typeface="Courier"/>
                <a:cs typeface="Courier"/>
              </a:rPr>
              <a:t>-z" "\n" &lt; </a:t>
            </a:r>
            <a:r>
              <a:rPr lang="fr-FR" sz="2667" dirty="0" err="1">
                <a:latin typeface="Courier"/>
                <a:cs typeface="Courier"/>
              </a:rPr>
              <a:t>sample.txt</a:t>
            </a:r>
            <a:r>
              <a:rPr lang="fr-FR" sz="2667" dirty="0">
                <a:latin typeface="Courier"/>
                <a:cs typeface="Courier"/>
              </a:rPr>
              <a:t> | </a:t>
            </a:r>
            <a:r>
              <a:rPr lang="fr-FR" sz="2667" dirty="0" err="1">
                <a:latin typeface="Courier"/>
                <a:cs typeface="Courier"/>
              </a:rPr>
              <a:t>head</a:t>
            </a:r>
            <a:endParaRPr lang="fr-FR" sz="2667" dirty="0">
              <a:latin typeface="Courier"/>
              <a:cs typeface="Courier"/>
            </a:endParaRPr>
          </a:p>
          <a:p>
            <a:pPr marL="0" indent="0">
              <a:buNone/>
            </a:pPr>
            <a:endParaRPr lang="fr-FR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THE</a:t>
            </a: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SONNETS</a:t>
            </a: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by</a:t>
            </a: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William</a:t>
            </a: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Shakespeare</a:t>
            </a:r>
          </a:p>
          <a:p>
            <a:pPr marL="0" indent="0">
              <a:buNone/>
            </a:pPr>
            <a:r>
              <a:rPr lang="fr-FR" sz="1867" dirty="0" err="1">
                <a:latin typeface="Courier"/>
                <a:cs typeface="Courier"/>
              </a:rPr>
              <a:t>From</a:t>
            </a:r>
            <a:endParaRPr lang="fr-FR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sz="1867" dirty="0" err="1">
                <a:latin typeface="Courier"/>
                <a:cs typeface="Courier"/>
              </a:rPr>
              <a:t>fairest</a:t>
            </a:r>
            <a:endParaRPr lang="fr-FR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sz="1867" dirty="0" err="1">
                <a:latin typeface="Courier"/>
                <a:cs typeface="Courier"/>
              </a:rPr>
              <a:t>creatures</a:t>
            </a:r>
            <a:endParaRPr lang="fr-FR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W</a:t>
            </a:r>
            <a:r>
              <a:rPr lang="fr-FR" sz="1867" dirty="0">
                <a:latin typeface="Courier"/>
                <a:cs typeface="Courier"/>
              </a:rPr>
              <a:t>e</a:t>
            </a:r>
          </a:p>
          <a:p>
            <a:pPr marL="0" indent="0">
              <a:buNone/>
            </a:pPr>
            <a:r>
              <a:rPr lang="fr-FR" sz="1867" dirty="0">
                <a:latin typeface="Courier"/>
                <a:cs typeface="Courier"/>
              </a:rPr>
              <a:t>...</a:t>
            </a:r>
            <a:r>
              <a:rPr lang="it-IT" sz="1333" dirty="0">
                <a:latin typeface="Courier"/>
                <a:cs typeface="Courier"/>
              </a:rPr>
              <a:t> </a:t>
            </a:r>
            <a:r>
              <a:rPr lang="en-US" sz="1333" dirty="0">
                <a:latin typeface="Courier"/>
                <a:cs typeface="Courier"/>
              </a:rPr>
              <a:t>   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0259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8228" y="2568368"/>
            <a:ext cx="9144000" cy="74433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 charset="0"/>
              <a:buNone/>
            </a:pPr>
            <a:r>
              <a:rPr lang="en-US" sz="48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3313503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step: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667" dirty="0">
                <a:latin typeface="Courier"/>
                <a:cs typeface="Courier"/>
              </a:rPr>
              <a:t>tr -</a:t>
            </a:r>
            <a:r>
              <a:rPr lang="fr-FR" sz="2667" dirty="0" err="1">
                <a:latin typeface="Courier"/>
                <a:cs typeface="Courier"/>
              </a:rPr>
              <a:t>sc</a:t>
            </a:r>
            <a:r>
              <a:rPr lang="fr-FR" sz="2667" dirty="0">
                <a:latin typeface="Courier"/>
                <a:cs typeface="Courier"/>
              </a:rPr>
              <a:t> "A-</a:t>
            </a:r>
            <a:r>
              <a:rPr lang="fr-FR" sz="2667" dirty="0" err="1">
                <a:latin typeface="Courier"/>
                <a:cs typeface="Courier"/>
              </a:rPr>
              <a:t>Za</a:t>
            </a:r>
            <a:r>
              <a:rPr lang="fr-FR" sz="2667" dirty="0">
                <a:latin typeface="Courier"/>
                <a:cs typeface="Courier"/>
              </a:rPr>
              <a:t>-z" "\n" &lt; </a:t>
            </a:r>
            <a:r>
              <a:rPr lang="fr-FR" sz="2667" dirty="0" err="1">
                <a:latin typeface="Courier"/>
                <a:cs typeface="Courier"/>
              </a:rPr>
              <a:t>sample.txt</a:t>
            </a:r>
            <a:r>
              <a:rPr lang="fr-FR" sz="2667" dirty="0">
                <a:latin typeface="Courier"/>
                <a:cs typeface="Courier"/>
              </a:rPr>
              <a:t> | sort | </a:t>
            </a:r>
            <a:r>
              <a:rPr lang="fr-FR" sz="2667" dirty="0" err="1">
                <a:latin typeface="Courier"/>
                <a:cs typeface="Courier"/>
              </a:rPr>
              <a:t>head</a:t>
            </a:r>
            <a:endParaRPr lang="fr-FR" sz="2667" dirty="0">
              <a:latin typeface="Courier"/>
              <a:cs typeface="Courier"/>
            </a:endParaRPr>
          </a:p>
          <a:p>
            <a:pPr marL="0" indent="0">
              <a:buNone/>
            </a:pPr>
            <a:endParaRPr lang="fr-FR" sz="1867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A</a:t>
            </a:r>
          </a:p>
          <a:p>
            <a:pPr marL="0" indent="0">
              <a:buNone/>
            </a:pPr>
            <a:r>
              <a:rPr lang="en-US" sz="1867" dirty="0">
                <a:latin typeface="Courier"/>
                <a:cs typeface="Courier"/>
              </a:rPr>
              <a:t>...</a:t>
            </a:r>
            <a:r>
              <a:rPr lang="en-US" sz="1333" dirty="0">
                <a:latin typeface="Courier"/>
                <a:cs typeface="Courier"/>
              </a:rPr>
              <a:t>   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98879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956800" cy="990600"/>
          </a:xfrm>
        </p:spPr>
        <p:txBody>
          <a:bodyPr/>
          <a:lstStyle/>
          <a:p>
            <a:r>
              <a:rPr lang="en-US" dirty="0"/>
              <a:t>More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498600"/>
            <a:ext cx="11725564" cy="4445000"/>
          </a:xfrm>
        </p:spPr>
        <p:txBody>
          <a:bodyPr/>
          <a:lstStyle/>
          <a:p>
            <a:r>
              <a:rPr lang="en-US" dirty="0"/>
              <a:t>Merging upper and lower case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CA" sz="2000" dirty="0" err="1">
                <a:latin typeface="Courier" pitchFamily="2" charset="0"/>
              </a:rPr>
              <a:t>tr</a:t>
            </a:r>
            <a:r>
              <a:rPr lang="en-CA" sz="2000" dirty="0">
                <a:latin typeface="Courier" pitchFamily="2" charset="0"/>
              </a:rPr>
              <a:t> "A-Z" "a-z</a:t>
            </a:r>
            <a:r>
              <a:rPr lang="en-US" sz="2000" dirty="0">
                <a:latin typeface="Courier"/>
                <a:cs typeface="Courier"/>
              </a:rPr>
              <a:t>"</a:t>
            </a:r>
            <a:r>
              <a:rPr lang="en-CA" sz="2000" dirty="0">
                <a:latin typeface="Courier" pitchFamily="2" charset="0"/>
              </a:rPr>
              <a:t> &lt; </a:t>
            </a:r>
            <a:r>
              <a:rPr lang="en-CA" sz="2000" dirty="0" err="1">
                <a:latin typeface="Courier" pitchFamily="2" charset="0"/>
              </a:rPr>
              <a:t>sample.txt</a:t>
            </a:r>
            <a:r>
              <a:rPr lang="en-CA" sz="2000" dirty="0">
                <a:latin typeface="Courier" pitchFamily="2" charset="0"/>
              </a:rPr>
              <a:t> | </a:t>
            </a:r>
            <a:r>
              <a:rPr lang="en-CA" sz="2000" dirty="0" err="1">
                <a:latin typeface="Courier" pitchFamily="2" charset="0"/>
              </a:rPr>
              <a:t>tr</a:t>
            </a:r>
            <a:r>
              <a:rPr lang="en-CA" sz="2000" dirty="0">
                <a:latin typeface="Courier" pitchFamily="2" charset="0"/>
              </a:rPr>
              <a:t> -</a:t>
            </a:r>
            <a:r>
              <a:rPr lang="en-CA" sz="2000" dirty="0" err="1">
                <a:latin typeface="Courier" pitchFamily="2" charset="0"/>
              </a:rPr>
              <a:t>sc</a:t>
            </a:r>
            <a:r>
              <a:rPr lang="en-CA" sz="2000" dirty="0">
                <a:latin typeface="Courier" pitchFamily="2" charset="0"/>
              </a:rPr>
              <a:t> "A-</a:t>
            </a:r>
            <a:r>
              <a:rPr lang="en-CA" sz="2000" dirty="0" err="1">
                <a:latin typeface="Courier" pitchFamily="2" charset="0"/>
              </a:rPr>
              <a:t>Za</a:t>
            </a:r>
            <a:r>
              <a:rPr lang="en-CA" sz="2000" dirty="0">
                <a:latin typeface="Courier" pitchFamily="2" charset="0"/>
              </a:rPr>
              <a:t>-z" "\n" | sort | </a:t>
            </a:r>
            <a:r>
              <a:rPr lang="en-CA" sz="2000" dirty="0" err="1">
                <a:latin typeface="Courier" pitchFamily="2" charset="0"/>
              </a:rPr>
              <a:t>uniq</a:t>
            </a:r>
            <a:r>
              <a:rPr lang="en-CA" sz="2000" dirty="0">
                <a:latin typeface="Courier" pitchFamily="2" charset="0"/>
              </a:rPr>
              <a:t> –c</a:t>
            </a:r>
          </a:p>
          <a:p>
            <a:r>
              <a:rPr lang="en-US" dirty="0"/>
              <a:t>Sorting the counts</a:t>
            </a:r>
          </a:p>
          <a:p>
            <a:pPr marL="0" indent="0">
              <a:buNone/>
            </a:pPr>
            <a:r>
              <a:rPr lang="en-US" sz="1867" dirty="0" err="1">
                <a:latin typeface="Courier"/>
                <a:cs typeface="Courier"/>
              </a:rPr>
              <a:t>tr</a:t>
            </a:r>
            <a:r>
              <a:rPr lang="en-US" sz="1867" dirty="0">
                <a:latin typeface="Courier"/>
                <a:cs typeface="Courier"/>
              </a:rPr>
              <a:t> "A-Z" "a-z" &lt; </a:t>
            </a:r>
            <a:r>
              <a:rPr lang="en-US" sz="1867" dirty="0" err="1">
                <a:latin typeface="Courier"/>
                <a:cs typeface="Courier"/>
              </a:rPr>
              <a:t>sample.txt</a:t>
            </a:r>
            <a:r>
              <a:rPr lang="en-US" sz="1867" dirty="0">
                <a:latin typeface="Courier"/>
                <a:cs typeface="Courier"/>
              </a:rPr>
              <a:t> | </a:t>
            </a:r>
            <a:r>
              <a:rPr lang="en-US" sz="1867" dirty="0" err="1">
                <a:latin typeface="Courier"/>
                <a:cs typeface="Courier"/>
              </a:rPr>
              <a:t>tr</a:t>
            </a:r>
            <a:r>
              <a:rPr lang="en-US" sz="1867" dirty="0">
                <a:latin typeface="Courier"/>
                <a:cs typeface="Courier"/>
              </a:rPr>
              <a:t> -</a:t>
            </a:r>
            <a:r>
              <a:rPr lang="en-US" sz="1867" dirty="0" err="1">
                <a:latin typeface="Courier"/>
                <a:cs typeface="Courier"/>
              </a:rPr>
              <a:t>sc</a:t>
            </a:r>
            <a:r>
              <a:rPr lang="en-US" sz="1867" dirty="0">
                <a:latin typeface="Courier"/>
                <a:cs typeface="Courier"/>
              </a:rPr>
              <a:t> "A-</a:t>
            </a:r>
            <a:r>
              <a:rPr lang="en-US" sz="1867" dirty="0" err="1">
                <a:latin typeface="Courier"/>
                <a:cs typeface="Courier"/>
              </a:rPr>
              <a:t>Za</a:t>
            </a:r>
            <a:r>
              <a:rPr lang="en-US" sz="1867" dirty="0">
                <a:latin typeface="Courier"/>
                <a:cs typeface="Courier"/>
              </a:rPr>
              <a:t>-z" "\n" | sort | </a:t>
            </a:r>
            <a:r>
              <a:rPr lang="en-US" sz="1867" dirty="0" err="1">
                <a:latin typeface="Courier"/>
                <a:cs typeface="Courier"/>
              </a:rPr>
              <a:t>uniq</a:t>
            </a:r>
            <a:r>
              <a:rPr lang="en-US" sz="1867" dirty="0">
                <a:latin typeface="Courier"/>
                <a:cs typeface="Courier"/>
              </a:rPr>
              <a:t> -c | sort -n -r</a:t>
            </a:r>
            <a:endParaRPr lang="fr-FR" sz="1867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1" y="3478148"/>
            <a:ext cx="1656223" cy="337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23243 the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22225 </a:t>
            </a:r>
            <a:r>
              <a:rPr lang="en-US" sz="2133" dirty="0" err="1">
                <a:latin typeface="Courier"/>
                <a:cs typeface="Courier"/>
              </a:rPr>
              <a:t>i</a:t>
            </a:r>
            <a:endParaRPr lang="en-US" sz="2133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18618 and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16339 to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15687 of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12780 a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12163 you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10839 my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10005 in</a:t>
            </a:r>
          </a:p>
          <a:p>
            <a:pPr>
              <a:lnSpc>
                <a:spcPct val="90000"/>
              </a:lnSpc>
            </a:pPr>
            <a:r>
              <a:rPr lang="en-US" sz="2133" dirty="0">
                <a:latin typeface="Courier"/>
                <a:cs typeface="Courier"/>
              </a:rPr>
              <a:t>8954  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197600" y="5156200"/>
            <a:ext cx="4572000" cy="812800"/>
          </a:xfrm>
          <a:prstGeom prst="wedgeRoundRectCallout">
            <a:avLst>
              <a:gd name="adj1" fmla="val -105310"/>
              <a:gd name="adj2" fmla="val 108014"/>
              <a:gd name="adj3" fmla="val 16667"/>
            </a:avLst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itchFamily="-65" charset="0"/>
              </a:rPr>
              <a:t>What happened here?</a:t>
            </a:r>
          </a:p>
        </p:txBody>
      </p:sp>
    </p:spTree>
    <p:extLst>
      <p:ext uri="{BB962C8B-B14F-4D97-AF65-F5344CB8AC3E}">
        <p14:creationId xmlns:p14="http://schemas.microsoft.com/office/powerpoint/2010/main" val="36163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Issues in Tokenization</a:t>
            </a:r>
          </a:p>
        </p:txBody>
      </p:sp>
      <p:sp>
        <p:nvSpPr>
          <p:cNvPr id="26627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11785600" cy="4445000"/>
          </a:xfrm>
        </p:spPr>
        <p:txBody>
          <a:bodyPr/>
          <a:lstStyle/>
          <a:p>
            <a:r>
              <a:rPr lang="en-US" sz="2667" dirty="0">
                <a:latin typeface="Courier"/>
                <a:cs typeface="Courier"/>
              </a:rPr>
              <a:t>Finland’s capital 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   </a:t>
            </a:r>
            <a:r>
              <a:rPr lang="en-US" sz="2667" i="1" dirty="0">
                <a:latin typeface="Courier"/>
                <a:cs typeface="Courier"/>
                <a:sym typeface="Symbol" charset="2"/>
              </a:rPr>
              <a:t>  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Finland </a:t>
            </a:r>
            <a:r>
              <a:rPr lang="en-US" sz="2667" dirty="0" err="1">
                <a:latin typeface="Courier"/>
                <a:cs typeface="Courier"/>
                <a:sym typeface="Symbol" charset="2"/>
              </a:rPr>
              <a:t>Finlands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 Finland’s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 </a:t>
            </a:r>
            <a:r>
              <a:rPr lang="en-US" sz="2667" i="1" dirty="0">
                <a:latin typeface="Calibri"/>
                <a:cs typeface="Calibri"/>
                <a:sym typeface="Symbol" charset="2"/>
              </a:rPr>
              <a:t>?</a:t>
            </a:r>
            <a:endParaRPr lang="en-US" sz="2667" dirty="0">
              <a:latin typeface="Calibri"/>
              <a:cs typeface="Calibri"/>
              <a:sym typeface="Symbol" charset="2"/>
            </a:endParaRPr>
          </a:p>
          <a:p>
            <a:r>
              <a:rPr lang="en-US" sz="2667" dirty="0">
                <a:latin typeface="Courier"/>
                <a:cs typeface="Courier"/>
              </a:rPr>
              <a:t>what’re, I’m, isn’t  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</a:t>
            </a:r>
            <a:r>
              <a:rPr lang="en-US" sz="2667" i="1" dirty="0">
                <a:latin typeface="Courier"/>
                <a:cs typeface="Courier"/>
              </a:rPr>
              <a:t>  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What are, I am, is not</a:t>
            </a:r>
          </a:p>
          <a:p>
            <a:r>
              <a:rPr lang="en-US" sz="2667" dirty="0">
                <a:latin typeface="Courier"/>
                <a:cs typeface="Courier"/>
                <a:sym typeface="Symbol" charset="2"/>
              </a:rPr>
              <a:t>Hewlett-Packard        Hewlett Packard </a:t>
            </a:r>
            <a:r>
              <a:rPr lang="en-US" sz="2667" dirty="0">
                <a:cs typeface="Calibri"/>
                <a:sym typeface="Symbol" charset="2"/>
              </a:rPr>
              <a:t>?</a:t>
            </a:r>
            <a:endParaRPr lang="en-US" sz="2667" dirty="0">
              <a:latin typeface="Courier"/>
              <a:cs typeface="Courier"/>
              <a:sym typeface="Symbol" charset="2"/>
            </a:endParaRPr>
          </a:p>
          <a:p>
            <a:r>
              <a:rPr lang="en-US" sz="2667" dirty="0">
                <a:latin typeface="Courier"/>
                <a:cs typeface="Courier"/>
                <a:sym typeface="Symbol" charset="2"/>
              </a:rPr>
              <a:t>state-of-the-art       state of the art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</a:t>
            </a:r>
          </a:p>
          <a:p>
            <a:r>
              <a:rPr lang="en-US" sz="2667" dirty="0">
                <a:latin typeface="Courier"/>
                <a:cs typeface="Courier"/>
                <a:sym typeface="Symbol" charset="2"/>
              </a:rPr>
              <a:t>Lowercase		  lower-case lowercase lower case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</a:t>
            </a:r>
          </a:p>
          <a:p>
            <a:r>
              <a:rPr lang="en-US" sz="2667" dirty="0">
                <a:latin typeface="Courier"/>
                <a:cs typeface="Courier"/>
                <a:sym typeface="Symbol" charset="2"/>
              </a:rPr>
              <a:t>San Francisco	  </a:t>
            </a:r>
            <a:r>
              <a:rPr lang="en-US" sz="2933" dirty="0">
                <a:latin typeface="Calibri"/>
                <a:cs typeface="Calibri"/>
                <a:sym typeface="Symbol" charset="2"/>
              </a:rPr>
              <a:t>one token or two?</a:t>
            </a:r>
          </a:p>
          <a:p>
            <a:r>
              <a:rPr lang="en-US" sz="2667" dirty="0">
                <a:latin typeface="Calibri"/>
                <a:cs typeface="Calibri"/>
                <a:sym typeface="Symbol" charset="2"/>
              </a:rPr>
              <a:t>m.p.h., PhD.		</a:t>
            </a:r>
            <a:r>
              <a:rPr lang="en-US" sz="2667" dirty="0">
                <a:latin typeface="Courier"/>
                <a:cs typeface="Courier"/>
                <a:sym typeface="Symbol" charset="2"/>
              </a:rPr>
              <a:t> 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9135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11379200" cy="4775200"/>
          </a:xfrm>
        </p:spPr>
        <p:txBody>
          <a:bodyPr/>
          <a:lstStyle/>
          <a:p>
            <a:pPr eaLnBrk="1" hangingPunct="1"/>
            <a:r>
              <a:rPr lang="en-US" dirty="0"/>
              <a:t>French</a:t>
            </a:r>
          </a:p>
          <a:p>
            <a:pPr lvl="1" eaLnBrk="1" hangingPunct="1"/>
            <a:r>
              <a:rPr lang="en-US" b="1" i="1" dirty="0" err="1"/>
              <a:t>L'ensemble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 one token or two?</a:t>
            </a:r>
          </a:p>
          <a:p>
            <a:pPr lvl="2" eaLnBrk="1" hangingPunct="1"/>
            <a:r>
              <a:rPr lang="en-US" b="1" i="1" dirty="0">
                <a:sym typeface="Symbol" charset="2"/>
              </a:rPr>
              <a:t>L </a:t>
            </a:r>
            <a:r>
              <a:rPr lang="en-US" dirty="0">
                <a:sym typeface="Symbol" charset="2"/>
              </a:rPr>
              <a:t>? </a:t>
            </a:r>
            <a:r>
              <a:rPr lang="en-US" b="1" i="1" dirty="0">
                <a:sym typeface="Symbol" charset="2"/>
              </a:rPr>
              <a:t>L’ </a:t>
            </a:r>
            <a:r>
              <a:rPr lang="en-US" dirty="0">
                <a:sym typeface="Symbol" charset="2"/>
              </a:rPr>
              <a:t>? </a:t>
            </a:r>
            <a:r>
              <a:rPr lang="en-US" b="1" i="1" dirty="0">
                <a:sym typeface="Symbol" charset="2"/>
              </a:rPr>
              <a:t>Le </a:t>
            </a:r>
            <a:r>
              <a:rPr lang="en-US" dirty="0">
                <a:sym typeface="Symbol" charset="2"/>
              </a:rPr>
              <a:t>?</a:t>
            </a:r>
          </a:p>
          <a:p>
            <a:pPr lvl="2" eaLnBrk="1" hangingPunct="1"/>
            <a:r>
              <a:rPr lang="en-US" dirty="0">
                <a:sym typeface="Symbol" charset="2"/>
              </a:rPr>
              <a:t>Want </a:t>
            </a:r>
            <a:r>
              <a:rPr lang="en-US" b="1" i="1" dirty="0" err="1">
                <a:sym typeface="Symbol" charset="2"/>
              </a:rPr>
              <a:t>l’ensemble</a:t>
            </a:r>
            <a:r>
              <a:rPr lang="en-US" dirty="0">
                <a:sym typeface="Symbol" charset="2"/>
              </a:rPr>
              <a:t> to match with </a:t>
            </a:r>
            <a:r>
              <a:rPr lang="en-US" b="1" i="1" dirty="0">
                <a:sym typeface="Symbol" charset="2"/>
              </a:rPr>
              <a:t>un ensemble</a:t>
            </a:r>
          </a:p>
          <a:p>
            <a:pPr lvl="1" eaLnBrk="1" hangingPunct="1"/>
            <a:endParaRPr lang="en-US" b="1" i="1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German noun compounds are not segmented</a:t>
            </a:r>
          </a:p>
          <a:p>
            <a:pPr lvl="1" eaLnBrk="1" hangingPunct="1"/>
            <a:r>
              <a:rPr lang="en-US" sz="2667" b="1" i="1" dirty="0" err="1">
                <a:sym typeface="Symbol" charset="2"/>
              </a:rPr>
              <a:t>Lebensversicherungsgesellschaftsangestellter</a:t>
            </a:r>
            <a:endParaRPr lang="en-US" sz="2667" b="1" i="1" dirty="0">
              <a:sym typeface="Symbol" charset="2"/>
            </a:endParaRPr>
          </a:p>
          <a:p>
            <a:pPr lvl="1" eaLnBrk="1" hangingPunct="1"/>
            <a:r>
              <a:rPr lang="en-US" sz="2667" dirty="0">
                <a:sym typeface="Symbol" charset="2"/>
              </a:rPr>
              <a:t>‘life insurance company employee’</a:t>
            </a:r>
          </a:p>
          <a:p>
            <a:pPr lvl="1" eaLnBrk="1" hangingPunct="1"/>
            <a:r>
              <a:rPr lang="en-US" sz="2667" dirty="0">
                <a:sym typeface="Symbol" charset="2"/>
              </a:rPr>
              <a:t>German information retrieval needs </a:t>
            </a:r>
            <a:r>
              <a:rPr lang="en-US" sz="2667" b="1" dirty="0">
                <a:sym typeface="Symbol" charset="2"/>
              </a:rPr>
              <a:t>compound splitter</a:t>
            </a:r>
            <a:endParaRPr lang="en-US" sz="2667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529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25600" y="-22860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/>
              <a:t>Tokenization: language issues</a:t>
            </a:r>
          </a:p>
        </p:txBody>
      </p:sp>
      <p:sp>
        <p:nvSpPr>
          <p:cNvPr id="12554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625600" y="1066800"/>
            <a:ext cx="11480800" cy="5791200"/>
          </a:xfrm>
        </p:spPr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Chinese and Japanese no spaces between words:</a:t>
            </a:r>
          </a:p>
          <a:p>
            <a:pPr lvl="1" eaLnBrk="1" hangingPunct="1"/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莎拉波娃现在居住在美国东南部的佛罗里达。</a:t>
            </a:r>
            <a:endParaRPr lang="en-US" altLang="ja-JP" dirty="0">
              <a:latin typeface="华文黑体"/>
              <a:ea typeface="华文黑体"/>
              <a:cs typeface="华文黑体"/>
              <a:sym typeface="Symbol" charset="2"/>
            </a:endParaRPr>
          </a:p>
          <a:p>
            <a:pPr lvl="1" eaLnBrk="1" hangingPunct="1"/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莎拉波娃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现在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居住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在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美国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东南部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 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的</a:t>
            </a:r>
            <a:r>
              <a:rPr lang="en-US" altLang="ja-JP" dirty="0">
                <a:latin typeface="华文黑体"/>
                <a:ea typeface="华文黑体"/>
                <a:cs typeface="华文黑体"/>
                <a:sym typeface="Symbol" charset="2"/>
              </a:rPr>
              <a:t>    </a:t>
            </a:r>
            <a:r>
              <a:rPr lang="ja-JP" altLang="en-US" dirty="0">
                <a:latin typeface="华文黑体"/>
                <a:ea typeface="华文黑体"/>
                <a:cs typeface="华文黑体"/>
                <a:sym typeface="Symbol" charset="2"/>
              </a:rPr>
              <a:t>佛罗里达</a:t>
            </a:r>
          </a:p>
          <a:p>
            <a:pPr lvl="1" eaLnBrk="1" hangingPunct="1"/>
            <a:r>
              <a:rPr lang="en-US" dirty="0" err="1">
                <a:solidFill>
                  <a:srgbClr val="595959"/>
                </a:solidFill>
                <a:sym typeface="Symbol" charset="2"/>
              </a:rPr>
              <a:t>Sharapova</a:t>
            </a:r>
            <a:r>
              <a:rPr lang="en-US" dirty="0">
                <a:solidFill>
                  <a:srgbClr val="595959"/>
                </a:solidFill>
                <a:sym typeface="Symbol" charset="2"/>
              </a:rPr>
              <a:t> now     lives in       US       southeastern     Florida</a:t>
            </a:r>
          </a:p>
          <a:p>
            <a:pPr eaLnBrk="1" hangingPunct="1"/>
            <a:r>
              <a:rPr lang="en-US" dirty="0">
                <a:sym typeface="Symbol" charset="2"/>
              </a:rPr>
              <a:t>Further complicated in Japanese, with multiple alphabets intermingled</a:t>
            </a:r>
          </a:p>
          <a:p>
            <a:pPr lvl="1" eaLnBrk="1" hangingPunct="1"/>
            <a:r>
              <a:rPr lang="en-US" dirty="0">
                <a:sym typeface="Symbol" charset="2"/>
              </a:rPr>
              <a:t>Dates/amounts in multiple formats</a:t>
            </a:r>
          </a:p>
        </p:txBody>
      </p:sp>
      <p:sp>
        <p:nvSpPr>
          <p:cNvPr id="1255437" name="Text Box 1037"/>
          <p:cNvSpPr txBox="1">
            <a:spLocks noChangeArrowheads="1"/>
          </p:cNvSpPr>
          <p:nvPr/>
        </p:nvSpPr>
        <p:spPr bwMode="auto">
          <a:xfrm>
            <a:off x="508001" y="4851400"/>
            <a:ext cx="1107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None/>
            </a:pPr>
            <a:r>
              <a:rPr lang="ja-JP" altLang="en-US" sz="2800" b="1" i="1" dirty="0"/>
              <a:t>フォーチュン</a:t>
            </a:r>
            <a:r>
              <a:rPr lang="en-US" altLang="ja-JP" sz="2800" b="1" i="1" dirty="0"/>
              <a:t>500</a:t>
            </a:r>
            <a:r>
              <a:rPr lang="ja-JP" altLang="en-US" sz="2800" b="1" i="1" dirty="0"/>
              <a:t>社は情報不足のため時間あた</a:t>
            </a:r>
            <a:r>
              <a:rPr lang="en-US" altLang="ja-JP" sz="2800" b="1" i="1" dirty="0"/>
              <a:t>$500K(</a:t>
            </a:r>
            <a:r>
              <a:rPr lang="ja-JP" altLang="en-US" sz="2800" b="1" i="1" dirty="0"/>
              <a:t>約</a:t>
            </a:r>
            <a:r>
              <a:rPr lang="en-US" altLang="ja-JP" sz="2800" b="1" i="1" dirty="0"/>
              <a:t>6,000</a:t>
            </a:r>
            <a:r>
              <a:rPr lang="ja-JP" altLang="en-US" sz="2800" b="1" i="1" dirty="0"/>
              <a:t>万円</a:t>
            </a:r>
            <a:r>
              <a:rPr lang="en-US" altLang="ja-JP" sz="2800" b="1" i="1" dirty="0"/>
              <a:t>)</a:t>
            </a:r>
            <a:endParaRPr lang="en-US" sz="2800" b="1" i="1" dirty="0"/>
          </a:p>
        </p:txBody>
      </p:sp>
      <p:grpSp>
        <p:nvGrpSpPr>
          <p:cNvPr id="28677" name="Group 1032"/>
          <p:cNvGrpSpPr>
            <a:grpSpLocks/>
          </p:cNvGrpSpPr>
          <p:nvPr/>
        </p:nvGrpSpPr>
        <p:grpSpPr bwMode="auto">
          <a:xfrm>
            <a:off x="2235202" y="5638809"/>
            <a:ext cx="7179733" cy="503238"/>
            <a:chOff x="422" y="3792"/>
            <a:chExt cx="3392" cy="317"/>
          </a:xfrm>
        </p:grpSpPr>
        <p:sp>
          <p:nvSpPr>
            <p:cNvPr id="28691" name="Text Box 1028"/>
            <p:cNvSpPr txBox="1">
              <a:spLocks noChangeArrowheads="1"/>
            </p:cNvSpPr>
            <p:nvPr/>
          </p:nvSpPr>
          <p:spPr bwMode="auto">
            <a:xfrm>
              <a:off x="422" y="3792"/>
              <a:ext cx="683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67" dirty="0">
                  <a:latin typeface="Calibri"/>
                  <a:cs typeface="Calibri"/>
                </a:rPr>
                <a:t>Katakana</a:t>
              </a:r>
            </a:p>
          </p:txBody>
        </p:sp>
        <p:sp>
          <p:nvSpPr>
            <p:cNvPr id="28692" name="Text Box 1029"/>
            <p:cNvSpPr txBox="1">
              <a:spLocks noChangeArrowheads="1"/>
            </p:cNvSpPr>
            <p:nvPr/>
          </p:nvSpPr>
          <p:spPr bwMode="auto">
            <a:xfrm>
              <a:off x="1499" y="3792"/>
              <a:ext cx="667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67">
                  <a:latin typeface="Calibri"/>
                  <a:cs typeface="Calibri"/>
                </a:rPr>
                <a:t>Hiragana</a:t>
              </a:r>
            </a:p>
          </p:txBody>
        </p:sp>
        <p:sp>
          <p:nvSpPr>
            <p:cNvPr id="28693" name="Text Box 1030"/>
            <p:cNvSpPr txBox="1">
              <a:spLocks noChangeArrowheads="1"/>
            </p:cNvSpPr>
            <p:nvPr/>
          </p:nvSpPr>
          <p:spPr bwMode="auto">
            <a:xfrm>
              <a:off x="2603" y="3792"/>
              <a:ext cx="406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67">
                  <a:latin typeface="Calibri"/>
                  <a:cs typeface="Calibri"/>
                </a:rPr>
                <a:t>Kanji</a:t>
              </a:r>
            </a:p>
          </p:txBody>
        </p:sp>
        <p:sp>
          <p:nvSpPr>
            <p:cNvPr id="28694" name="Text Box 1031"/>
            <p:cNvSpPr txBox="1">
              <a:spLocks noChangeArrowheads="1"/>
            </p:cNvSpPr>
            <p:nvPr/>
          </p:nvSpPr>
          <p:spPr bwMode="auto">
            <a:xfrm>
              <a:off x="3275" y="3792"/>
              <a:ext cx="539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67" dirty="0" err="1">
                  <a:latin typeface="Calibri"/>
                  <a:cs typeface="Calibri"/>
                </a:rPr>
                <a:t>Romaji</a:t>
              </a:r>
              <a:endParaRPr lang="en-US" sz="2667" dirty="0">
                <a:latin typeface="Calibri"/>
                <a:cs typeface="Calibri"/>
              </a:endParaRPr>
            </a:p>
          </p:txBody>
        </p:sp>
      </p:grpSp>
      <p:sp>
        <p:nvSpPr>
          <p:cNvPr id="28678" name="Rectangle 1040"/>
          <p:cNvSpPr>
            <a:spLocks noChangeArrowheads="1"/>
          </p:cNvSpPr>
          <p:nvPr/>
        </p:nvSpPr>
        <p:spPr bwMode="auto">
          <a:xfrm>
            <a:off x="1219200" y="4876952"/>
            <a:ext cx="1930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28679" name="AutoShape 1041"/>
          <p:cNvCxnSpPr>
            <a:cxnSpLocks noChangeShapeType="1"/>
            <a:stCxn id="28691" idx="0"/>
            <a:endCxn id="28678" idx="2"/>
          </p:cNvCxnSpPr>
          <p:nvPr/>
        </p:nvCxnSpPr>
        <p:spPr bwMode="auto">
          <a:xfrm flipH="1" flipV="1">
            <a:off x="2184400" y="5338617"/>
            <a:ext cx="773644" cy="30019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0" name="Rectangle 1044"/>
          <p:cNvSpPr>
            <a:spLocks noChangeArrowheads="1"/>
          </p:cNvSpPr>
          <p:nvPr/>
        </p:nvSpPr>
        <p:spPr bwMode="auto">
          <a:xfrm>
            <a:off x="6299200" y="4876952"/>
            <a:ext cx="711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28681" name="AutoShape 1045"/>
          <p:cNvCxnSpPr>
            <a:cxnSpLocks noChangeShapeType="1"/>
            <a:stCxn id="28692" idx="0"/>
            <a:endCxn id="28680" idx="2"/>
          </p:cNvCxnSpPr>
          <p:nvPr/>
        </p:nvCxnSpPr>
        <p:spPr bwMode="auto">
          <a:xfrm flipV="1">
            <a:off x="5220761" y="5338617"/>
            <a:ext cx="1434039" cy="30019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2" name="Rectangle 1046"/>
          <p:cNvSpPr>
            <a:spLocks noChangeArrowheads="1"/>
          </p:cNvSpPr>
          <p:nvPr/>
        </p:nvSpPr>
        <p:spPr bwMode="auto">
          <a:xfrm>
            <a:off x="7010400" y="4876952"/>
            <a:ext cx="711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28683" name="AutoShape 1047"/>
          <p:cNvCxnSpPr>
            <a:cxnSpLocks noChangeShapeType="1"/>
            <a:stCxn id="28693" idx="0"/>
            <a:endCxn id="28682" idx="2"/>
          </p:cNvCxnSpPr>
          <p:nvPr/>
        </p:nvCxnSpPr>
        <p:spPr bwMode="auto">
          <a:xfrm flipV="1">
            <a:off x="7281336" y="5338617"/>
            <a:ext cx="84664" cy="30019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4" name="Rectangle 1048"/>
          <p:cNvSpPr>
            <a:spLocks noChangeArrowheads="1"/>
          </p:cNvSpPr>
          <p:nvPr/>
        </p:nvSpPr>
        <p:spPr bwMode="auto">
          <a:xfrm>
            <a:off x="9245600" y="4836469"/>
            <a:ext cx="304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28685" name="AutoShape 1049"/>
          <p:cNvCxnSpPr>
            <a:cxnSpLocks noChangeShapeType="1"/>
            <a:stCxn id="28694" idx="0"/>
            <a:endCxn id="28684" idx="2"/>
          </p:cNvCxnSpPr>
          <p:nvPr/>
        </p:nvCxnSpPr>
        <p:spPr bwMode="auto">
          <a:xfrm flipV="1">
            <a:off x="8844494" y="5298134"/>
            <a:ext cx="553506" cy="340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55451" name="Text Box 1051"/>
          <p:cNvSpPr txBox="1">
            <a:spLocks noChangeArrowheads="1"/>
          </p:cNvSpPr>
          <p:nvPr/>
        </p:nvSpPr>
        <p:spPr bwMode="auto">
          <a:xfrm>
            <a:off x="1416051" y="6172201"/>
            <a:ext cx="6178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End-user can express query entirely in hiragana!</a:t>
            </a:r>
          </a:p>
        </p:txBody>
      </p:sp>
    </p:spTree>
    <p:extLst>
      <p:ext uri="{BB962C8B-B14F-4D97-AF65-F5344CB8AC3E}">
        <p14:creationId xmlns:p14="http://schemas.microsoft.com/office/powerpoint/2010/main" val="42437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37" grpId="0"/>
      <p:bldP spid="28678" grpId="0" animBg="1"/>
      <p:bldP spid="28680" grpId="0" animBg="1"/>
      <p:bldP spid="28682" grpId="0" animBg="1"/>
      <p:bldP spid="28684" grpId="0" animBg="1"/>
      <p:bldP spid="12554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6296" y="1868557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Word Normalization and Stemming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5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828800" y="2794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Normalization</a:t>
            </a:r>
          </a:p>
        </p:txBody>
      </p:sp>
      <p:sp>
        <p:nvSpPr>
          <p:cNvPr id="35843" name="Rectangle 205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Need to “normalize” terms </a:t>
            </a:r>
          </a:p>
          <a:p>
            <a:pPr lvl="1" eaLnBrk="1" hangingPunct="1"/>
            <a:r>
              <a:rPr lang="en-US" dirty="0">
                <a:sym typeface="Symbol" charset="2"/>
              </a:rPr>
              <a:t>Information Retrieval: indexed text &amp; query terms must have same form.</a:t>
            </a:r>
          </a:p>
          <a:p>
            <a:pPr lvl="2" eaLnBrk="1" hangingPunct="1"/>
            <a:r>
              <a:rPr lang="en-US" sz="2400" dirty="0">
                <a:sym typeface="Symbol" charset="2"/>
              </a:rPr>
              <a:t>We want to match </a:t>
            </a:r>
            <a:r>
              <a:rPr lang="en-US" sz="2400" b="1" i="1" dirty="0">
                <a:sym typeface="Symbol" charset="2"/>
              </a:rPr>
              <a:t>U.S.A.</a:t>
            </a:r>
            <a:r>
              <a:rPr lang="en-US" sz="2400" dirty="0">
                <a:sym typeface="Symbol" charset="2"/>
              </a:rPr>
              <a:t> and </a:t>
            </a:r>
            <a:r>
              <a:rPr lang="en-US" sz="2400" b="1" i="1" dirty="0">
                <a:sym typeface="Symbol" charset="2"/>
              </a:rPr>
              <a:t>USA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We implicitly define equivalence classes of terms</a:t>
            </a:r>
          </a:p>
          <a:p>
            <a:pPr lvl="1" eaLnBrk="1" hangingPunct="1"/>
            <a:r>
              <a:rPr lang="en-US" dirty="0">
                <a:sym typeface="Symbol" charset="2"/>
              </a:rPr>
              <a:t>e.g., deleting periods in a term</a:t>
            </a:r>
          </a:p>
          <a:p>
            <a:pPr eaLnBrk="1" hangingPunct="1"/>
            <a:r>
              <a:rPr lang="en-US" dirty="0">
                <a:sym typeface="Symbol" charset="2"/>
              </a:rPr>
              <a:t>Alternative: asymmetric expansion:</a:t>
            </a:r>
          </a:p>
          <a:p>
            <a:pPr lvl="1" eaLnBrk="1" hangingPunct="1"/>
            <a:r>
              <a:rPr lang="en-US" sz="2133" dirty="0">
                <a:sym typeface="Symbol" charset="2"/>
              </a:rPr>
              <a:t>Enter: </a:t>
            </a:r>
            <a:r>
              <a:rPr lang="en-US" sz="2133" b="1" i="1" dirty="0">
                <a:sym typeface="Symbol" charset="2"/>
              </a:rPr>
              <a:t>window</a:t>
            </a:r>
            <a:r>
              <a:rPr lang="en-US" sz="2133" dirty="0">
                <a:sym typeface="Symbol" charset="2"/>
              </a:rPr>
              <a:t>	Search: </a:t>
            </a:r>
            <a:r>
              <a:rPr lang="en-US" sz="2133" b="1" i="1" dirty="0">
                <a:sym typeface="Symbol" charset="2"/>
              </a:rPr>
              <a:t>window, windows</a:t>
            </a:r>
          </a:p>
          <a:p>
            <a:pPr lvl="1" eaLnBrk="1" hangingPunct="1"/>
            <a:r>
              <a:rPr lang="en-US" sz="2133" dirty="0">
                <a:sym typeface="Symbol" charset="2"/>
              </a:rPr>
              <a:t>Enter: </a:t>
            </a:r>
            <a:r>
              <a:rPr lang="en-US" sz="2133" b="1" i="1" dirty="0">
                <a:sym typeface="Symbol" charset="2"/>
              </a:rPr>
              <a:t>windows</a:t>
            </a:r>
            <a:r>
              <a:rPr lang="en-US" sz="2133" dirty="0">
                <a:sym typeface="Symbol" charset="2"/>
              </a:rPr>
              <a:t>	Search: </a:t>
            </a:r>
            <a:r>
              <a:rPr lang="en-US" sz="2133" b="1" i="1" dirty="0">
                <a:sym typeface="Symbol" charset="2"/>
              </a:rPr>
              <a:t>Windows, windows, window</a:t>
            </a:r>
          </a:p>
          <a:p>
            <a:pPr lvl="1" eaLnBrk="1" hangingPunct="1"/>
            <a:r>
              <a:rPr lang="en-US" sz="2133" dirty="0">
                <a:sym typeface="Symbol" charset="2"/>
              </a:rPr>
              <a:t>Enter: </a:t>
            </a:r>
            <a:r>
              <a:rPr lang="en-US" sz="2133" b="1" i="1" dirty="0">
                <a:sym typeface="Symbol" charset="2"/>
              </a:rPr>
              <a:t>Windows</a:t>
            </a:r>
            <a:r>
              <a:rPr lang="en-US" sz="2133" dirty="0">
                <a:sym typeface="Symbol" charset="2"/>
              </a:rPr>
              <a:t>	Search: </a:t>
            </a:r>
            <a:r>
              <a:rPr lang="en-US" sz="2133" b="1" i="1" dirty="0">
                <a:sym typeface="Symbol" charset="2"/>
              </a:rPr>
              <a:t>Windows</a:t>
            </a:r>
          </a:p>
          <a:p>
            <a:pPr eaLnBrk="1" hangingPunct="1"/>
            <a:r>
              <a:rPr lang="en-US" dirty="0">
                <a:sym typeface="Symbol" charset="2"/>
              </a:rPr>
              <a:t>Potentially more powerful, but less efficient</a:t>
            </a:r>
          </a:p>
          <a:p>
            <a:pPr lvl="1" eaLnBrk="1" hangingPunct="1"/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20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Case folding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733" dirty="0"/>
              <a:t>Applications like IR: reduce all letters to lower case</a:t>
            </a:r>
          </a:p>
          <a:p>
            <a:pPr lvl="1" eaLnBrk="1" hangingPunct="1"/>
            <a:r>
              <a:rPr lang="en-US" sz="3200" dirty="0"/>
              <a:t>Since users tend to use lower case</a:t>
            </a:r>
          </a:p>
          <a:p>
            <a:pPr lvl="1" eaLnBrk="1" hangingPunct="1"/>
            <a:r>
              <a:rPr lang="en-US" sz="3200" dirty="0"/>
              <a:t>Possible exception: upper case in mid-sentence?</a:t>
            </a:r>
          </a:p>
          <a:p>
            <a:pPr lvl="2" eaLnBrk="1" hangingPunct="1"/>
            <a:r>
              <a:rPr lang="en-US" sz="2667" dirty="0"/>
              <a:t>e.g., </a:t>
            </a:r>
            <a:r>
              <a:rPr lang="en-US" sz="2667" b="1" i="1" dirty="0"/>
              <a:t>General Motors</a:t>
            </a:r>
          </a:p>
          <a:p>
            <a:pPr lvl="2" eaLnBrk="1" hangingPunct="1"/>
            <a:r>
              <a:rPr lang="en-US" sz="2667" b="1" i="1" dirty="0"/>
              <a:t>Fed</a:t>
            </a:r>
            <a:r>
              <a:rPr lang="en-US" sz="2667" dirty="0"/>
              <a:t> vs. </a:t>
            </a:r>
            <a:r>
              <a:rPr lang="en-US" sz="2667" b="1" i="1" dirty="0"/>
              <a:t>fed</a:t>
            </a:r>
          </a:p>
          <a:p>
            <a:pPr lvl="2" eaLnBrk="1" hangingPunct="1"/>
            <a:r>
              <a:rPr lang="en-US" sz="2667" b="1" i="1" dirty="0"/>
              <a:t>SAIL</a:t>
            </a:r>
            <a:r>
              <a:rPr lang="en-US" sz="2667" dirty="0"/>
              <a:t> vs. </a:t>
            </a:r>
            <a:r>
              <a:rPr lang="en-US" sz="2667" b="1" i="1" dirty="0"/>
              <a:t>sail</a:t>
            </a:r>
          </a:p>
          <a:p>
            <a:r>
              <a:rPr lang="en-US" sz="3733" dirty="0"/>
              <a:t>For sentiment analysis, MT, Information extraction</a:t>
            </a:r>
          </a:p>
          <a:p>
            <a:pPr lvl="1"/>
            <a:r>
              <a:rPr lang="en-US" sz="3200" dirty="0"/>
              <a:t>Case is helpful (</a:t>
            </a:r>
            <a:r>
              <a:rPr lang="en-US" sz="3200" b="1" i="1" dirty="0"/>
              <a:t>US</a:t>
            </a:r>
            <a:r>
              <a:rPr lang="en-US" sz="3200" dirty="0"/>
              <a:t> versus </a:t>
            </a:r>
            <a:r>
              <a:rPr lang="en-US" sz="3200" b="1" i="1" dirty="0"/>
              <a:t>us </a:t>
            </a:r>
            <a:r>
              <a:rPr lang="en-US" sz="3200" dirty="0"/>
              <a:t>is important)</a:t>
            </a:r>
          </a:p>
        </p:txBody>
      </p:sp>
    </p:spTree>
    <p:extLst>
      <p:ext uri="{BB962C8B-B14F-4D97-AF65-F5344CB8AC3E}">
        <p14:creationId xmlns:p14="http://schemas.microsoft.com/office/powerpoint/2010/main" val="3060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Lemmatization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3200" y="1803400"/>
            <a:ext cx="11582400" cy="4445000"/>
          </a:xfrm>
        </p:spPr>
        <p:txBody>
          <a:bodyPr/>
          <a:lstStyle/>
          <a:p>
            <a:pPr eaLnBrk="1" hangingPunct="1"/>
            <a:r>
              <a:rPr lang="en-US" dirty="0"/>
              <a:t>Reduce inflections or variant forms to base form</a:t>
            </a:r>
          </a:p>
          <a:p>
            <a:pPr lvl="1">
              <a:spcBef>
                <a:spcPts val="667"/>
              </a:spcBef>
              <a:spcAft>
                <a:spcPts val="667"/>
              </a:spcAft>
            </a:pPr>
            <a:r>
              <a:rPr lang="en-US" sz="3200" i="1" dirty="0"/>
              <a:t>am, are,</a:t>
            </a:r>
            <a:r>
              <a:rPr lang="en-US" sz="3200" dirty="0"/>
              <a:t> </a:t>
            </a:r>
            <a:r>
              <a:rPr lang="en-US" sz="3200" i="1" dirty="0"/>
              <a:t>is </a:t>
            </a:r>
            <a:r>
              <a:rPr lang="en-US" sz="3200" dirty="0">
                <a:sym typeface="Symbol" charset="2"/>
              </a:rPr>
              <a:t></a:t>
            </a:r>
            <a:r>
              <a:rPr lang="en-US" sz="3200" dirty="0"/>
              <a:t> </a:t>
            </a:r>
            <a:r>
              <a:rPr lang="en-US" sz="3200" i="1" dirty="0"/>
              <a:t>be</a:t>
            </a:r>
            <a:endParaRPr lang="en-US" sz="3200" dirty="0"/>
          </a:p>
          <a:p>
            <a:pPr lvl="1">
              <a:spcBef>
                <a:spcPts val="667"/>
              </a:spcBef>
              <a:spcAft>
                <a:spcPts val="667"/>
              </a:spcAft>
            </a:pPr>
            <a:r>
              <a:rPr lang="en-US" sz="3200" i="1" dirty="0"/>
              <a:t>car, cars, car's</a:t>
            </a:r>
            <a:r>
              <a:rPr lang="en-US" sz="3200" dirty="0"/>
              <a:t>, </a:t>
            </a:r>
            <a:r>
              <a:rPr lang="en-US" sz="3200" i="1" dirty="0"/>
              <a:t>cars'</a:t>
            </a:r>
            <a:r>
              <a:rPr lang="en-US" sz="3200" dirty="0"/>
              <a:t> </a:t>
            </a:r>
            <a:r>
              <a:rPr lang="en-US" sz="3200" dirty="0">
                <a:sym typeface="Symbol" charset="2"/>
              </a:rPr>
              <a:t></a:t>
            </a:r>
            <a:r>
              <a:rPr lang="en-US" sz="3200" dirty="0"/>
              <a:t> </a:t>
            </a:r>
            <a:r>
              <a:rPr lang="en-US" sz="3200" i="1" dirty="0"/>
              <a:t>car</a:t>
            </a:r>
          </a:p>
          <a:p>
            <a:pPr>
              <a:spcBef>
                <a:spcPts val="667"/>
              </a:spcBef>
              <a:spcAft>
                <a:spcPts val="667"/>
              </a:spcAft>
            </a:pPr>
            <a:r>
              <a:rPr lang="en-US" i="1" dirty="0"/>
              <a:t>the boy's cars are different colors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the boy car be different color</a:t>
            </a:r>
          </a:p>
          <a:p>
            <a:pPr>
              <a:spcBef>
                <a:spcPts val="667"/>
              </a:spcBef>
              <a:spcAft>
                <a:spcPts val="667"/>
              </a:spcAft>
            </a:pPr>
            <a:r>
              <a:rPr lang="en-US" dirty="0"/>
              <a:t>Lemmatization: have to find correct dictionary headword form</a:t>
            </a:r>
          </a:p>
          <a:p>
            <a:pPr>
              <a:lnSpc>
                <a:spcPct val="90000"/>
              </a:lnSpc>
            </a:pPr>
            <a:r>
              <a:rPr lang="en-US" dirty="0"/>
              <a:t>Machine translation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Spanish </a:t>
            </a:r>
            <a:r>
              <a:rPr lang="en-US" dirty="0" err="1">
                <a:solidFill>
                  <a:srgbClr val="A50021"/>
                </a:solidFill>
              </a:rPr>
              <a:t>quiero</a:t>
            </a:r>
            <a:r>
              <a:rPr lang="en-US" dirty="0"/>
              <a:t> (‘I want’), </a:t>
            </a:r>
            <a:r>
              <a:rPr lang="en-US" dirty="0" err="1">
                <a:solidFill>
                  <a:srgbClr val="A50021"/>
                </a:solidFill>
              </a:rPr>
              <a:t>quieres</a:t>
            </a:r>
            <a:r>
              <a:rPr lang="en-US" dirty="0"/>
              <a:t> (‘you want’) same lemma as </a:t>
            </a:r>
            <a:r>
              <a:rPr lang="en-US" dirty="0" err="1">
                <a:solidFill>
                  <a:srgbClr val="A50021"/>
                </a:solidFill>
              </a:rPr>
              <a:t>querer</a:t>
            </a:r>
            <a:r>
              <a:rPr lang="en-US" dirty="0"/>
              <a:t> ‘want’</a:t>
            </a:r>
          </a:p>
          <a:p>
            <a:pPr lvl="1">
              <a:spcBef>
                <a:spcPts val="667"/>
              </a:spcBef>
              <a:spcAft>
                <a:spcPts val="667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733" b="1" dirty="0"/>
              <a:t>Morphemes</a:t>
            </a:r>
            <a:r>
              <a:rPr lang="en-US" sz="3733" dirty="0"/>
              <a:t>:</a:t>
            </a:r>
          </a:p>
          <a:p>
            <a:pPr lvl="1"/>
            <a:r>
              <a:rPr lang="en-US" sz="3200" dirty="0"/>
              <a:t>The small meaningful units that make up words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Stems</a:t>
            </a:r>
            <a:r>
              <a:rPr lang="en-US" sz="3200" dirty="0"/>
              <a:t>: The core meaning-bearing units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Affixes</a:t>
            </a:r>
            <a:r>
              <a:rPr lang="en-US" sz="3200" dirty="0"/>
              <a:t>: Bits and pieces that adhere to stems</a:t>
            </a:r>
          </a:p>
          <a:p>
            <a:pPr lvl="2"/>
            <a:r>
              <a:rPr lang="en-US" sz="3200" dirty="0"/>
              <a:t>Often with grammatical functions</a:t>
            </a:r>
          </a:p>
        </p:txBody>
      </p:sp>
    </p:spTree>
    <p:extLst>
      <p:ext uri="{BB962C8B-B14F-4D97-AF65-F5344CB8AC3E}">
        <p14:creationId xmlns:p14="http://schemas.microsoft.com/office/powerpoint/2010/main" val="3370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Regular expressions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600200"/>
            <a:ext cx="11379200" cy="4724400"/>
          </a:xfrm>
        </p:spPr>
        <p:txBody>
          <a:bodyPr/>
          <a:lstStyle/>
          <a:p>
            <a:pPr eaLnBrk="1" hangingPunct="1"/>
            <a:r>
              <a:rPr lang="en-US" dirty="0"/>
              <a:t>A formal language for specifying text strings</a:t>
            </a:r>
          </a:p>
          <a:p>
            <a:pPr eaLnBrk="1" hangingPunct="1"/>
            <a:r>
              <a:rPr lang="en-US" dirty="0"/>
              <a:t>How can we search for any of these?</a:t>
            </a:r>
          </a:p>
          <a:p>
            <a:pPr lvl="1" eaLnBrk="1" hangingPunct="1"/>
            <a:r>
              <a:rPr lang="en-US" dirty="0"/>
              <a:t>woodchuck</a:t>
            </a:r>
          </a:p>
          <a:p>
            <a:pPr lvl="1" eaLnBrk="1" hangingPunct="1"/>
            <a:r>
              <a:rPr lang="en-US" dirty="0"/>
              <a:t>woodchucks</a:t>
            </a:r>
          </a:p>
          <a:p>
            <a:pPr lvl="1" eaLnBrk="1" hangingPunct="1"/>
            <a:r>
              <a:rPr lang="en-US" dirty="0"/>
              <a:t>Woodchuck</a:t>
            </a:r>
          </a:p>
          <a:p>
            <a:pPr lvl="1" eaLnBrk="1" hangingPunct="1"/>
            <a:r>
              <a:rPr lang="en-US" dirty="0"/>
              <a:t>Woodchucks</a:t>
            </a:r>
          </a:p>
          <a:p>
            <a:pPr marL="609585" lvl="1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 descr="220px-Groundho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21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2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Stemming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Reduce terms to their stems in information retrieval</a:t>
            </a:r>
          </a:p>
          <a:p>
            <a:pPr eaLnBrk="1" hangingPunct="1"/>
            <a:r>
              <a:rPr lang="en-US" i="1" dirty="0"/>
              <a:t>Stemming</a:t>
            </a:r>
            <a:r>
              <a:rPr lang="en-US" dirty="0"/>
              <a:t> is crude chopping of affixes</a:t>
            </a:r>
          </a:p>
          <a:p>
            <a:pPr lvl="1" eaLnBrk="1" hangingPunct="1"/>
            <a:r>
              <a:rPr lang="en-US" dirty="0"/>
              <a:t>language dependent</a:t>
            </a:r>
          </a:p>
          <a:p>
            <a:pPr lvl="1" eaLnBrk="1" hangingPunct="1"/>
            <a:r>
              <a:rPr lang="en-US" dirty="0"/>
              <a:t>e.g., </a:t>
            </a:r>
            <a:r>
              <a:rPr lang="en-US" b="1" i="1" dirty="0"/>
              <a:t>automate(s), automatic, automation</a:t>
            </a:r>
            <a:r>
              <a:rPr lang="en-US" dirty="0"/>
              <a:t> all reduced to </a:t>
            </a:r>
            <a:r>
              <a:rPr lang="en-US" b="1" i="1" dirty="0"/>
              <a:t>automat</a:t>
            </a:r>
            <a:r>
              <a:rPr lang="en-US" dirty="0"/>
              <a:t>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37167" y="16716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08000" y="4432410"/>
            <a:ext cx="4775200" cy="181588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404040"/>
                </a:solidFill>
                <a:latin typeface="Calibri"/>
                <a:cs typeface="Calibri"/>
              </a:rPr>
              <a:t>for example compressed </a:t>
            </a:r>
          </a:p>
          <a:p>
            <a:r>
              <a:rPr lang="en-US" sz="2800" i="1" dirty="0">
                <a:solidFill>
                  <a:srgbClr val="404040"/>
                </a:solidFill>
                <a:latin typeface="Calibri"/>
                <a:cs typeface="Calibri"/>
              </a:rPr>
              <a:t>and compression are both </a:t>
            </a:r>
          </a:p>
          <a:p>
            <a:r>
              <a:rPr lang="en-US" sz="2800" i="1" dirty="0">
                <a:solidFill>
                  <a:srgbClr val="404040"/>
                </a:solidFill>
                <a:latin typeface="Calibri"/>
                <a:cs typeface="Calibri"/>
              </a:rPr>
              <a:t>accepted as equivalent to </a:t>
            </a:r>
          </a:p>
          <a:p>
            <a:r>
              <a:rPr lang="en-US" sz="2800" i="1" dirty="0">
                <a:solidFill>
                  <a:srgbClr val="404040"/>
                </a:solidFill>
                <a:latin typeface="Calibri"/>
                <a:cs typeface="Calibri"/>
              </a:rPr>
              <a:t>compress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667502" y="4572000"/>
            <a:ext cx="4813300" cy="1524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2800" dirty="0" err="1">
                <a:solidFill>
                  <a:srgbClr val="404040"/>
                </a:solidFill>
                <a:latin typeface="Calibri"/>
                <a:cs typeface="Calibri"/>
              </a:rPr>
              <a:t>exampl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 compress and</a:t>
            </a:r>
          </a:p>
          <a:p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compress </a:t>
            </a:r>
            <a:r>
              <a:rPr lang="en-US" sz="2800" dirty="0" err="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 both accept</a:t>
            </a:r>
          </a:p>
          <a:p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lang="en-US" sz="2800" dirty="0" err="1">
                <a:solidFill>
                  <a:srgbClr val="404040"/>
                </a:solidFill>
                <a:latin typeface="Calibri"/>
                <a:cs typeface="Calibri"/>
              </a:rPr>
              <a:t>equival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 to compress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5892800" y="5105402"/>
            <a:ext cx="4064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1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Porter’s algorithm</a:t>
            </a:r>
            <a:br>
              <a:rPr lang="en-US" dirty="0"/>
            </a:br>
            <a:r>
              <a:rPr lang="en-US" dirty="0"/>
              <a:t>The most common English stemmer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01600" y="1803400"/>
            <a:ext cx="6502400" cy="4445000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/>
              <a:t>   Step 1a</a:t>
            </a: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</a:rPr>
              <a:t>sses</a:t>
            </a:r>
            <a:r>
              <a:rPr lang="en-US" sz="2133" dirty="0">
                <a:latin typeface="Courier"/>
                <a:cs typeface="Courier"/>
              </a:rPr>
              <a:t> 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 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ss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	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caresses  caress</a:t>
            </a: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</a:rPr>
              <a:t>ies</a:t>
            </a:r>
            <a:r>
              <a:rPr lang="en-US" sz="2133" dirty="0">
                <a:latin typeface="Courier"/>
                <a:cs typeface="Courier"/>
              </a:rPr>
              <a:t>  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 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i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	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ponies    </a:t>
            </a:r>
            <a:r>
              <a:rPr lang="en-US" sz="2133" dirty="0" err="1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poni</a:t>
            </a: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  <a:sym typeface="Symbol" charset="2"/>
              </a:rPr>
              <a:t>ss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    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ss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	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caress    caress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s   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 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cats       cat</a:t>
            </a:r>
          </a:p>
          <a:p>
            <a:pPr marL="0" indent="0">
              <a:buNone/>
            </a:pPr>
            <a:r>
              <a:rPr lang="en-US" sz="2667" dirty="0">
                <a:latin typeface="Calibri"/>
                <a:cs typeface="Calibri"/>
                <a:sym typeface="Symbol" charset="2"/>
              </a:rPr>
              <a:t>  Step 1b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(*v*)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ing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walking    walk</a:t>
            </a:r>
          </a:p>
          <a:p>
            <a:pPr marL="609585" lvl="1" indent="0">
              <a:buNone/>
            </a:pP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              sing       sing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(*v*)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ed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 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plastered  plaster</a:t>
            </a:r>
          </a:p>
          <a:p>
            <a:pPr marL="609585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…</a:t>
            </a:r>
          </a:p>
          <a:p>
            <a:endParaRPr lang="en-US" sz="2933" dirty="0">
              <a:latin typeface="Courier"/>
              <a:cs typeface="Courier"/>
              <a:sym typeface="Symbol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89600" y="1905000"/>
            <a:ext cx="650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667" dirty="0"/>
              <a:t>   Step 2 (for long stems)</a:t>
            </a: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</a:rPr>
              <a:t>ational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 ate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relational relate</a:t>
            </a: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</a:rPr>
              <a:t>izer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 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ize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	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digitizer  digitize</a:t>
            </a:r>
          </a:p>
          <a:p>
            <a:pPr marL="609585" lvl="1" indent="0">
              <a:buNone/>
            </a:pPr>
            <a:r>
              <a:rPr lang="en-US" sz="2133" dirty="0" err="1">
                <a:latin typeface="Courier"/>
                <a:cs typeface="Courier"/>
                <a:sym typeface="Symbol" charset="2"/>
              </a:rPr>
              <a:t>ator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 ate	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operator   operate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…</a:t>
            </a: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  <a:p>
            <a:pPr marL="0" indent="0">
              <a:buNone/>
            </a:pPr>
            <a:r>
              <a:rPr lang="en-US" sz="2667" dirty="0">
                <a:latin typeface="Calibri"/>
                <a:cs typeface="Calibri"/>
                <a:sym typeface="Symbol" charset="2"/>
              </a:rPr>
              <a:t>    Step 3 (for longer stems)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al   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revival     </a:t>
            </a:r>
            <a:r>
              <a:rPr lang="en-US" sz="2133" dirty="0" err="1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reviv</a:t>
            </a: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able 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adjustable  adjust</a:t>
            </a: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ate    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ø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activate    </a:t>
            </a:r>
            <a:r>
              <a:rPr lang="en-US" sz="2133" dirty="0" err="1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activ</a:t>
            </a: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…</a:t>
            </a: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  <a:p>
            <a:endParaRPr lang="en-US" sz="2933" dirty="0">
              <a:latin typeface="Courier"/>
              <a:cs typeface="Courier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99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morphology in a corpus</a:t>
            </a:r>
            <a:br>
              <a:rPr lang="en-US" dirty="0"/>
            </a:br>
            <a:r>
              <a:rPr lang="en-US" dirty="0"/>
              <a:t>Why only strip –</a:t>
            </a:r>
            <a:r>
              <a:rPr lang="en-US" dirty="0" err="1"/>
              <a:t>ing</a:t>
            </a:r>
            <a:r>
              <a:rPr lang="en-US" dirty="0"/>
              <a:t> if there is a vowel?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3022600"/>
            <a:ext cx="10769600" cy="1016000"/>
          </a:xfrm>
        </p:spPr>
        <p:txBody>
          <a:bodyPr>
            <a:normAutofit fontScale="92500" lnSpcReduction="10000"/>
          </a:bodyPr>
          <a:lstStyle/>
          <a:p>
            <a:pPr marL="609585" lvl="1" indent="0">
              <a:buNone/>
            </a:pPr>
            <a:r>
              <a:rPr lang="en-US" sz="3733" dirty="0">
                <a:latin typeface="Courier"/>
                <a:cs typeface="Courier"/>
                <a:sym typeface="Symbol" charset="2"/>
              </a:rPr>
              <a:t>(*v*)</a:t>
            </a:r>
            <a:r>
              <a:rPr lang="en-US" sz="3733" dirty="0" err="1">
                <a:latin typeface="Courier"/>
                <a:cs typeface="Courier"/>
                <a:sym typeface="Symbol" charset="2"/>
              </a:rPr>
              <a:t>ing</a:t>
            </a:r>
            <a:r>
              <a:rPr lang="en-US" sz="3733" dirty="0">
                <a:latin typeface="Courier"/>
                <a:cs typeface="Courier"/>
                <a:sym typeface="Symbol" charset="2"/>
              </a:rPr>
              <a:t>  </a:t>
            </a:r>
            <a:r>
              <a:rPr lang="en-US" sz="3733" dirty="0" err="1">
                <a:sym typeface="Symbol" charset="2"/>
              </a:rPr>
              <a:t>ø</a:t>
            </a:r>
            <a:r>
              <a:rPr lang="en-US" sz="3733" dirty="0">
                <a:sym typeface="Symbol" charset="2"/>
              </a:rPr>
              <a:t>    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walking    walk</a:t>
            </a:r>
          </a:p>
          <a:p>
            <a:pPr marL="609585" lvl="1" indent="0">
              <a:buNone/>
            </a:pP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              sing       sing</a:t>
            </a:r>
          </a:p>
          <a:p>
            <a:pPr marL="609585" lvl="1" indent="0">
              <a:buNone/>
            </a:pP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morphology in a corpus</a:t>
            </a:r>
            <a:br>
              <a:rPr lang="en-US" dirty="0"/>
            </a:br>
            <a:r>
              <a:rPr lang="en-US" dirty="0"/>
              <a:t>Why only strip –</a:t>
            </a:r>
            <a:r>
              <a:rPr lang="en-US" dirty="0" err="1"/>
              <a:t>ing</a:t>
            </a:r>
            <a:r>
              <a:rPr lang="en-US" dirty="0"/>
              <a:t> if there is a vowel?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803400"/>
            <a:ext cx="10769600" cy="1016000"/>
          </a:xfrm>
        </p:spPr>
        <p:txBody>
          <a:bodyPr/>
          <a:lstStyle/>
          <a:p>
            <a:pPr marL="609585" lvl="1" indent="0">
              <a:buNone/>
            </a:pPr>
            <a:r>
              <a:rPr lang="en-US" sz="2133" dirty="0">
                <a:latin typeface="Courier"/>
                <a:cs typeface="Courier"/>
                <a:sym typeface="Symbol" charset="2"/>
              </a:rPr>
              <a:t>(*v*)</a:t>
            </a:r>
            <a:r>
              <a:rPr lang="en-US" sz="2133" dirty="0" err="1">
                <a:latin typeface="Courier"/>
                <a:cs typeface="Courier"/>
                <a:sym typeface="Symbol" charset="2"/>
              </a:rPr>
              <a:t>ing</a:t>
            </a:r>
            <a:r>
              <a:rPr lang="en-US" sz="2133" dirty="0">
                <a:latin typeface="Courier"/>
                <a:cs typeface="Courier"/>
                <a:sym typeface="Symbol" charset="2"/>
              </a:rPr>
              <a:t>  </a:t>
            </a:r>
            <a:r>
              <a:rPr lang="en-US" sz="2133" dirty="0" err="1">
                <a:sym typeface="Symbol" charset="2"/>
              </a:rPr>
              <a:t>ø</a:t>
            </a:r>
            <a:r>
              <a:rPr lang="en-US" sz="2133" dirty="0">
                <a:sym typeface="Symbol" charset="2"/>
              </a:rPr>
              <a:t>    </a:t>
            </a: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walking    walk</a:t>
            </a:r>
          </a:p>
          <a:p>
            <a:pPr marL="609585" lvl="1" indent="0">
              <a:buNone/>
            </a:pPr>
            <a:r>
              <a:rPr lang="en-US" sz="2133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  <a:sym typeface="Symbol" charset="2"/>
              </a:rPr>
              <a:t>              sing       sing</a:t>
            </a:r>
          </a:p>
          <a:p>
            <a:pPr marL="609585" lvl="1" indent="0">
              <a:buNone/>
            </a:pPr>
            <a:endParaRPr lang="en-US" sz="2133" dirty="0">
              <a:solidFill>
                <a:schemeClr val="accent5">
                  <a:lumMod val="75000"/>
                </a:schemeClr>
              </a:solidFill>
              <a:latin typeface="Courier"/>
              <a:cs typeface="Courier"/>
              <a:sym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00" y="3022600"/>
            <a:ext cx="121440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67" dirty="0" err="1">
                <a:latin typeface="Courier"/>
                <a:cs typeface="Courier"/>
              </a:rPr>
              <a:t>tr</a:t>
            </a:r>
            <a:r>
              <a:rPr lang="en-US" sz="1867" dirty="0">
                <a:latin typeface="Courier"/>
                <a:cs typeface="Courier"/>
              </a:rPr>
              <a:t> -</a:t>
            </a:r>
            <a:r>
              <a:rPr lang="en-US" sz="1867" dirty="0" err="1">
                <a:latin typeface="Courier"/>
                <a:cs typeface="Courier"/>
              </a:rPr>
              <a:t>sc</a:t>
            </a:r>
            <a:r>
              <a:rPr lang="en-US" sz="1867" dirty="0">
                <a:latin typeface="Courier"/>
                <a:cs typeface="Courier"/>
              </a:rPr>
              <a:t> "A-</a:t>
            </a:r>
            <a:r>
              <a:rPr lang="en-US" sz="1867" dirty="0" err="1">
                <a:latin typeface="Courier"/>
                <a:cs typeface="Courier"/>
              </a:rPr>
              <a:t>Za</a:t>
            </a:r>
            <a:r>
              <a:rPr lang="en-US" sz="1867" dirty="0">
                <a:latin typeface="Courier"/>
                <a:cs typeface="Courier"/>
              </a:rPr>
              <a:t>-z" "\n" &lt; </a:t>
            </a:r>
            <a:r>
              <a:rPr lang="en-US" sz="1867" dirty="0" err="1">
                <a:latin typeface="Courier"/>
                <a:cs typeface="Courier"/>
              </a:rPr>
              <a:t>sample.txt</a:t>
            </a:r>
            <a:r>
              <a:rPr lang="en-US" sz="1867" dirty="0">
                <a:latin typeface="Courier"/>
                <a:cs typeface="Courier"/>
              </a:rPr>
              <a:t> | grep "</a:t>
            </a:r>
            <a:r>
              <a:rPr lang="en-US" sz="1867" dirty="0" err="1">
                <a:latin typeface="Courier"/>
                <a:cs typeface="Courier"/>
              </a:rPr>
              <a:t>ing</a:t>
            </a:r>
            <a:r>
              <a:rPr lang="en-US" sz="1867" dirty="0">
                <a:latin typeface="Courier"/>
                <a:cs typeface="Courier"/>
              </a:rPr>
              <a:t>$" | sort | </a:t>
            </a:r>
            <a:r>
              <a:rPr lang="en-US" sz="1867" dirty="0" err="1">
                <a:latin typeface="Courier"/>
                <a:cs typeface="Courier"/>
              </a:rPr>
              <a:t>uniq</a:t>
            </a:r>
            <a:r>
              <a:rPr lang="en-US" sz="1867" dirty="0">
                <a:latin typeface="Courier"/>
                <a:cs typeface="Courier"/>
              </a:rPr>
              <a:t> -c | sort –nr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solidFill>
                <a:schemeClr val="accent5">
                  <a:lumMod val="60000"/>
                  <a:lumOff val="4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67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>
                <a:latin typeface="Courier"/>
                <a:cs typeface="Courier"/>
              </a:rPr>
              <a:t>tr</a:t>
            </a:r>
            <a:r>
              <a:rPr lang="en-US" sz="1800" dirty="0">
                <a:latin typeface="Courier"/>
                <a:cs typeface="Courier"/>
              </a:rPr>
              <a:t> -</a:t>
            </a:r>
            <a:r>
              <a:rPr lang="en-US" sz="1800" dirty="0" err="1">
                <a:latin typeface="Courier"/>
                <a:cs typeface="Courier"/>
              </a:rPr>
              <a:t>sc</a:t>
            </a:r>
            <a:r>
              <a:rPr lang="en-US" sz="1800" dirty="0">
                <a:latin typeface="Courier"/>
                <a:cs typeface="Courier"/>
              </a:rPr>
              <a:t> "A-</a:t>
            </a:r>
            <a:r>
              <a:rPr lang="en-US" sz="1800" dirty="0" err="1">
                <a:latin typeface="Courier"/>
                <a:cs typeface="Courier"/>
              </a:rPr>
              <a:t>Za</a:t>
            </a:r>
            <a:r>
              <a:rPr lang="en-US" sz="1800" dirty="0">
                <a:latin typeface="Courier"/>
                <a:cs typeface="Courier"/>
              </a:rPr>
              <a:t>-z" "\n" &lt; </a:t>
            </a:r>
            <a:r>
              <a:rPr lang="en-US" sz="1800" dirty="0" err="1">
                <a:latin typeface="Courier"/>
                <a:cs typeface="Courier"/>
              </a:rPr>
              <a:t>sample.txt</a:t>
            </a:r>
            <a:r>
              <a:rPr lang="en-US" sz="1800" dirty="0">
                <a:latin typeface="Courier"/>
                <a:cs typeface="Courier"/>
              </a:rPr>
              <a:t> | grep "[</a:t>
            </a:r>
            <a:r>
              <a:rPr lang="en-US" sz="1800" dirty="0" err="1">
                <a:latin typeface="Courier"/>
                <a:cs typeface="Courier"/>
              </a:rPr>
              <a:t>aeiou</a:t>
            </a:r>
            <a:r>
              <a:rPr lang="en-US" sz="1800" dirty="0">
                <a:latin typeface="Courier"/>
                <a:cs typeface="Courier"/>
              </a:rPr>
              <a:t>].*</a:t>
            </a:r>
            <a:r>
              <a:rPr lang="en-US" sz="1800" dirty="0" err="1">
                <a:latin typeface="Courier"/>
                <a:cs typeface="Courier"/>
              </a:rPr>
              <a:t>ing</a:t>
            </a:r>
            <a:r>
              <a:rPr lang="en-US" sz="1800" dirty="0">
                <a:latin typeface="Courier"/>
                <a:cs typeface="Courier"/>
              </a:rPr>
              <a:t>$" | sort | </a:t>
            </a:r>
            <a:r>
              <a:rPr lang="en-US" sz="1800" dirty="0" err="1">
                <a:latin typeface="Courier"/>
                <a:cs typeface="Courier"/>
              </a:rPr>
              <a:t>uniq</a:t>
            </a:r>
            <a:r>
              <a:rPr lang="en-US" sz="1800" dirty="0">
                <a:latin typeface="Courier"/>
                <a:cs typeface="Courier"/>
              </a:rPr>
              <a:t> -c | sort –nr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4800" y="3429000"/>
            <a:ext cx="1789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548 being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A6A6A6"/>
                </a:solidFill>
                <a:latin typeface="Courier"/>
                <a:cs typeface="Courier"/>
              </a:rPr>
              <a:t>541 nothing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A6A6A6"/>
                </a:solidFill>
                <a:latin typeface="Courier"/>
                <a:cs typeface="Courier"/>
              </a:rPr>
              <a:t>152 something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145 coming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A6A6A6"/>
                </a:solidFill>
                <a:latin typeface="Courier"/>
                <a:cs typeface="Courier"/>
              </a:rPr>
              <a:t>130 morning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122 having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120 living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117 loving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116 Being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102 going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1" y="3429000"/>
            <a:ext cx="1912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1312 King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 548 being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CD7CF"/>
                </a:solidFill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541 nothing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388 king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375 bring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358 thing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307 ring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152 something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/>
                <a:cs typeface="Courier"/>
              </a:rPr>
              <a:t> 145 coming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130 morning </a:t>
            </a:r>
          </a:p>
        </p:txBody>
      </p:sp>
    </p:spTree>
    <p:extLst>
      <p:ext uri="{BB962C8B-B14F-4D97-AF65-F5344CB8AC3E}">
        <p14:creationId xmlns:p14="http://schemas.microsoft.com/office/powerpoint/2010/main" val="1336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complex morphology is sometimes necessary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803400"/>
            <a:ext cx="11582400" cy="444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733" dirty="0"/>
              <a:t>Some languages require complex morpheme segmentation</a:t>
            </a:r>
          </a:p>
          <a:p>
            <a:pPr lvl="1"/>
            <a:r>
              <a:rPr lang="en-US" sz="3200" dirty="0"/>
              <a:t>Turkish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Uygarlastiramadiklarimizdanmissinizcasina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`(behaving) as if you are among those whom we could not civilize’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Uygar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`civilized’ + </a:t>
            </a:r>
            <a:r>
              <a:rPr lang="en-US" sz="3200" dirty="0" err="1">
                <a:solidFill>
                  <a:srgbClr val="FF0000"/>
                </a:solidFill>
              </a:rPr>
              <a:t>las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`become’ </a:t>
            </a:r>
          </a:p>
          <a:p>
            <a:pPr lvl="2">
              <a:buFont typeface="Wingdings" charset="2"/>
              <a:buNone/>
            </a:pPr>
            <a:r>
              <a:rPr lang="en-US" sz="2667" dirty="0"/>
              <a:t>+ </a:t>
            </a:r>
            <a:r>
              <a:rPr lang="en-US" sz="2667" dirty="0" err="1">
                <a:solidFill>
                  <a:srgbClr val="FF0000"/>
                </a:solidFill>
              </a:rPr>
              <a:t>tir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`cause’ + </a:t>
            </a:r>
            <a:r>
              <a:rPr lang="en-US" sz="2667" dirty="0" err="1">
                <a:solidFill>
                  <a:srgbClr val="FF0000"/>
                </a:solidFill>
              </a:rPr>
              <a:t>ama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`not able’ </a:t>
            </a:r>
          </a:p>
          <a:p>
            <a:pPr lvl="2">
              <a:buFont typeface="Wingdings" charset="2"/>
              <a:buNone/>
            </a:pPr>
            <a:r>
              <a:rPr lang="en-US" sz="2667" dirty="0"/>
              <a:t>+ </a:t>
            </a:r>
            <a:r>
              <a:rPr lang="en-US" sz="2667" dirty="0" err="1">
                <a:solidFill>
                  <a:srgbClr val="FF0000"/>
                </a:solidFill>
              </a:rPr>
              <a:t>dik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`past’ + </a:t>
            </a:r>
            <a:r>
              <a:rPr lang="en-US" sz="2667" dirty="0" err="1">
                <a:solidFill>
                  <a:srgbClr val="FF0000"/>
                </a:solidFill>
              </a:rPr>
              <a:t>lar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‘plural’</a:t>
            </a:r>
          </a:p>
          <a:p>
            <a:pPr lvl="2">
              <a:buFont typeface="Wingdings" charset="2"/>
              <a:buNone/>
            </a:pPr>
            <a:r>
              <a:rPr lang="en-US" sz="2667" dirty="0"/>
              <a:t>+ </a:t>
            </a:r>
            <a:r>
              <a:rPr lang="en-US" sz="2667" dirty="0" err="1">
                <a:solidFill>
                  <a:srgbClr val="FF0000"/>
                </a:solidFill>
              </a:rPr>
              <a:t>imiz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‘p1pl’ + </a:t>
            </a:r>
            <a:r>
              <a:rPr lang="en-US" sz="2667" dirty="0" err="1">
                <a:solidFill>
                  <a:srgbClr val="FF0000"/>
                </a:solidFill>
              </a:rPr>
              <a:t>dan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</a:t>
            </a:r>
            <a:r>
              <a:rPr lang="en-US" sz="2667" dirty="0" err="1"/>
              <a:t>abl</a:t>
            </a:r>
            <a:r>
              <a:rPr lang="en-US" sz="2667" dirty="0"/>
              <a:t>’ </a:t>
            </a:r>
          </a:p>
          <a:p>
            <a:pPr lvl="2">
              <a:buFont typeface="Wingdings" charset="2"/>
              <a:buNone/>
            </a:pPr>
            <a:r>
              <a:rPr lang="en-US" sz="2667" dirty="0"/>
              <a:t>+ </a:t>
            </a:r>
            <a:r>
              <a:rPr lang="en-US" sz="2667" dirty="0" err="1">
                <a:solidFill>
                  <a:srgbClr val="FF0000"/>
                </a:solidFill>
              </a:rPr>
              <a:t>mis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‘past’ + </a:t>
            </a:r>
            <a:r>
              <a:rPr lang="en-US" sz="2667" dirty="0" err="1">
                <a:solidFill>
                  <a:srgbClr val="FF0000"/>
                </a:solidFill>
              </a:rPr>
              <a:t>siniz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‘2pl’ + </a:t>
            </a:r>
            <a:r>
              <a:rPr lang="en-US" sz="2667" dirty="0" err="1">
                <a:solidFill>
                  <a:srgbClr val="FF0000"/>
                </a:solidFill>
              </a:rPr>
              <a:t>casina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‘as if’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1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0522" y="2186609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Sentence Segmentation and Decision Trees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36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Segmentation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11379200" cy="4876800"/>
          </a:xfrm>
        </p:spPr>
        <p:txBody>
          <a:bodyPr/>
          <a:lstStyle/>
          <a:p>
            <a:r>
              <a:rPr lang="en-US" dirty="0"/>
              <a:t>!, ? are relatively unambiguous</a:t>
            </a:r>
          </a:p>
          <a:p>
            <a:r>
              <a:rPr lang="en-US" dirty="0"/>
              <a:t>Period “.” is quite ambiguous</a:t>
            </a:r>
          </a:p>
          <a:p>
            <a:pPr lvl="1"/>
            <a:r>
              <a:rPr lang="en-US" dirty="0"/>
              <a:t>Sentence boundary</a:t>
            </a:r>
          </a:p>
          <a:p>
            <a:pPr lvl="1"/>
            <a:r>
              <a:rPr lang="en-US" dirty="0"/>
              <a:t>Abbreviations like Inc. or Dr.</a:t>
            </a:r>
          </a:p>
          <a:p>
            <a:pPr lvl="1"/>
            <a:r>
              <a:rPr lang="en-US" dirty="0"/>
              <a:t>Numbers like .02% or 4.3</a:t>
            </a:r>
          </a:p>
          <a:p>
            <a:r>
              <a:rPr lang="en-US" dirty="0"/>
              <a:t>Build a binary classifier</a:t>
            </a:r>
          </a:p>
          <a:p>
            <a:pPr lvl="1"/>
            <a:r>
              <a:rPr lang="en-US" dirty="0"/>
              <a:t>Looks at a “.”</a:t>
            </a:r>
          </a:p>
          <a:p>
            <a:pPr lvl="1"/>
            <a:r>
              <a:rPr lang="en-US" dirty="0"/>
              <a:t>Decides </a:t>
            </a:r>
            <a:r>
              <a:rPr lang="en-US" dirty="0" err="1"/>
              <a:t>EndOfSentence</a:t>
            </a:r>
            <a:r>
              <a:rPr lang="en-US" dirty="0"/>
              <a:t>/</a:t>
            </a:r>
            <a:r>
              <a:rPr lang="en-US" dirty="0" err="1"/>
              <a:t>NotEndOfSentence</a:t>
            </a:r>
            <a:endParaRPr lang="en-US" dirty="0"/>
          </a:p>
          <a:p>
            <a:pPr lvl="1"/>
            <a:r>
              <a:rPr lang="en-US" dirty="0"/>
              <a:t>Classifiers: hand-written rules, regular expressions, or machine-learning</a:t>
            </a:r>
          </a:p>
        </p:txBody>
      </p:sp>
    </p:spTree>
    <p:extLst>
      <p:ext uri="{BB962C8B-B14F-4D97-AF65-F5344CB8AC3E}">
        <p14:creationId xmlns:p14="http://schemas.microsoft.com/office/powerpoint/2010/main" val="15280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177800"/>
            <a:ext cx="9652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Determining if a word is end-of-sentence: a Decision Tree</a:t>
            </a:r>
          </a:p>
        </p:txBody>
      </p:sp>
      <p:pic>
        <p:nvPicPr>
          <p:cNvPr id="4" name="Picture 3" descr="period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1498600"/>
            <a:ext cx="5994749" cy="494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402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sophisticated decision tree features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733" dirty="0"/>
              <a:t>Case of word with “.”: Upper, Lower, Cap, Number</a:t>
            </a:r>
          </a:p>
          <a:p>
            <a:pPr>
              <a:lnSpc>
                <a:spcPct val="90000"/>
              </a:lnSpc>
            </a:pPr>
            <a:r>
              <a:rPr lang="en-US" sz="3733" dirty="0"/>
              <a:t>Case of word after “.”: Upper, Lower, Cap, Number</a:t>
            </a:r>
          </a:p>
          <a:p>
            <a:pPr>
              <a:lnSpc>
                <a:spcPct val="90000"/>
              </a:lnSpc>
            </a:pPr>
            <a:endParaRPr lang="en-US" sz="3733" dirty="0"/>
          </a:p>
          <a:p>
            <a:pPr>
              <a:lnSpc>
                <a:spcPct val="90000"/>
              </a:lnSpc>
            </a:pPr>
            <a:r>
              <a:rPr lang="en-US" sz="3733" dirty="0"/>
              <a:t>Numeric features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Length of word with “.”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Probability(word with “.” occurs at end-of-s)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Probability(word after “.” occurs at beginning-of-s)</a:t>
            </a:r>
          </a:p>
        </p:txBody>
      </p:sp>
    </p:spTree>
    <p:extLst>
      <p:ext uri="{BB962C8B-B14F-4D97-AF65-F5344CB8AC3E}">
        <p14:creationId xmlns:p14="http://schemas.microsoft.com/office/powerpoint/2010/main" val="546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just an if-then-else statement</a:t>
            </a:r>
          </a:p>
          <a:p>
            <a:r>
              <a:rPr lang="en-US" dirty="0"/>
              <a:t>The interesting research is choosing the features</a:t>
            </a:r>
          </a:p>
          <a:p>
            <a:r>
              <a:rPr lang="en-US" dirty="0"/>
              <a:t>Setting up the structure is often too hard to do by hand</a:t>
            </a:r>
          </a:p>
          <a:p>
            <a:pPr lvl="1"/>
            <a:r>
              <a:rPr lang="en-US" dirty="0"/>
              <a:t>Hand-building only possible for very simple features, domains</a:t>
            </a:r>
          </a:p>
          <a:p>
            <a:pPr lvl="2"/>
            <a:r>
              <a:rPr lang="en-US" dirty="0"/>
              <a:t>For numeric features, it’s too hard to pick each threshold</a:t>
            </a:r>
          </a:p>
          <a:p>
            <a:pPr lvl="1"/>
            <a:r>
              <a:rPr lang="en-US" dirty="0"/>
              <a:t>Instead, structure usually learned by machine learning from a training corpus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Regular Expressions: Disjunctions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8626"/>
            <a:ext cx="10382251" cy="487997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Letters inside square brackets []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Ranges</a:t>
            </a:r>
            <a:r>
              <a:rPr lang="en-US" sz="2667" dirty="0"/>
              <a:t> </a:t>
            </a:r>
            <a:r>
              <a:rPr lang="en-US" dirty="0">
                <a:solidFill>
                  <a:srgbClr val="CC0000"/>
                </a:solidFill>
                <a:latin typeface="Courier" charset="0"/>
              </a:rPr>
              <a:t>[A-Z]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C0000"/>
                </a:solidFill>
                <a:latin typeface="Courier New" charset="0"/>
              </a:rPr>
              <a:t>		</a:t>
            </a:r>
          </a:p>
          <a:p>
            <a:pPr eaLnBrk="1" hangingPunct="1"/>
            <a:endParaRPr lang="en-US" b="1" dirty="0">
              <a:solidFill>
                <a:srgbClr val="CC0000"/>
              </a:solidFill>
              <a:latin typeface="Courier New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24286"/>
              </p:ext>
            </p:extLst>
          </p:nvPr>
        </p:nvGraphicFramePr>
        <p:xfrm>
          <a:off x="2032000" y="2240724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wW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oodchuck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Woodchuck,</a:t>
                      </a:r>
                      <a:r>
                        <a:rPr lang="en-US" sz="2400" baseline="0" dirty="0"/>
                        <a:t> woodchuck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[1234567890]	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 digit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16001" y="4688840"/>
          <a:ext cx="10667999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[A-Z]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upper case letter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D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renched Blossoms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[a-z]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lower case letter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m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y beans were impatient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[0-9]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single</a:t>
                      </a:r>
                      <a:r>
                        <a:rPr lang="en-US" sz="2400" baseline="0" dirty="0"/>
                        <a:t> digit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"/>
                          <a:cs typeface="Courier"/>
                        </a:rPr>
                        <a:t>Chapter 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1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: Down the Rabbit Hole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and other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We can think of the questions in a decision tree</a:t>
            </a:r>
          </a:p>
          <a:p>
            <a:pPr marL="0" indent="0">
              <a:buNone/>
            </a:pPr>
            <a:r>
              <a:rPr lang="en-US" sz="3733" dirty="0"/>
              <a:t>as features that could be exploited by any kind of classifier:</a:t>
            </a:r>
          </a:p>
          <a:p>
            <a:pPr lvl="1"/>
            <a:r>
              <a:rPr lang="en-US" sz="3200" dirty="0"/>
              <a:t>Logistic regression</a:t>
            </a:r>
          </a:p>
          <a:p>
            <a:pPr lvl="1"/>
            <a:r>
              <a:rPr lang="en-US" sz="3200" dirty="0"/>
              <a:t>SVM</a:t>
            </a:r>
          </a:p>
          <a:p>
            <a:pPr lvl="1"/>
            <a:r>
              <a:rPr lang="en-US" sz="3200" dirty="0"/>
              <a:t>Neural Nets</a:t>
            </a:r>
          </a:p>
          <a:p>
            <a:pPr lvl="1"/>
            <a:r>
              <a:rPr lang="en-US" sz="3200" dirty="0"/>
              <a:t>etc.</a:t>
            </a:r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0522" y="2610678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Part-of-speech (POS) tagging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1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06400" y="381000"/>
            <a:ext cx="11277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06400" y="3632200"/>
            <a:ext cx="11277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6400" y="381001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Open class (lexical) words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6400" y="3632201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Closed class (functional)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8000" y="889000"/>
            <a:ext cx="35560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8000" y="908052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Nouns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165600" y="889000"/>
            <a:ext cx="2133600" cy="477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165600" y="9080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Verbs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96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9600" y="1517651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Proper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3368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36800" y="151765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Common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368800" y="38354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368800" y="3854451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Modals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368800" y="1498600"/>
            <a:ext cx="1625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368800" y="1517652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Main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502400" y="889000"/>
            <a:ext cx="4165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502400" y="9080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Adjectives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502400" y="1600200"/>
            <a:ext cx="4165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502400" y="16192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Adverbs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502400" y="43434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502400" y="43624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Prepositions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502400" y="50546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6502400" y="50736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Particles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09600" y="43434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09600" y="43624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Determiners</a:t>
            </a: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609600" y="50546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609600" y="507365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Conjunctions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609600" y="5765800"/>
            <a:ext cx="314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609600" y="5784852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Pronouns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9042400" y="2616201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</a:rPr>
              <a:t>… more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9956800" y="505460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3300"/>
                </a:solidFill>
              </a:rPr>
              <a:t>… more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711200" y="2080684"/>
            <a:ext cx="14224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IBM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Italy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438400" y="2080685"/>
            <a:ext cx="14224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cat / cats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snow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4470400" y="2108201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see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registered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470400" y="4417484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can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8229600" y="948268"/>
            <a:ext cx="26416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old   older   oldest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8229600" y="16594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slowly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8432800" y="44026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to with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8432800" y="51138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off   up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336800" y="4402668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the some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540000" y="51138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and or</a:t>
            </a: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2540000" y="5825067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>
                <a:solidFill>
                  <a:schemeClr val="accent2"/>
                </a:solidFill>
              </a:rPr>
              <a:t>he its</a:t>
            </a: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6502400" y="2514600"/>
            <a:ext cx="1625600" cy="1625600"/>
          </a:xfrm>
          <a:prstGeom prst="rect">
            <a:avLst/>
          </a:prstGeom>
          <a:solidFill>
            <a:srgbClr val="EDC8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6502400" y="253365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Numerals</a:t>
            </a: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604000" y="3096685"/>
            <a:ext cx="1524000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122,312</a:t>
            </a:r>
          </a:p>
          <a:p>
            <a:pPr eaLnBrk="1" hangingPunct="1">
              <a:spcBef>
                <a:spcPct val="20000"/>
              </a:spcBef>
            </a:pPr>
            <a:r>
              <a:rPr lang="en-US" sz="2133" i="1" dirty="0">
                <a:solidFill>
                  <a:schemeClr val="accent2"/>
                </a:solidFill>
              </a:rPr>
              <a:t>one fifth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502400" y="5765800"/>
            <a:ext cx="3149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latin typeface="Arial"/>
                <a:cs typeface="Arial"/>
              </a:rPr>
              <a:t>Interjections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8432800" y="5867400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133" i="1" dirty="0" err="1">
                <a:solidFill>
                  <a:schemeClr val="accent2"/>
                </a:solidFill>
              </a:rPr>
              <a:t>Ow</a:t>
            </a:r>
            <a:r>
              <a:rPr lang="en-US" sz="2133" i="1" dirty="0">
                <a:solidFill>
                  <a:schemeClr val="accent2"/>
                </a:solidFill>
              </a:rPr>
              <a:t>  Eh</a:t>
            </a:r>
          </a:p>
        </p:txBody>
      </p:sp>
    </p:spTree>
    <p:extLst>
      <p:ext uri="{BB962C8B-B14F-4D97-AF65-F5344CB8AC3E}">
        <p14:creationId xmlns:p14="http://schemas.microsoft.com/office/powerpoint/2010/main" val="1348636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 Tagging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Words often have more than one POS: </a:t>
            </a:r>
            <a:r>
              <a:rPr lang="en-US" i="1"/>
              <a:t>back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The </a:t>
            </a:r>
            <a:r>
              <a:rPr lang="en-US" i="1" u="sng">
                <a:solidFill>
                  <a:schemeClr val="accent2"/>
                </a:solidFill>
              </a:rPr>
              <a:t>back</a:t>
            </a:r>
            <a:r>
              <a:rPr lang="en-US">
                <a:solidFill>
                  <a:schemeClr val="accent2"/>
                </a:solidFill>
              </a:rPr>
              <a:t> door</a:t>
            </a:r>
            <a:r>
              <a:rPr lang="en-US"/>
              <a:t> = JJ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On my </a:t>
            </a:r>
            <a:r>
              <a:rPr lang="en-US" i="1" u="sng">
                <a:solidFill>
                  <a:schemeClr val="accent2"/>
                </a:solidFill>
              </a:rPr>
              <a:t>back</a:t>
            </a:r>
            <a:r>
              <a:rPr lang="en-US"/>
              <a:t> = NN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Win the voters </a:t>
            </a:r>
            <a:r>
              <a:rPr lang="en-US" i="1" u="sng">
                <a:solidFill>
                  <a:schemeClr val="accent2"/>
                </a:solidFill>
              </a:rPr>
              <a:t>back</a:t>
            </a:r>
            <a:r>
              <a:rPr lang="en-US"/>
              <a:t> = RB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Promised to </a:t>
            </a:r>
            <a:r>
              <a:rPr lang="en-US" i="1" u="sng">
                <a:solidFill>
                  <a:schemeClr val="accent2"/>
                </a:solidFill>
              </a:rPr>
              <a:t>back</a:t>
            </a:r>
            <a:r>
              <a:rPr lang="en-US">
                <a:solidFill>
                  <a:schemeClr val="accent2"/>
                </a:solidFill>
              </a:rPr>
              <a:t> the bill</a:t>
            </a:r>
            <a:r>
              <a:rPr lang="en-US"/>
              <a:t> = VB</a:t>
            </a:r>
          </a:p>
          <a:p>
            <a:r>
              <a:rPr lang="en-US"/>
              <a:t>The POS tagging problem is to determine the POS tag for a particular instance of a word.</a:t>
            </a:r>
          </a:p>
        </p:txBody>
      </p:sp>
    </p:spTree>
    <p:extLst>
      <p:ext uri="{BB962C8B-B14F-4D97-AF65-F5344CB8AC3E}">
        <p14:creationId xmlns:p14="http://schemas.microsoft.com/office/powerpoint/2010/main" val="3810745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 Tagging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  	   Plays                   well            with     others</a:t>
            </a:r>
          </a:p>
          <a:p>
            <a:r>
              <a:rPr lang="en-US" dirty="0"/>
              <a:t>Ambiguity:  NNS/VBZ    UH/JJ/NN/RB      IN          NNS</a:t>
            </a:r>
          </a:p>
          <a:p>
            <a:r>
              <a:rPr lang="en-US" dirty="0"/>
              <a:t>Output:	Plays/VBZ well/RB with/IN others/NNS</a:t>
            </a:r>
          </a:p>
          <a:p>
            <a:r>
              <a:rPr lang="en-US" dirty="0"/>
              <a:t>Uses:</a:t>
            </a:r>
          </a:p>
          <a:p>
            <a:pPr lvl="1"/>
            <a:r>
              <a:rPr lang="en-US" dirty="0"/>
              <a:t>Text-to-speech (how do we pronounce </a:t>
            </a:r>
            <a:r>
              <a:rPr lang="ja-JP" altLang="en-US" dirty="0"/>
              <a:t>“</a:t>
            </a:r>
            <a:r>
              <a:rPr lang="en-US" dirty="0"/>
              <a:t>lead</a:t>
            </a:r>
            <a:r>
              <a:rPr lang="ja-JP" altLang="en-US" dirty="0"/>
              <a:t>”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Can write </a:t>
            </a:r>
            <a:r>
              <a:rPr lang="en-US" dirty="0" err="1"/>
              <a:t>regexps</a:t>
            </a:r>
            <a:r>
              <a:rPr lang="en-US" dirty="0"/>
              <a:t> like (</a:t>
            </a:r>
            <a:r>
              <a:rPr lang="en-US" dirty="0" err="1"/>
              <a:t>Det</a:t>
            </a:r>
            <a:r>
              <a:rPr lang="en-US" dirty="0"/>
              <a:t>) </a:t>
            </a:r>
            <a:r>
              <a:rPr lang="en-US" dirty="0" err="1"/>
              <a:t>Adj</a:t>
            </a:r>
            <a:r>
              <a:rPr lang="en-US" dirty="0"/>
              <a:t>* N+ over the output for phrases, etc.</a:t>
            </a:r>
          </a:p>
          <a:p>
            <a:pPr lvl="1"/>
            <a:r>
              <a:rPr lang="en-US" dirty="0"/>
              <a:t>As input to or to speed up a full parser</a:t>
            </a:r>
          </a:p>
          <a:p>
            <a:pPr lvl="1"/>
            <a:r>
              <a:rPr lang="en-US" dirty="0"/>
              <a:t>If you know the tag, you can back off to it in other tasks</a:t>
            </a:r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53600" y="2006600"/>
            <a:ext cx="1727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Penn Treebank POS tags</a:t>
            </a:r>
          </a:p>
        </p:txBody>
      </p:sp>
    </p:spTree>
    <p:extLst>
      <p:ext uri="{BB962C8B-B14F-4D97-AF65-F5344CB8AC3E}">
        <p14:creationId xmlns:p14="http://schemas.microsoft.com/office/powerpoint/2010/main" val="501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 bldLvl="2" autoUpdateAnimBg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 tagging performance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tags are correct?  (Tag accuracy)</a:t>
            </a:r>
          </a:p>
          <a:p>
            <a:pPr lvl="1"/>
            <a:r>
              <a:rPr lang="en-US" dirty="0"/>
              <a:t>About 97% currently</a:t>
            </a:r>
          </a:p>
          <a:p>
            <a:pPr lvl="1"/>
            <a:r>
              <a:rPr lang="en-US" dirty="0"/>
              <a:t>But baseline is already 90%</a:t>
            </a:r>
          </a:p>
          <a:p>
            <a:pPr lvl="2"/>
            <a:r>
              <a:rPr lang="en-US" dirty="0"/>
              <a:t>Baseline is performance of stupidest possible method</a:t>
            </a:r>
          </a:p>
          <a:p>
            <a:pPr lvl="3"/>
            <a:r>
              <a:rPr lang="en-US" dirty="0"/>
              <a:t>Tag every word with its most frequent tag</a:t>
            </a:r>
          </a:p>
          <a:p>
            <a:pPr lvl="3"/>
            <a:r>
              <a:rPr lang="en-US" dirty="0"/>
              <a:t>Tag unknown words as nouns</a:t>
            </a:r>
          </a:p>
          <a:p>
            <a:pPr lvl="1"/>
            <a:r>
              <a:rPr lang="en-US" dirty="0"/>
              <a:t>Partly easy because</a:t>
            </a:r>
          </a:p>
          <a:p>
            <a:pPr lvl="2"/>
            <a:r>
              <a:rPr lang="en-US" dirty="0"/>
              <a:t>Many words are unambiguous</a:t>
            </a:r>
          </a:p>
          <a:p>
            <a:pPr lvl="2"/>
            <a:r>
              <a:rPr lang="en-US" dirty="0"/>
              <a:t>You get points for them (</a:t>
            </a:r>
            <a:r>
              <a:rPr lang="en-US" i="1" dirty="0">
                <a:solidFill>
                  <a:srgbClr val="2584BB"/>
                </a:solidFill>
              </a:rPr>
              <a:t>the</a:t>
            </a:r>
            <a:r>
              <a:rPr lang="en-US" i="1" dirty="0"/>
              <a:t>, </a:t>
            </a:r>
            <a:r>
              <a:rPr lang="en-US" i="1" dirty="0">
                <a:solidFill>
                  <a:srgbClr val="2584BB"/>
                </a:solidFill>
              </a:rPr>
              <a:t>a</a:t>
            </a:r>
            <a:r>
              <a:rPr lang="en-US" i="1" dirty="0"/>
              <a:t>, </a:t>
            </a:r>
            <a:r>
              <a:rPr lang="en-US" dirty="0"/>
              <a:t>etc.) and for punctuation marks!</a:t>
            </a:r>
          </a:p>
        </p:txBody>
      </p:sp>
    </p:spTree>
    <p:extLst>
      <p:ext uri="{BB962C8B-B14F-4D97-AF65-F5344CB8AC3E}">
        <p14:creationId xmlns:p14="http://schemas.microsoft.com/office/powerpoint/2010/main" val="32338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on the correct part of speech can be difficult even for people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Mrs</a:t>
            </a:r>
            <a:r>
              <a:rPr lang="en-US" dirty="0"/>
              <a:t>/NNP </a:t>
            </a:r>
            <a:r>
              <a:rPr lang="en-US" dirty="0" err="1"/>
              <a:t>Shaefer</a:t>
            </a:r>
            <a:r>
              <a:rPr lang="en-US" dirty="0"/>
              <a:t>/NNP never/RB got/VBD </a:t>
            </a:r>
            <a:r>
              <a:rPr lang="en-US" dirty="0">
                <a:solidFill>
                  <a:schemeClr val="accent2"/>
                </a:solidFill>
              </a:rPr>
              <a:t>around/RP</a:t>
            </a:r>
            <a:r>
              <a:rPr lang="en-US" dirty="0"/>
              <a:t> to/TO joining/VBG</a:t>
            </a:r>
          </a:p>
          <a:p>
            <a:endParaRPr lang="en-US" dirty="0"/>
          </a:p>
          <a:p>
            <a:r>
              <a:rPr lang="en-US" dirty="0"/>
              <a:t>All/DT we/PRP </a:t>
            </a:r>
            <a:r>
              <a:rPr lang="en-US" dirty="0" err="1"/>
              <a:t>gotta</a:t>
            </a:r>
            <a:r>
              <a:rPr lang="en-US" dirty="0"/>
              <a:t>/VBN do/VB is/VBZ go/VB </a:t>
            </a:r>
            <a:r>
              <a:rPr lang="en-US" dirty="0">
                <a:solidFill>
                  <a:srgbClr val="2584BB"/>
                </a:solidFill>
              </a:rPr>
              <a:t>around/IN </a:t>
            </a:r>
            <a:r>
              <a:rPr lang="en-US" dirty="0"/>
              <a:t>the/DT corner/NN</a:t>
            </a:r>
          </a:p>
          <a:p>
            <a:endParaRPr lang="en-US" dirty="0"/>
          </a:p>
          <a:p>
            <a:r>
              <a:rPr lang="en-US" dirty="0"/>
              <a:t>Chateau/NNP </a:t>
            </a:r>
            <a:r>
              <a:rPr lang="en-US" dirty="0" err="1"/>
              <a:t>Petrus</a:t>
            </a:r>
            <a:r>
              <a:rPr lang="en-US" dirty="0"/>
              <a:t>/NNP costs/VBZ </a:t>
            </a:r>
            <a:r>
              <a:rPr lang="en-US" dirty="0">
                <a:solidFill>
                  <a:srgbClr val="2584BB"/>
                </a:solidFill>
              </a:rPr>
              <a:t>around/RB </a:t>
            </a:r>
            <a:r>
              <a:rPr lang="en-US" dirty="0"/>
              <a:t>250/CD</a:t>
            </a:r>
          </a:p>
        </p:txBody>
      </p:sp>
    </p:spTree>
    <p:extLst>
      <p:ext uri="{BB962C8B-B14F-4D97-AF65-F5344CB8AC3E}">
        <p14:creationId xmlns:p14="http://schemas.microsoft.com/office/powerpoint/2010/main" val="2164413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difficult is POS tagging?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11% of the word types in the Brown corpus are ambiguous with regard to part of speech</a:t>
            </a:r>
          </a:p>
          <a:p>
            <a:r>
              <a:rPr lang="en-US" dirty="0"/>
              <a:t>But they tend to be very common words. E.g., </a:t>
            </a:r>
            <a:r>
              <a:rPr lang="en-US" i="1" dirty="0">
                <a:solidFill>
                  <a:srgbClr val="2584BB"/>
                </a:solidFill>
              </a:rPr>
              <a:t>that</a:t>
            </a:r>
            <a:endParaRPr lang="en-US" dirty="0">
              <a:solidFill>
                <a:srgbClr val="2584BB"/>
              </a:solidFill>
            </a:endParaRPr>
          </a:p>
          <a:p>
            <a:pPr lvl="1"/>
            <a:r>
              <a:rPr lang="en-US" sz="3200" dirty="0"/>
              <a:t>I know </a:t>
            </a:r>
            <a:r>
              <a:rPr lang="en-US" sz="3200" i="1" dirty="0">
                <a:solidFill>
                  <a:schemeClr val="accent2"/>
                </a:solidFill>
              </a:rPr>
              <a:t>that</a:t>
            </a:r>
            <a:r>
              <a:rPr lang="en-US" sz="3200" dirty="0"/>
              <a:t> he is honest = IN</a:t>
            </a:r>
          </a:p>
          <a:p>
            <a:pPr lvl="1"/>
            <a:r>
              <a:rPr lang="en-US" sz="3200" dirty="0"/>
              <a:t>Yes, </a:t>
            </a:r>
            <a:r>
              <a:rPr lang="en-US" sz="3200" i="1" dirty="0">
                <a:solidFill>
                  <a:srgbClr val="2584BB"/>
                </a:solidFill>
              </a:rPr>
              <a:t>that</a:t>
            </a:r>
            <a:r>
              <a:rPr lang="en-US" sz="3200" dirty="0"/>
              <a:t> play was nice = DT</a:t>
            </a:r>
          </a:p>
          <a:p>
            <a:pPr lvl="1"/>
            <a:r>
              <a:rPr lang="en-US" sz="3200" dirty="0"/>
              <a:t>You can’t go </a:t>
            </a:r>
            <a:r>
              <a:rPr lang="en-US" sz="3200" i="1" dirty="0">
                <a:solidFill>
                  <a:srgbClr val="2584BB"/>
                </a:solidFill>
              </a:rPr>
              <a:t>that</a:t>
            </a:r>
            <a:r>
              <a:rPr lang="en-US" sz="3200" dirty="0"/>
              <a:t> far = RB</a:t>
            </a:r>
            <a:endParaRPr lang="en-US" dirty="0"/>
          </a:p>
          <a:p>
            <a:r>
              <a:rPr lang="en-US" dirty="0"/>
              <a:t>40% of the word tokens are ambiguous</a:t>
            </a:r>
          </a:p>
        </p:txBody>
      </p:sp>
    </p:spTree>
    <p:extLst>
      <p:ext uri="{BB962C8B-B14F-4D97-AF65-F5344CB8AC3E}">
        <p14:creationId xmlns:p14="http://schemas.microsoft.com/office/powerpoint/2010/main" val="1110699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main sources of information for POS tagging?</a:t>
            </a:r>
          </a:p>
          <a:p>
            <a:pPr lvl="1"/>
            <a:r>
              <a:rPr lang="en-US" dirty="0"/>
              <a:t>Knowledge of neighboring words</a:t>
            </a:r>
          </a:p>
          <a:p>
            <a:pPr lvl="2"/>
            <a:r>
              <a:rPr lang="en-US" dirty="0"/>
              <a:t>Bill    saw     that  man yesterday</a:t>
            </a:r>
          </a:p>
          <a:p>
            <a:pPr lvl="2"/>
            <a:r>
              <a:rPr lang="en-US" dirty="0"/>
              <a:t>NNP NN        DT    NN   NN</a:t>
            </a:r>
          </a:p>
          <a:p>
            <a:pPr lvl="2"/>
            <a:r>
              <a:rPr lang="en-US" dirty="0"/>
              <a:t>VB     VB(D)  IN      VB    NN</a:t>
            </a:r>
          </a:p>
          <a:p>
            <a:pPr lvl="1"/>
            <a:r>
              <a:rPr lang="en-US" dirty="0"/>
              <a:t>Knowledge of word probabilities</a:t>
            </a:r>
          </a:p>
          <a:p>
            <a:pPr lvl="2"/>
            <a:r>
              <a:rPr lang="en-US" i="1" dirty="0"/>
              <a:t>man</a:t>
            </a:r>
            <a:r>
              <a:rPr lang="en-US" dirty="0"/>
              <a:t> is rarely used as a verb….</a:t>
            </a:r>
          </a:p>
          <a:p>
            <a:r>
              <a:rPr lang="en-US" dirty="0"/>
              <a:t>The latter proves the most useful, but the former also helps</a:t>
            </a:r>
          </a:p>
        </p:txBody>
      </p:sp>
    </p:spTree>
    <p:extLst>
      <p:ext uri="{BB962C8B-B14F-4D97-AF65-F5344CB8AC3E}">
        <p14:creationId xmlns:p14="http://schemas.microsoft.com/office/powerpoint/2010/main" val="16097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and Better Features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Feature-based tagger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do surprisingly well just looking at a word by itself:</a:t>
            </a:r>
          </a:p>
          <a:p>
            <a:pPr lvl="1"/>
            <a:r>
              <a:rPr lang="en-US" dirty="0"/>
              <a:t>Word		the: the </a:t>
            </a:r>
            <a:r>
              <a:rPr lang="en-US" dirty="0">
                <a:sym typeface="Symbol" charset="0"/>
              </a:rPr>
              <a:t> DT</a:t>
            </a:r>
          </a:p>
          <a:p>
            <a:pPr lvl="1"/>
            <a:r>
              <a:rPr lang="en-US" dirty="0"/>
              <a:t>Lowercased word	Importantly: importantly </a:t>
            </a:r>
            <a:r>
              <a:rPr lang="en-US" dirty="0">
                <a:sym typeface="Symbol" charset="0"/>
              </a:rPr>
              <a:t> RB</a:t>
            </a:r>
            <a:endParaRPr lang="en-US" dirty="0"/>
          </a:p>
          <a:p>
            <a:pPr lvl="1"/>
            <a:r>
              <a:rPr lang="en-US" dirty="0"/>
              <a:t>Prefixes		unfathomable: un- </a:t>
            </a:r>
            <a:r>
              <a:rPr lang="en-US" dirty="0">
                <a:sym typeface="Symbol" charset="0"/>
              </a:rPr>
              <a:t> JJ</a:t>
            </a:r>
            <a:endParaRPr lang="en-US" dirty="0"/>
          </a:p>
          <a:p>
            <a:pPr lvl="1"/>
            <a:r>
              <a:rPr lang="en-US" dirty="0"/>
              <a:t>Suffixes		Importantly: -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 RB</a:t>
            </a:r>
            <a:endParaRPr lang="en-US" dirty="0"/>
          </a:p>
          <a:p>
            <a:pPr lvl="1"/>
            <a:r>
              <a:rPr lang="en-US" dirty="0"/>
              <a:t>Capitalization	Meridian: CAP </a:t>
            </a:r>
            <a:r>
              <a:rPr lang="en-US" dirty="0">
                <a:sym typeface="Symbol" charset="0"/>
              </a:rPr>
              <a:t> NNP</a:t>
            </a:r>
            <a:endParaRPr lang="en-US" dirty="0"/>
          </a:p>
          <a:p>
            <a:pPr lvl="1"/>
            <a:r>
              <a:rPr lang="en-US" dirty="0"/>
              <a:t>Word shapes	35-year: d-x </a:t>
            </a:r>
            <a:r>
              <a:rPr lang="en-US" dirty="0">
                <a:sym typeface="Symbol" charset="0"/>
              </a:rPr>
              <a:t> JJ</a:t>
            </a:r>
            <a:endParaRPr lang="en-US" dirty="0"/>
          </a:p>
          <a:p>
            <a:r>
              <a:rPr lang="en-US" dirty="0"/>
              <a:t>Then build a </a:t>
            </a:r>
            <a:r>
              <a:rPr lang="en-US" dirty="0" err="1"/>
              <a:t>maxent</a:t>
            </a:r>
            <a:r>
              <a:rPr lang="en-US" dirty="0"/>
              <a:t> (or whatever) model to predict tag</a:t>
            </a:r>
          </a:p>
          <a:p>
            <a:pPr lvl="1"/>
            <a:r>
              <a:rPr lang="en-US" dirty="0" err="1"/>
              <a:t>Maxent</a:t>
            </a:r>
            <a:r>
              <a:rPr lang="en-US" dirty="0"/>
              <a:t> P(</a:t>
            </a:r>
            <a:r>
              <a:rPr lang="en-US" dirty="0" err="1"/>
              <a:t>t|w</a:t>
            </a:r>
            <a:r>
              <a:rPr lang="en-US" dirty="0"/>
              <a:t>): 	93.7% overall / 82.6% unknown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08000"/>
            <a:ext cx="10363200" cy="990600"/>
          </a:xfrm>
        </p:spPr>
        <p:txBody>
          <a:bodyPr/>
          <a:lstStyle/>
          <a:p>
            <a:pPr eaLnBrk="1" hangingPunct="1"/>
            <a:r>
              <a:rPr lang="en-US" dirty="0"/>
              <a:t>Regular Expressions: Negation in Disjunction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905001"/>
            <a:ext cx="10160000" cy="548639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Negations</a:t>
            </a:r>
            <a:r>
              <a:rPr lang="en-US" dirty="0">
                <a:solidFill>
                  <a:srgbClr val="CC0000"/>
                </a:solidFill>
                <a:latin typeface="Courier" charset="0"/>
              </a:rPr>
              <a:t> [^</a:t>
            </a:r>
            <a:r>
              <a:rPr lang="en-US" dirty="0" err="1">
                <a:solidFill>
                  <a:srgbClr val="CC0000"/>
                </a:solidFill>
                <a:latin typeface="Courier" charset="0"/>
              </a:rPr>
              <a:t>Ss</a:t>
            </a:r>
            <a:r>
              <a:rPr lang="en-US" dirty="0">
                <a:solidFill>
                  <a:srgbClr val="CC0000"/>
                </a:solidFill>
                <a:latin typeface="Courier" charset="0"/>
              </a:rPr>
              <a:t>]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Carat means negation only when first in []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76223"/>
              </p:ext>
            </p:extLst>
          </p:nvPr>
        </p:nvGraphicFramePr>
        <p:xfrm>
          <a:off x="812800" y="3327400"/>
          <a:ext cx="10566400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[^A-Z]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  <a:r>
                        <a:rPr lang="en-US" sz="2400" baseline="0" dirty="0"/>
                        <a:t> an </a:t>
                      </a:r>
                      <a:r>
                        <a:rPr lang="en-US" sz="2400" dirty="0"/>
                        <a:t>upper case letter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urier"/>
                          <a:cs typeface="Courier"/>
                        </a:rPr>
                        <a:t>O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y</a:t>
                      </a:r>
                      <a:r>
                        <a:rPr lang="en-US" sz="2400" dirty="0" err="1">
                          <a:latin typeface="Courier"/>
                          <a:cs typeface="Courier"/>
                        </a:rPr>
                        <a:t>fn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dirty="0" err="1">
                          <a:latin typeface="Courier"/>
                          <a:cs typeface="Courier"/>
                        </a:rPr>
                        <a:t>pripetchik</a:t>
                      </a:r>
                      <a:endParaRPr lang="en-US" sz="2400" dirty="0"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[^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Ss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]	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Neither ‘S’ nor ‘s’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I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 have no exquisite reason”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[^e^]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Neither e nor ^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"/>
                          <a:cs typeface="Courier"/>
                        </a:rPr>
                        <a:t>L</a:t>
                      </a:r>
                      <a:r>
                        <a:rPr lang="en-US" sz="2400" u="sng" kern="1200" dirty="0">
                          <a:solidFill>
                            <a:srgbClr val="3366FF"/>
                          </a:solidFill>
                          <a:latin typeface="Courier"/>
                          <a:ea typeface="+mn-ea"/>
                          <a:cs typeface="Courier"/>
                        </a:rPr>
                        <a:t>o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ok h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latin typeface="Courier"/>
                          <a:cs typeface="Courier"/>
                        </a:rPr>
                        <a:t>e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re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a^b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pattern</a:t>
                      </a:r>
                      <a:r>
                        <a:rPr lang="en-US" sz="2400" baseline="0" dirty="0"/>
                        <a:t> a</a:t>
                      </a:r>
                      <a:r>
                        <a:rPr lang="en-US" sz="2400" dirty="0"/>
                        <a:t> carat</a:t>
                      </a:r>
                      <a:r>
                        <a:rPr lang="en-US" sz="2400" baseline="0" dirty="0"/>
                        <a:t> b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"/>
                          <a:cs typeface="Courier"/>
                        </a:rPr>
                        <a:t>Look up 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a^b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now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768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CEAA-7416-8946-9001-85A5AA72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of POS tags in downstream NLP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5737-AF07-0245-8987-7607A8D3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Features in text classifiers (e.g. spam / not spam)</a:t>
            </a:r>
          </a:p>
          <a:p>
            <a:r>
              <a:rPr lang="en-CA" dirty="0"/>
              <a:t>Noun-phrase chunking</a:t>
            </a:r>
          </a:p>
          <a:p>
            <a:pPr marL="457200" lvl="1" indent="0">
              <a:buNone/>
            </a:pPr>
            <a:r>
              <a:rPr lang="en-CA" dirty="0"/>
              <a:t>		United Nations</a:t>
            </a:r>
          </a:p>
          <a:p>
            <a:pPr marL="457200" lvl="1" indent="0">
              <a:buNone/>
            </a:pPr>
            <a:r>
              <a:rPr lang="en-CA" dirty="0"/>
              <a:t>  		    NNP     NNP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3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9232-1D00-FF47-987C-54D43E68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 taggers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3A25-D9A6-4449-AF4C-8CE08C2A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Stanford POS tagger</a:t>
            </a:r>
          </a:p>
          <a:p>
            <a:pPr lvl="1"/>
            <a:r>
              <a:rPr lang="en-US" dirty="0">
                <a:hlinkClick r:id="rId2"/>
              </a:rPr>
              <a:t>https://nlp.stanford.edu/software/tagger.shtml</a:t>
            </a:r>
            <a:endParaRPr lang="en-US" dirty="0"/>
          </a:p>
          <a:p>
            <a:r>
              <a:rPr lang="en-CA" dirty="0"/>
              <a:t>N</a:t>
            </a:r>
            <a:r>
              <a:rPr lang="en-US" dirty="0" err="1"/>
              <a:t>atural</a:t>
            </a:r>
            <a:r>
              <a:rPr lang="en-US" dirty="0"/>
              <a:t> Language Tool Kit (NLTK)</a:t>
            </a:r>
          </a:p>
          <a:p>
            <a:pPr lvl="1"/>
            <a:r>
              <a:rPr lang="en-US" dirty="0">
                <a:hlinkClick r:id="rId3"/>
              </a:rPr>
              <a:t>https://www.nltk.org</a:t>
            </a:r>
            <a:endParaRPr lang="en-US" dirty="0"/>
          </a:p>
          <a:p>
            <a:r>
              <a:rPr lang="en-CA" dirty="0"/>
              <a:t>I</a:t>
            </a:r>
            <a:r>
              <a:rPr lang="en-US" dirty="0" err="1"/>
              <a:t>llinois</a:t>
            </a:r>
            <a:r>
              <a:rPr lang="en-US" dirty="0"/>
              <a:t> POS tagger</a:t>
            </a:r>
          </a:p>
          <a:p>
            <a:pPr lvl="1"/>
            <a:r>
              <a:rPr lang="en-US" dirty="0">
                <a:hlinkClick r:id="rId4"/>
              </a:rPr>
              <a:t>http://cogcomp.org/page/software_view/POS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25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0522" y="2610678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Syntactic parsing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22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7089-D621-1748-A36E-5F83E03A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views of linguistic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4CE6F-D706-8640-944D-90F6B3CF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Constituency (phrase structure)</a:t>
            </a:r>
          </a:p>
          <a:p>
            <a:pPr marL="0" indent="0">
              <a:buNone/>
            </a:pPr>
            <a:r>
              <a:rPr lang="en-US" dirty="0"/>
              <a:t>2. Dependency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1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557588"/>
            <a:ext cx="24542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of linguistic structure: </a:t>
            </a:r>
            <a:br>
              <a:rPr lang="en-US" dirty="0"/>
            </a:br>
            <a:r>
              <a:rPr lang="en-US" dirty="0"/>
              <a:t>1. Constituency (phrase structure)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Phrase structure organizes words into nested constituents.</a:t>
            </a:r>
          </a:p>
          <a:p>
            <a:r>
              <a:rPr lang="en-US" dirty="0"/>
              <a:t>How do we know what is a </a:t>
            </a:r>
            <a:r>
              <a:rPr lang="en-US" dirty="0">
                <a:solidFill>
                  <a:srgbClr val="A4001D"/>
                </a:solidFill>
              </a:rPr>
              <a:t>constituent</a:t>
            </a:r>
            <a:r>
              <a:rPr lang="en-US" dirty="0"/>
              <a:t>?  (Not that linguists don’t argue about some cases.)</a:t>
            </a:r>
          </a:p>
          <a:p>
            <a:pPr lvl="1"/>
            <a:r>
              <a:rPr lang="en-US" dirty="0"/>
              <a:t>Distribution: a constituent behaves as a unit that can appear in different places:</a:t>
            </a:r>
          </a:p>
          <a:p>
            <a:pPr lvl="2"/>
            <a:r>
              <a:rPr lang="en-US" dirty="0"/>
              <a:t>John talked [to the children] [about drugs].</a:t>
            </a:r>
          </a:p>
          <a:p>
            <a:pPr lvl="2"/>
            <a:r>
              <a:rPr lang="en-US" dirty="0"/>
              <a:t>John talked [about drugs] [to the children].</a:t>
            </a:r>
          </a:p>
          <a:p>
            <a:pPr lvl="2"/>
            <a:r>
              <a:rPr lang="en-US" dirty="0"/>
              <a:t>*John talked drugs to the children about</a:t>
            </a:r>
          </a:p>
          <a:p>
            <a:pPr lvl="1"/>
            <a:r>
              <a:rPr lang="en-US" dirty="0"/>
              <a:t>Substitution/expansion/pro-forms:</a:t>
            </a:r>
          </a:p>
          <a:p>
            <a:pPr lvl="2"/>
            <a:r>
              <a:rPr lang="en-US" dirty="0"/>
              <a:t>I sat [on the box/right on top of the box/there].</a:t>
            </a:r>
          </a:p>
          <a:p>
            <a:pPr lvl="1"/>
            <a:r>
              <a:rPr lang="en-US" dirty="0"/>
              <a:t>Coordination, regular internal structure, no intrusion,                  </a:t>
            </a:r>
          </a:p>
          <a:p>
            <a:pPr marL="457200" lvl="1" indent="0">
              <a:buNone/>
            </a:pPr>
            <a:r>
              <a:rPr lang="en-US" dirty="0"/>
              <a:t>fragments, semantics, …</a:t>
            </a:r>
          </a:p>
        </p:txBody>
      </p:sp>
    </p:spTree>
    <p:extLst>
      <p:ext uri="{BB962C8B-B14F-4D97-AF65-F5344CB8AC3E}">
        <p14:creationId xmlns:p14="http://schemas.microsoft.com/office/powerpoint/2010/main" val="3237356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1078992"/>
          </a:xfrm>
        </p:spPr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225297"/>
            <a:ext cx="8522208" cy="49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“The cat sat on the mat”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35974" r="33800" b="4580"/>
          <a:stretch/>
        </p:blipFill>
        <p:spPr bwMode="auto">
          <a:xfrm>
            <a:off x="4188481" y="1776261"/>
            <a:ext cx="3736319" cy="44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70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1078992"/>
          </a:xfrm>
        </p:spPr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225297"/>
            <a:ext cx="8522208" cy="49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In bracket </a:t>
            </a:r>
            <a:r>
              <a:rPr lang="en-US" sz="2400" dirty="0"/>
              <a:t>notation: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(ROOT</a:t>
            </a:r>
          </a:p>
          <a:p>
            <a:pPr marL="0" indent="0">
              <a:buNone/>
            </a:pPr>
            <a:r>
              <a:rPr lang="en-US" sz="2400" dirty="0"/>
              <a:t>  (S</a:t>
            </a:r>
          </a:p>
          <a:p>
            <a:pPr marL="0" indent="0">
              <a:buNone/>
            </a:pPr>
            <a:r>
              <a:rPr lang="en-US" sz="2400" dirty="0"/>
              <a:t>    (NP (DT the) (NN cat))</a:t>
            </a:r>
          </a:p>
          <a:p>
            <a:pPr marL="0" indent="0">
              <a:buNone/>
            </a:pPr>
            <a:r>
              <a:rPr lang="en-US" sz="2400" dirty="0"/>
              <a:t>    (VP (VBD sat)</a:t>
            </a:r>
          </a:p>
          <a:p>
            <a:pPr marL="0" indent="0">
              <a:buNone/>
            </a:pPr>
            <a:r>
              <a:rPr lang="en-US" sz="2400" dirty="0"/>
              <a:t>      (PP (IN on)</a:t>
            </a:r>
          </a:p>
          <a:p>
            <a:pPr marL="0" indent="0">
              <a:buNone/>
            </a:pPr>
            <a:r>
              <a:rPr lang="en-US" sz="2400" dirty="0"/>
              <a:t>        (NP (DT the) (NN mat))))))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7877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1078992"/>
          </a:xfrm>
        </p:spPr>
        <p:txBody>
          <a:bodyPr/>
          <a:lstStyle/>
          <a:p>
            <a:r>
              <a:rPr lang="en-US" dirty="0"/>
              <a:t>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225297"/>
            <a:ext cx="8522208" cy="49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There are typically multiple ways to produce the same sentence. Consider the statement by Groucho Marx: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“While I was in Africa, I shot an elephant in my pajamas”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“How he got into my pajamas, I don’t know”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844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859536"/>
          </a:xfrm>
        </p:spPr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005841"/>
            <a:ext cx="8522208" cy="51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“…,I shot an elephant in my pajamas” </a:t>
            </a:r>
            <a:r>
              <a:rPr lang="en-US" sz="2400" dirty="0"/>
              <a:t>-what people hear first</a:t>
            </a:r>
          </a:p>
        </p:txBody>
      </p:sp>
      <p:pic>
        <p:nvPicPr>
          <p:cNvPr id="5122" name="Picture 2" descr="tree_images/ch08-tre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51" y="1833372"/>
            <a:ext cx="5505054" cy="35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34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1078992"/>
          </a:xfrm>
        </p:spPr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225297"/>
            <a:ext cx="8522208" cy="49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Groucho’s version</a:t>
            </a:r>
          </a:p>
        </p:txBody>
      </p:sp>
      <p:pic>
        <p:nvPicPr>
          <p:cNvPr id="2050" name="Picture 2" descr="http://www.nltk.org/book_1ed/tree_images/ch08-tre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67" y="2087562"/>
            <a:ext cx="6247635" cy="40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8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08000"/>
            <a:ext cx="10363200" cy="990600"/>
          </a:xfrm>
        </p:spPr>
        <p:txBody>
          <a:bodyPr/>
          <a:lstStyle/>
          <a:p>
            <a:pPr eaLnBrk="1" hangingPunct="1"/>
            <a:r>
              <a:rPr lang="en-US" dirty="0"/>
              <a:t>Regular Expressions: More Disjunction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905001"/>
            <a:ext cx="10160000" cy="548639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Woodchucks is another name for groundhog</a:t>
            </a:r>
            <a:r>
              <a:rPr lang="en-US" dirty="0"/>
              <a:t>!</a:t>
            </a:r>
          </a:p>
          <a:p>
            <a:pPr eaLnBrk="1" hangingPunct="1"/>
            <a:r>
              <a:rPr lang="en-US" dirty="0"/>
              <a:t>The pipe | for disjunction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ourier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" y="3340947"/>
          <a:ext cx="7112000" cy="283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groundhog</a:t>
                      </a:r>
                      <a:r>
                        <a:rPr lang="en-US" sz="2400" b="1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|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woodchuck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yours</a:t>
                      </a:r>
                      <a:r>
                        <a:rPr lang="en-US" sz="2400" b="1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|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mine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yours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   mine</a:t>
                      </a:r>
                      <a:endParaRPr lang="en-US" sz="2400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a</a:t>
                      </a:r>
                      <a:r>
                        <a:rPr lang="en-US" sz="2400" b="1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|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|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c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]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gG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roundhog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|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[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Ww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]</a:t>
                      </a: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oodchuck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298486873_a36e6534de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305717"/>
            <a:ext cx="4228379" cy="3171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2768" y="6059315"/>
            <a:ext cx="162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D. Fletcher</a:t>
            </a:r>
          </a:p>
        </p:txBody>
      </p:sp>
    </p:spTree>
    <p:extLst>
      <p:ext uri="{BB962C8B-B14F-4D97-AF65-F5344CB8AC3E}">
        <p14:creationId xmlns:p14="http://schemas.microsoft.com/office/powerpoint/2010/main" val="3940696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1078992"/>
          </a:xfrm>
        </p:spPr>
        <p:txBody>
          <a:bodyPr/>
          <a:lstStyle/>
          <a:p>
            <a:r>
              <a:rPr lang="en-US" dirty="0"/>
              <a:t>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225297"/>
            <a:ext cx="8522208" cy="49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Its also possible to have “sentences” inside other sentences…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S  NP VP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VP  VB NP SBAR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SBAR  IN 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3344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795528"/>
          </a:xfrm>
        </p:spPr>
        <p:txBody>
          <a:bodyPr/>
          <a:lstStyle/>
          <a:p>
            <a:r>
              <a:rPr lang="en-US" dirty="0"/>
              <a:t>Recursion in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014985"/>
            <a:ext cx="8522208" cy="516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“Nero played his lyre while Rome burned”.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36602" r="28711" b="4856"/>
          <a:stretch/>
        </p:blipFill>
        <p:spPr bwMode="auto">
          <a:xfrm>
            <a:off x="3333206" y="1698733"/>
            <a:ext cx="5149378" cy="4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21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Headed phrase structure</a:t>
            </a:r>
          </a:p>
        </p:txBody>
      </p:sp>
      <p:sp>
        <p:nvSpPr>
          <p:cNvPr id="10854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VP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 … VB* …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NP  … NN* …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ADJP  … JJ* …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ADVP  … RB* …</a:t>
            </a:r>
          </a:p>
          <a:p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SBAR(Q)  S|SINV|SQ  … NP VP …</a:t>
            </a:r>
          </a:p>
          <a:p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Plus minor phrase types:</a:t>
            </a:r>
          </a:p>
          <a:p>
            <a:pPr lvl="1"/>
            <a:r>
              <a:rPr lang="en-US" dirty="0">
                <a:ea typeface="ＭＳ Ｐゴシック" charset="0"/>
                <a:sym typeface="Symbol" charset="0"/>
              </a:rPr>
              <a:t>QP (quantifier phrase in NP), CONJP (multi word constructions: </a:t>
            </a:r>
            <a:r>
              <a:rPr lang="en-US" i="1" dirty="0">
                <a:ea typeface="ＭＳ Ｐゴシック" charset="0"/>
                <a:sym typeface="Symbol" charset="0"/>
              </a:rPr>
              <a:t>as well as</a:t>
            </a:r>
            <a:r>
              <a:rPr lang="en-US" dirty="0">
                <a:ea typeface="ＭＳ Ｐゴシック" charset="0"/>
                <a:sym typeface="Symbol" charset="0"/>
              </a:rPr>
              <a:t>), INTJ (interjections), etc.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34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850392"/>
          </a:xfrm>
        </p:spPr>
        <p:txBody>
          <a:bodyPr/>
          <a:lstStyle/>
          <a:p>
            <a:r>
              <a:rPr lang="en-US" dirty="0"/>
              <a:t>PCFGs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069849"/>
            <a:ext cx="8631936" cy="4953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Complex sentences can be parsed in many ways, most of which make no sense or are extremely improbable (like Groucho’s example).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Probabilistic Context-Free Grammars (PCFGs) associate and learn probabilities for each rule: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  NP VP      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0.8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  NP VP PP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0.2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The parser then tries to find the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most likely </a:t>
            </a:r>
            <a:r>
              <a:rPr lang="en-US" sz="2400" dirty="0">
                <a:sym typeface="Wingdings" panose="05000000000000000000" pitchFamily="2" charset="2"/>
              </a:rPr>
              <a:t>sequence of productions that generate the given sentence. This adds more realistic “world knowledge” and generally gives much better results.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Most state-of-the-art parsers these days use PCFGs.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110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304"/>
            <a:ext cx="8229600" cy="850392"/>
          </a:xfrm>
        </p:spPr>
        <p:txBody>
          <a:bodyPr/>
          <a:lstStyle/>
          <a:p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28" y="1069849"/>
            <a:ext cx="8631936" cy="495314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NLTK: </a:t>
            </a:r>
            <a:r>
              <a:rPr lang="en-US" sz="2400" dirty="0">
                <a:sym typeface="Wingdings" panose="05000000000000000000" pitchFamily="2" charset="2"/>
              </a:rPr>
              <a:t>Python-based NLP system. Many modules, good visualization tools, but not quite state-of-the-art performance.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Stanford Parser: </a:t>
            </a:r>
            <a:r>
              <a:rPr lang="en-US" sz="2400" dirty="0">
                <a:sym typeface="Wingdings" panose="05000000000000000000" pitchFamily="2" charset="2"/>
              </a:rPr>
              <a:t>Another comprehensive suite of tools (also POS tagger), and state-of-the-art accuracy. Has the definitive dependency module.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Berkeley Parser: </a:t>
            </a:r>
            <a:r>
              <a:rPr lang="en-US" sz="2400" dirty="0">
                <a:sym typeface="Wingdings" panose="05000000000000000000" pitchFamily="2" charset="2"/>
              </a:rPr>
              <a:t>Slightly higher parsing accuracy (than Stanford) but not as many modules.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Note: high-quality dependency parsing is usually very slow, but see: </a:t>
            </a:r>
            <a:r>
              <a:rPr lang="en-US" sz="2400" dirty="0">
                <a:sym typeface="Wingdings" panose="05000000000000000000" pitchFamily="2" charset="2"/>
                <a:hlinkClick r:id="rId2"/>
              </a:rPr>
              <a:t>https://github.com/dlwh/puck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266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390F-F3D5-504A-B2FC-9FA4DDA3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of linguistic structure: </a:t>
            </a:r>
            <a:br>
              <a:rPr lang="en-US" dirty="0"/>
            </a:br>
            <a:r>
              <a:rPr lang="en-US" dirty="0"/>
              <a:t>2. Dependency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8275-7484-7340-A213-E621BC63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Dependency structure shows which words depend on (modify or are arguments of) which other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EE835-F9A0-304A-A206-23C113576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88" y="3358873"/>
            <a:ext cx="6761272" cy="19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0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0EC3-DA70-5D43-BC02-431D1E93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r>
              <a:rPr lang="en-CA" dirty="0"/>
              <a:t>“Their bagels are soft and delicious.”</a:t>
            </a:r>
          </a:p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root ( </a:t>
            </a:r>
            <a:r>
              <a:rPr lang="en-CA" dirty="0">
                <a:solidFill>
                  <a:srgbClr val="FF0000"/>
                </a:solidFill>
              </a:rPr>
              <a:t>ROOT-0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soft-4</a:t>
            </a:r>
            <a:r>
              <a:rPr lang="en-CA" dirty="0"/>
              <a:t> ) </a:t>
            </a:r>
          </a:p>
          <a:p>
            <a:pPr marL="457200" lvl="1" indent="0">
              <a:buNone/>
            </a:pPr>
            <a:r>
              <a:rPr lang="en-CA" dirty="0" err="1"/>
              <a:t>nmod:poss</a:t>
            </a:r>
            <a:r>
              <a:rPr lang="en-CA" dirty="0"/>
              <a:t> ( </a:t>
            </a:r>
            <a:r>
              <a:rPr lang="en-CA" dirty="0">
                <a:solidFill>
                  <a:srgbClr val="FF0000"/>
                </a:solidFill>
              </a:rPr>
              <a:t>bagels-2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Their-1</a:t>
            </a:r>
            <a:r>
              <a:rPr lang="en-CA" dirty="0"/>
              <a:t> ) </a:t>
            </a:r>
          </a:p>
          <a:p>
            <a:pPr marL="457200" lvl="1" indent="0">
              <a:buNone/>
            </a:pPr>
            <a:r>
              <a:rPr lang="en-CA" dirty="0" err="1"/>
              <a:t>nsubj</a:t>
            </a:r>
            <a:r>
              <a:rPr lang="en-CA" dirty="0"/>
              <a:t> ( </a:t>
            </a:r>
            <a:r>
              <a:rPr lang="en-CA" dirty="0">
                <a:solidFill>
                  <a:srgbClr val="FF0000"/>
                </a:solidFill>
              </a:rPr>
              <a:t>soft-4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bagels-2</a:t>
            </a:r>
            <a:r>
              <a:rPr lang="en-CA" dirty="0"/>
              <a:t> ) </a:t>
            </a:r>
          </a:p>
          <a:p>
            <a:pPr marL="457200" lvl="1" indent="0">
              <a:buNone/>
            </a:pPr>
            <a:r>
              <a:rPr lang="en-CA" dirty="0" err="1"/>
              <a:t>nsubj</a:t>
            </a:r>
            <a:r>
              <a:rPr lang="en-CA" dirty="0"/>
              <a:t> ( </a:t>
            </a:r>
            <a:r>
              <a:rPr lang="en-CA" dirty="0">
                <a:solidFill>
                  <a:srgbClr val="FF0000"/>
                </a:solidFill>
              </a:rPr>
              <a:t>delicious-6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bagels-2</a:t>
            </a:r>
            <a:r>
              <a:rPr lang="en-CA" dirty="0"/>
              <a:t> )</a:t>
            </a:r>
          </a:p>
          <a:p>
            <a:pPr marL="457200" lvl="1" indent="0">
              <a:buNone/>
            </a:pPr>
            <a:r>
              <a:rPr lang="en-CA" dirty="0"/>
              <a:t>cop ( </a:t>
            </a:r>
            <a:r>
              <a:rPr lang="en-CA" dirty="0">
                <a:solidFill>
                  <a:srgbClr val="FF0000"/>
                </a:solidFill>
              </a:rPr>
              <a:t>soft-4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are-3</a:t>
            </a:r>
            <a:r>
              <a:rPr lang="en-CA" dirty="0"/>
              <a:t> ) </a:t>
            </a:r>
          </a:p>
          <a:p>
            <a:pPr marL="457200" lvl="1" indent="0">
              <a:buNone/>
            </a:pPr>
            <a:r>
              <a:rPr lang="en-CA" dirty="0"/>
              <a:t>cc ( </a:t>
            </a:r>
            <a:r>
              <a:rPr lang="en-CA" dirty="0">
                <a:solidFill>
                  <a:srgbClr val="FF0000"/>
                </a:solidFill>
              </a:rPr>
              <a:t>soft-4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and-5</a:t>
            </a:r>
            <a:r>
              <a:rPr lang="en-CA" dirty="0"/>
              <a:t> ) </a:t>
            </a:r>
          </a:p>
          <a:p>
            <a:pPr marL="457200" lvl="1" indent="0">
              <a:buNone/>
            </a:pPr>
            <a:r>
              <a:rPr lang="en-CA" dirty="0" err="1"/>
              <a:t>conj:and</a:t>
            </a:r>
            <a:r>
              <a:rPr lang="en-CA" dirty="0"/>
              <a:t> ( </a:t>
            </a:r>
            <a:r>
              <a:rPr lang="en-CA" dirty="0">
                <a:solidFill>
                  <a:srgbClr val="FF0000"/>
                </a:solidFill>
              </a:rPr>
              <a:t>soft-4</a:t>
            </a:r>
            <a:r>
              <a:rPr lang="en-CA" dirty="0"/>
              <a:t> , </a:t>
            </a:r>
            <a:r>
              <a:rPr lang="en-CA" dirty="0">
                <a:solidFill>
                  <a:srgbClr val="00B050"/>
                </a:solidFill>
              </a:rPr>
              <a:t>delicious-6 </a:t>
            </a:r>
            <a:r>
              <a:rPr lang="en-CA" dirty="0"/>
              <a:t>)</a:t>
            </a:r>
          </a:p>
          <a:p>
            <a:r>
              <a:rPr lang="en-CA" dirty="0"/>
              <a:t>Typed dependency (relationship) between two words: </a:t>
            </a:r>
            <a:r>
              <a:rPr lang="en-CA" b="1" dirty="0">
                <a:solidFill>
                  <a:srgbClr val="FF0000"/>
                </a:solidFill>
              </a:rPr>
              <a:t>head</a:t>
            </a:r>
            <a:r>
              <a:rPr lang="en-CA" dirty="0"/>
              <a:t> and </a:t>
            </a:r>
            <a:r>
              <a:rPr lang="en-CA" b="1" dirty="0">
                <a:solidFill>
                  <a:srgbClr val="00B050"/>
                </a:solidFill>
              </a:rPr>
              <a:t>modifier</a:t>
            </a:r>
            <a:r>
              <a:rPr lang="en-CA" b="1" dirty="0"/>
              <a:t>. </a:t>
            </a:r>
            <a:r>
              <a:rPr lang="en-CA" dirty="0"/>
              <a:t>Also known as </a:t>
            </a:r>
            <a:r>
              <a:rPr lang="en-CA" b="1" dirty="0">
                <a:solidFill>
                  <a:srgbClr val="FF0000"/>
                </a:solidFill>
              </a:rPr>
              <a:t>governor </a:t>
            </a:r>
            <a:r>
              <a:rPr lang="en-CA" dirty="0"/>
              <a:t>and </a:t>
            </a:r>
            <a:r>
              <a:rPr lang="en-CA" b="1" dirty="0">
                <a:solidFill>
                  <a:srgbClr val="00B050"/>
                </a:solidFill>
              </a:rPr>
              <a:t>dependent.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51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Dependency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864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Dependency parses may be non-binary, and structure type is encoded in links rather than nodes: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</p:txBody>
      </p:sp>
      <p:pic>
        <p:nvPicPr>
          <p:cNvPr id="5126" name="Picture 6" descr="http://nlp.stanford.edu/software/stanford-dependencies/brownback-uncollap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01"/>
            <a:ext cx="4501867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86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E747-6B7B-AB44-A5F5-07BB86A1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between constituent (phrase) and dependency trees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9B6C1-C494-ED47-88C0-C1CFBD9B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2451652"/>
            <a:ext cx="10290979" cy="3124047"/>
          </a:xfrm>
        </p:spPr>
      </p:pic>
    </p:spTree>
    <p:extLst>
      <p:ext uri="{BB962C8B-B14F-4D97-AF65-F5344CB8AC3E}">
        <p14:creationId xmlns:p14="http://schemas.microsoft.com/office/powerpoint/2010/main" val="2777577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06BF-D326-6D46-8FAE-874B11EA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Dependency parser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29147-B5D5-454F-998C-716176BF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Stanford dependency parser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https://nlp.stanford.edu/software/stanford-dependencies.shtml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1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</a:t>
            </a:r>
            <a:r>
              <a:rPr lang="en-US" dirty="0">
                <a:solidFill>
                  <a:srgbClr val="CC0000"/>
                </a:solidFill>
                <a:latin typeface="Courier New" charset="0"/>
              </a:rPr>
              <a:t>?</a:t>
            </a:r>
            <a:r>
              <a:rPr lang="en-US" dirty="0"/>
              <a:t>    </a:t>
            </a:r>
            <a:r>
              <a:rPr lang="en-US" dirty="0">
                <a:solidFill>
                  <a:srgbClr val="CC0000"/>
                </a:solidFill>
                <a:latin typeface="Courier New" charset="0"/>
              </a:rPr>
              <a:t>*  +  .</a:t>
            </a:r>
            <a:endParaRPr lang="en-US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17" y="3260726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75783" name="Rectangle 10"/>
          <p:cNvSpPr>
            <a:spLocks noChangeArrowheads="1"/>
          </p:cNvSpPr>
          <p:nvPr/>
        </p:nvSpPr>
        <p:spPr bwMode="auto">
          <a:xfrm>
            <a:off x="1625600" y="4953000"/>
            <a:ext cx="934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67" tIns="61384" rIns="122767" bIns="61384">
            <a:prstTxWarp prst="textNoShape">
              <a:avLst/>
            </a:prstTxWarp>
          </a:bodyPr>
          <a:lstStyle/>
          <a:p>
            <a:pPr marL="457189" indent="-457189">
              <a:spcBef>
                <a:spcPct val="20000"/>
              </a:spcBef>
              <a:buClr>
                <a:schemeClr val="tx2"/>
              </a:buClr>
              <a:buSzPct val="95000"/>
            </a:pPr>
            <a:endParaRPr lang="en-US" sz="3200" b="1" dirty="0">
              <a:solidFill>
                <a:srgbClr val="CC0000"/>
              </a:solidFill>
              <a:latin typeface="Courier New" charset="0"/>
            </a:endParaRPr>
          </a:p>
        </p:txBody>
      </p:sp>
      <p:pic>
        <p:nvPicPr>
          <p:cNvPr id="2" name="Picture 1" descr="Kleene_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905000"/>
            <a:ext cx="2229747" cy="2954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00" y="5054601"/>
            <a:ext cx="237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Stephen C </a:t>
            </a:r>
            <a:r>
              <a:rPr lang="en-US" sz="2400" dirty="0" err="1"/>
              <a:t>Kleene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06400" y="2311400"/>
          <a:ext cx="8636000" cy="404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colou?r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Optional</a:t>
                      </a:r>
                      <a:r>
                        <a:rPr lang="en-US" sz="2400" baseline="0" dirty="0"/>
                        <a:t> previous char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color</a:t>
                      </a:r>
                      <a:r>
                        <a:rPr lang="en-US" sz="2400" u="none" dirty="0">
                          <a:latin typeface="Courier"/>
                          <a:cs typeface="Courier"/>
                        </a:rPr>
                        <a:t>    </a:t>
                      </a:r>
                      <a:r>
                        <a:rPr lang="en-US" sz="2400" u="sng" dirty="0" err="1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colour</a:t>
                      </a:r>
                      <a:endParaRPr lang="en-US" sz="2400" u="sng" dirty="0">
                        <a:solidFill>
                          <a:srgbClr val="0000FF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oo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*h!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 or more of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previous char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oh!</a:t>
                      </a:r>
                      <a:r>
                        <a:rPr lang="en-US" sz="2400" u="none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ooh!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  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oooh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!</a:t>
                      </a:r>
                      <a:r>
                        <a:rPr lang="en-US" sz="2400" u="none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ooooh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!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o+h</a:t>
                      </a: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!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 or more of previous char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oh!</a:t>
                      </a:r>
                      <a:r>
                        <a:rPr lang="en-US" sz="2400" u="none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ooh!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  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oooh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!</a:t>
                      </a:r>
                      <a:r>
                        <a:rPr lang="en-US" sz="2400" u="none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ooooh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!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baa+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baa</a:t>
                      </a:r>
                      <a:r>
                        <a:rPr lang="en-US" sz="2400" u="none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baseline="0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baaa</a:t>
                      </a:r>
                      <a:r>
                        <a:rPr lang="en-US" sz="2400" u="none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baseline="0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baaaa</a:t>
                      </a:r>
                      <a:r>
                        <a:rPr lang="en-US" sz="2400" u="none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2400" u="sng" baseline="0" dirty="0" err="1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baaaaa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CC0000"/>
                          </a:solidFill>
                          <a:latin typeface="Courier"/>
                          <a:cs typeface="Courier"/>
                        </a:rPr>
                        <a:t>beg.n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begin </a:t>
                      </a:r>
                      <a:r>
                        <a:rPr lang="en-US" sz="2400" u="sng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begun begun beg3n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48801" y="5765801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Kleene</a:t>
            </a:r>
            <a:r>
              <a:rPr lang="en-US" sz="2400" dirty="0"/>
              <a:t> *,   </a:t>
            </a:r>
            <a:r>
              <a:rPr lang="en-US" sz="2400" dirty="0" err="1"/>
              <a:t>Kleene</a:t>
            </a:r>
            <a:r>
              <a:rPr lang="en-US" sz="2400" dirty="0"/>
              <a:t> +   </a:t>
            </a:r>
          </a:p>
        </p:txBody>
      </p:sp>
    </p:spTree>
    <p:extLst>
      <p:ext uri="{BB962C8B-B14F-4D97-AF65-F5344CB8AC3E}">
        <p14:creationId xmlns:p14="http://schemas.microsoft.com/office/powerpoint/2010/main" val="307011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90D7-3E8B-3848-B837-B5E3838F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parsing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EF1F-5ADD-0140-A7D8-27B19674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Statistical parsers are now robust and widely used in larger NLP applications:</a:t>
            </a:r>
          </a:p>
          <a:p>
            <a:r>
              <a:rPr lang="en-US" dirty="0"/>
              <a:t>High precision question answering </a:t>
            </a:r>
            <a:r>
              <a:rPr lang="en-US" sz="2000" dirty="0">
                <a:solidFill>
                  <a:srgbClr val="177245"/>
                </a:solidFill>
              </a:rPr>
              <a:t>[</a:t>
            </a:r>
            <a:r>
              <a:rPr lang="en-US" sz="2000" dirty="0" err="1">
                <a:solidFill>
                  <a:srgbClr val="177245"/>
                </a:solidFill>
              </a:rPr>
              <a:t>Pasca</a:t>
            </a:r>
            <a:r>
              <a:rPr lang="en-US" sz="2000" dirty="0">
                <a:solidFill>
                  <a:srgbClr val="177245"/>
                </a:solidFill>
              </a:rPr>
              <a:t> and </a:t>
            </a:r>
            <a:r>
              <a:rPr lang="en-US" sz="2000" dirty="0" err="1">
                <a:solidFill>
                  <a:srgbClr val="177245"/>
                </a:solidFill>
              </a:rPr>
              <a:t>Harabagiu</a:t>
            </a:r>
            <a:r>
              <a:rPr lang="en-US" sz="2000" dirty="0">
                <a:solidFill>
                  <a:srgbClr val="177245"/>
                </a:solidFill>
              </a:rPr>
              <a:t> SIGIR 2001]</a:t>
            </a:r>
          </a:p>
          <a:p>
            <a:r>
              <a:rPr lang="en-US" dirty="0"/>
              <a:t>Improving biological named entity finding </a:t>
            </a:r>
            <a:r>
              <a:rPr lang="en-US" sz="2000" dirty="0">
                <a:solidFill>
                  <a:srgbClr val="177245"/>
                </a:solidFill>
              </a:rPr>
              <a:t>[</a:t>
            </a:r>
            <a:r>
              <a:rPr lang="en-US" sz="2000" dirty="0" err="1">
                <a:solidFill>
                  <a:srgbClr val="177245"/>
                </a:solidFill>
              </a:rPr>
              <a:t>Finkel</a:t>
            </a:r>
            <a:r>
              <a:rPr lang="en-US" sz="2000" dirty="0">
                <a:solidFill>
                  <a:srgbClr val="177245"/>
                </a:solidFill>
              </a:rPr>
              <a:t> et al. JNLPBA 2004]</a:t>
            </a:r>
            <a:endParaRPr lang="en-US" dirty="0">
              <a:solidFill>
                <a:srgbClr val="177245"/>
              </a:solidFill>
            </a:endParaRPr>
          </a:p>
          <a:p>
            <a:r>
              <a:rPr lang="en-US" dirty="0"/>
              <a:t>Syntactically based sentence compression </a:t>
            </a:r>
            <a:r>
              <a:rPr lang="en-US" sz="2000" dirty="0">
                <a:solidFill>
                  <a:srgbClr val="177245"/>
                </a:solidFill>
              </a:rPr>
              <a:t>[Lin and Wilbur 2007]</a:t>
            </a:r>
            <a:endParaRPr lang="en-US" dirty="0">
              <a:solidFill>
                <a:srgbClr val="177245"/>
              </a:solidFill>
            </a:endParaRPr>
          </a:p>
          <a:p>
            <a:r>
              <a:rPr lang="en-US" dirty="0"/>
              <a:t>Extracting</a:t>
            </a:r>
            <a:r>
              <a:rPr lang="en-US" altLang="ja-JP" dirty="0"/>
              <a:t> opinions about products </a:t>
            </a:r>
            <a:r>
              <a:rPr lang="en-US" altLang="ja-JP" sz="2000" dirty="0">
                <a:solidFill>
                  <a:srgbClr val="177245"/>
                </a:solidFill>
              </a:rPr>
              <a:t>[Bloom et al. NAACL 2007]</a:t>
            </a:r>
          </a:p>
          <a:p>
            <a:r>
              <a:rPr lang="en-US" dirty="0"/>
              <a:t>Improved interaction in computer games </a:t>
            </a:r>
            <a:r>
              <a:rPr lang="en-US" sz="2000" dirty="0">
                <a:solidFill>
                  <a:srgbClr val="177245"/>
                </a:solidFill>
              </a:rPr>
              <a:t>[</a:t>
            </a:r>
            <a:r>
              <a:rPr lang="en-US" sz="2000" dirty="0" err="1">
                <a:solidFill>
                  <a:srgbClr val="177245"/>
                </a:solidFill>
              </a:rPr>
              <a:t>Gorniak</a:t>
            </a:r>
            <a:r>
              <a:rPr lang="en-US" sz="2000" dirty="0">
                <a:solidFill>
                  <a:srgbClr val="177245"/>
                </a:solidFill>
              </a:rPr>
              <a:t> and Roy 2005]</a:t>
            </a:r>
            <a:endParaRPr lang="en-US" dirty="0">
              <a:solidFill>
                <a:srgbClr val="177245"/>
              </a:solidFill>
            </a:endParaRPr>
          </a:p>
          <a:p>
            <a:r>
              <a:rPr lang="en-US" dirty="0"/>
              <a:t>Helping linguists find data </a:t>
            </a:r>
            <a:r>
              <a:rPr lang="en-US" sz="2000" dirty="0">
                <a:solidFill>
                  <a:srgbClr val="177245"/>
                </a:solidFill>
              </a:rPr>
              <a:t>[</a:t>
            </a:r>
            <a:r>
              <a:rPr lang="en-US" sz="2000" dirty="0" err="1">
                <a:solidFill>
                  <a:srgbClr val="177245"/>
                </a:solidFill>
              </a:rPr>
              <a:t>Resnik</a:t>
            </a:r>
            <a:r>
              <a:rPr lang="en-US" sz="2000" dirty="0">
                <a:solidFill>
                  <a:srgbClr val="177245"/>
                </a:solidFill>
              </a:rPr>
              <a:t> et al. BLS 2005]</a:t>
            </a:r>
          </a:p>
          <a:p>
            <a:r>
              <a:rPr lang="en-US" dirty="0"/>
              <a:t>Source sentence analysis for machine translation </a:t>
            </a:r>
            <a:r>
              <a:rPr lang="en-US" sz="2000" dirty="0">
                <a:solidFill>
                  <a:srgbClr val="177245"/>
                </a:solidFill>
              </a:rPr>
              <a:t>[Xu et al. 2009]</a:t>
            </a:r>
          </a:p>
          <a:p>
            <a:r>
              <a:rPr lang="en-US" dirty="0">
                <a:solidFill>
                  <a:srgbClr val="000000"/>
                </a:solidFill>
              </a:rPr>
              <a:t>Relation extraction systems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100" dirty="0">
                <a:solidFill>
                  <a:srgbClr val="177245"/>
                </a:solidFill>
              </a:rPr>
              <a:t>[</a:t>
            </a:r>
            <a:r>
              <a:rPr lang="en-US" sz="2100" dirty="0" err="1">
                <a:solidFill>
                  <a:srgbClr val="177245"/>
                </a:solidFill>
              </a:rPr>
              <a:t>Fundel</a:t>
            </a:r>
            <a:r>
              <a:rPr lang="en-US" sz="2100" dirty="0">
                <a:solidFill>
                  <a:srgbClr val="177245"/>
                </a:solidFill>
              </a:rPr>
              <a:t> et al. Bioinformatics 2006]</a:t>
            </a:r>
          </a:p>
        </p:txBody>
      </p:sp>
    </p:spTree>
    <p:extLst>
      <p:ext uri="{BB962C8B-B14F-4D97-AF65-F5344CB8AC3E}">
        <p14:creationId xmlns:p14="http://schemas.microsoft.com/office/powerpoint/2010/main" val="315712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A7D0-2BA9-6A49-A422-7E9ED73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CB12-36C2-1742-84F9-F11EBDB2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slides have been adapted from: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https://web.stanford.edu/~jurafsky/NLPCourseraSlides.html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1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Regular Expressions: Anchors  </a:t>
            </a:r>
            <a:r>
              <a:rPr lang="en-US" dirty="0">
                <a:solidFill>
                  <a:srgbClr val="FF0000"/>
                </a:solidFill>
              </a:rPr>
              <a:t>^   $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40000" y="2413000"/>
          <a:ext cx="6604000" cy="283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Pattern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3300"/>
                          </a:solidFill>
                          <a:latin typeface="Courier"/>
                          <a:cs typeface="Courier"/>
                        </a:rPr>
                        <a:t>^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[A-Z]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P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alo</a:t>
                      </a:r>
                      <a:r>
                        <a:rPr lang="en-US" sz="2400" u="none" baseline="0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 Alto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3300"/>
                          </a:solidFill>
                          <a:latin typeface="Courier"/>
                          <a:cs typeface="Courier"/>
                        </a:rPr>
                        <a:t>^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[^A-</a:t>
                      </a:r>
                      <a:r>
                        <a:rPr lang="en-US" sz="2400" dirty="0" err="1">
                          <a:latin typeface="Courier"/>
                          <a:cs typeface="Courier"/>
                        </a:rPr>
                        <a:t>Za</a:t>
                      </a:r>
                      <a:r>
                        <a:rPr lang="en-US" sz="2400" dirty="0">
                          <a:latin typeface="Courier"/>
                          <a:cs typeface="Courier"/>
                        </a:rPr>
                        <a:t>-z]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1</a:t>
                      </a:r>
                      <a:r>
                        <a:rPr lang="en-US" sz="2400" u="none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   </a:t>
                      </a:r>
                      <a:r>
                        <a:rPr lang="en-US" sz="2400" u="sng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“</a:t>
                      </a:r>
                      <a:r>
                        <a:rPr lang="en-US" sz="2400" u="sng" baseline="0" dirty="0">
                          <a:solidFill>
                            <a:srgbClr val="000000"/>
                          </a:solidFill>
                          <a:latin typeface="Courier"/>
                          <a:cs typeface="Courier"/>
                        </a:rPr>
                        <a:t>Hello”</a:t>
                      </a:r>
                      <a:endParaRPr lang="en-US" sz="2400" u="sng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"/>
                          <a:cs typeface="Courier"/>
                          <a:sym typeface="Wingdings" charset="2"/>
                        </a:rPr>
                        <a:t>\.</a:t>
                      </a:r>
                      <a:r>
                        <a:rPr lang="en-US" sz="2400" dirty="0">
                          <a:solidFill>
                            <a:srgbClr val="CC3300"/>
                          </a:solidFill>
                          <a:latin typeface="Courier"/>
                          <a:cs typeface="Courier"/>
                          <a:sym typeface="Wingdings" charset="2"/>
                        </a:rPr>
                        <a:t>$</a:t>
                      </a:r>
                      <a:r>
                        <a:rPr lang="en-US" sz="2400" dirty="0">
                          <a:latin typeface="Courier"/>
                          <a:cs typeface="Courier"/>
                          <a:sym typeface="Wingdings" charset="2"/>
                        </a:rPr>
                        <a:t>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latin typeface="Courier"/>
                          <a:cs typeface="Courier"/>
                        </a:rPr>
                        <a:t>The end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.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"/>
                          <a:cs typeface="Courier"/>
                          <a:sym typeface="Wingdings" charset="2"/>
                        </a:rPr>
                        <a:t>.</a:t>
                      </a:r>
                      <a:r>
                        <a:rPr lang="en-US" sz="2400" dirty="0">
                          <a:solidFill>
                            <a:srgbClr val="CC3300"/>
                          </a:solidFill>
                          <a:latin typeface="Courier"/>
                          <a:cs typeface="Courier"/>
                          <a:sym typeface="Wingdings" charset="2"/>
                        </a:rPr>
                        <a:t>$</a:t>
                      </a:r>
                      <a:r>
                        <a:rPr lang="en-US" sz="2400" dirty="0">
                          <a:latin typeface="Courier"/>
                          <a:cs typeface="Courier"/>
                          <a:sym typeface="Wingdings" charset="2"/>
                        </a:rPr>
                        <a:t>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latin typeface="Courier"/>
                          <a:cs typeface="Courier"/>
                        </a:rPr>
                        <a:t>The end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?</a:t>
                      </a:r>
                      <a:r>
                        <a:rPr lang="en-US" sz="2400" u="none" baseline="0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  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latin typeface="Courier"/>
                          <a:cs typeface="Courier"/>
                        </a:rPr>
                        <a:t>The end</a:t>
                      </a:r>
                      <a:r>
                        <a:rPr lang="en-US" sz="2400" u="sng" dirty="0">
                          <a:solidFill>
                            <a:srgbClr val="3366FF"/>
                          </a:solidFill>
                          <a:latin typeface="Courier"/>
                          <a:cs typeface="Courier"/>
                        </a:rPr>
                        <a:t>!</a:t>
                      </a: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rgbClr val="000000"/>
                        </a:solidFill>
                        <a:latin typeface="Courier"/>
                        <a:cs typeface="Courier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2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 me all instances of the word “the” in a text.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the</a:t>
            </a:r>
          </a:p>
          <a:p>
            <a:pPr marL="1066773" lvl="2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                                               Misses capitalized examples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[</a:t>
            </a:r>
            <a:r>
              <a:rPr lang="en-US" dirty="0" err="1">
                <a:solidFill>
                  <a:srgbClr val="009900"/>
                </a:solidFill>
                <a:latin typeface="Courier"/>
                <a:cs typeface="Courier"/>
              </a:rPr>
              <a:t>tT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]he</a:t>
            </a:r>
          </a:p>
          <a:p>
            <a:pPr marL="1066773" lvl="2" indent="0">
              <a:buNone/>
            </a:pPr>
            <a:r>
              <a:rPr lang="en-US" dirty="0">
                <a:latin typeface="Calibri"/>
                <a:cs typeface="Calibri"/>
              </a:rPr>
              <a:t>                                                Incorrectly returns </a:t>
            </a:r>
            <a:r>
              <a:rPr lang="en-US" dirty="0">
                <a:latin typeface="Courier"/>
                <a:cs typeface="Courier"/>
              </a:rPr>
              <a:t>other</a:t>
            </a:r>
            <a:r>
              <a:rPr lang="en-US" dirty="0">
                <a:latin typeface="Calibri"/>
                <a:cs typeface="Calibri"/>
              </a:rPr>
              <a:t> or </a:t>
            </a:r>
            <a:r>
              <a:rPr lang="en-US" dirty="0">
                <a:latin typeface="Courier"/>
                <a:cs typeface="Courier"/>
              </a:rPr>
              <a:t>theology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0066FF"/>
                </a:solidFill>
                <a:latin typeface="Courier"/>
                <a:cs typeface="Courier"/>
              </a:rPr>
              <a:t>[^a-</a:t>
            </a:r>
            <a:r>
              <a:rPr lang="en-US" dirty="0" err="1">
                <a:solidFill>
                  <a:srgbClr val="0066FF"/>
                </a:solidFill>
                <a:latin typeface="Courier"/>
                <a:cs typeface="Courier"/>
              </a:rPr>
              <a:t>zA</a:t>
            </a:r>
            <a:r>
              <a:rPr lang="en-US" dirty="0">
                <a:solidFill>
                  <a:srgbClr val="0066FF"/>
                </a:solidFill>
                <a:latin typeface="Courier"/>
                <a:cs typeface="Courier"/>
              </a:rPr>
              <a:t>-Z]</a:t>
            </a:r>
            <a:r>
              <a:rPr lang="en-US" dirty="0">
                <a:solidFill>
                  <a:srgbClr val="CC3300"/>
                </a:solidFill>
                <a:latin typeface="Courier"/>
                <a:cs typeface="Courier"/>
              </a:rPr>
              <a:t>[</a:t>
            </a:r>
            <a:r>
              <a:rPr lang="en-US" dirty="0" err="1">
                <a:solidFill>
                  <a:srgbClr val="CC3300"/>
                </a:solidFill>
                <a:latin typeface="Courier"/>
                <a:cs typeface="Courier"/>
              </a:rPr>
              <a:t>tT</a:t>
            </a:r>
            <a:r>
              <a:rPr lang="en-US" dirty="0">
                <a:solidFill>
                  <a:srgbClr val="CC3300"/>
                </a:solidFill>
                <a:latin typeface="Courier"/>
                <a:cs typeface="Courier"/>
              </a:rPr>
              <a:t>]</a:t>
            </a:r>
            <a:r>
              <a:rPr lang="en-US" dirty="0">
                <a:latin typeface="Courier"/>
                <a:cs typeface="Courier"/>
              </a:rPr>
              <a:t>he</a:t>
            </a:r>
            <a:r>
              <a:rPr lang="en-US" dirty="0">
                <a:solidFill>
                  <a:srgbClr val="0066FF"/>
                </a:solidFill>
                <a:latin typeface="Courier"/>
                <a:cs typeface="Courier"/>
              </a:rPr>
              <a:t>[^a-</a:t>
            </a:r>
            <a:r>
              <a:rPr lang="en-US" dirty="0" err="1">
                <a:solidFill>
                  <a:srgbClr val="0066FF"/>
                </a:solidFill>
                <a:latin typeface="Courier"/>
                <a:cs typeface="Courier"/>
              </a:rPr>
              <a:t>zA</a:t>
            </a:r>
            <a:r>
              <a:rPr lang="en-US" dirty="0">
                <a:solidFill>
                  <a:srgbClr val="0066FF"/>
                </a:solidFill>
                <a:latin typeface="Courier"/>
                <a:cs typeface="Courier"/>
              </a:rPr>
              <a:t>-Z]</a:t>
            </a:r>
            <a:endParaRPr lang="en-US" dirty="0">
              <a:latin typeface="Courier"/>
              <a:cs typeface="Courier"/>
            </a:endParaRPr>
          </a:p>
          <a:p>
            <a:pPr marL="1066773" lvl="2" indent="0">
              <a:buNone/>
            </a:pPr>
            <a:r>
              <a:rPr lang="en-US" dirty="0">
                <a:latin typeface="Calibri"/>
                <a:cs typeface="Calibri"/>
              </a:rPr>
              <a:t>                                          </a:t>
            </a:r>
            <a:endParaRPr lang="en-US" dirty="0">
              <a:solidFill>
                <a:srgbClr val="CC00CC"/>
              </a:solidFill>
              <a:latin typeface="Courier New" charset="0"/>
            </a:endParaRPr>
          </a:p>
          <a:p>
            <a:pPr lvl="1" eaLnBrk="1" hangingPunct="1"/>
            <a:endParaRPr lang="en-US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9725</TotalTime>
  <Words>3161</Words>
  <Application>Microsoft Macintosh PowerPoint</Application>
  <PresentationFormat>Widescreen</PresentationFormat>
  <Paragraphs>661</Paragraphs>
  <Slides>71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5" baseType="lpstr">
      <vt:lpstr>ＭＳ Ｐゴシック</vt:lpstr>
      <vt:lpstr>游ゴシック</vt:lpstr>
      <vt:lpstr>华文黑体</vt:lpstr>
      <vt:lpstr>Arial</vt:lpstr>
      <vt:lpstr>Calibri</vt:lpstr>
      <vt:lpstr>Calibri Light</vt:lpstr>
      <vt:lpstr>Courier</vt:lpstr>
      <vt:lpstr>Courier New</vt:lpstr>
      <vt:lpstr>Lucida Sans</vt:lpstr>
      <vt:lpstr>Symbol</vt:lpstr>
      <vt:lpstr>Times</vt:lpstr>
      <vt:lpstr>Times New Roman</vt:lpstr>
      <vt:lpstr>Wingdings</vt:lpstr>
      <vt:lpstr>Office Theme</vt:lpstr>
      <vt:lpstr>NLP fundamentals</vt:lpstr>
      <vt:lpstr>PowerPoint Presentation</vt:lpstr>
      <vt:lpstr>Regular expressions</vt:lpstr>
      <vt:lpstr>Regular Expressions: Disjunctions</vt:lpstr>
      <vt:lpstr>Regular Expressions: Negation in Disjunction</vt:lpstr>
      <vt:lpstr>Regular Expressions: More Disjunction</vt:lpstr>
      <vt:lpstr>Regular Expressions: ?    *  +  .</vt:lpstr>
      <vt:lpstr>Regular Expressions: Anchors  ^   $</vt:lpstr>
      <vt:lpstr>Example</vt:lpstr>
      <vt:lpstr>Errors</vt:lpstr>
      <vt:lpstr>Errors cont.</vt:lpstr>
      <vt:lpstr>Summary</vt:lpstr>
      <vt:lpstr>PowerPoint Presentation</vt:lpstr>
      <vt:lpstr>Text Normalization</vt:lpstr>
      <vt:lpstr>How many words?</vt:lpstr>
      <vt:lpstr>How many words?</vt:lpstr>
      <vt:lpstr>How many words?</vt:lpstr>
      <vt:lpstr>Simple Tokenization in UNIX</vt:lpstr>
      <vt:lpstr>The first step: tokenizing</vt:lpstr>
      <vt:lpstr>The second step: sorting</vt:lpstr>
      <vt:lpstr>More counting</vt:lpstr>
      <vt:lpstr>Issues in Tokenization</vt:lpstr>
      <vt:lpstr>Tokenization: language issues</vt:lpstr>
      <vt:lpstr>Tokenization: language issues</vt:lpstr>
      <vt:lpstr>PowerPoint Presentation</vt:lpstr>
      <vt:lpstr>Normalization</vt:lpstr>
      <vt:lpstr>Case folding</vt:lpstr>
      <vt:lpstr>Lemmatization</vt:lpstr>
      <vt:lpstr>Morphology</vt:lpstr>
      <vt:lpstr>Stemming</vt:lpstr>
      <vt:lpstr>Porter’s algorithm The most common English stemmer</vt:lpstr>
      <vt:lpstr>Viewing morphology in a corpus Why only strip –ing if there is a vowel?</vt:lpstr>
      <vt:lpstr>Viewing morphology in a corpus Why only strip –ing if there is a vowel?</vt:lpstr>
      <vt:lpstr>Dealing with complex morphology is sometimes necessary</vt:lpstr>
      <vt:lpstr>PowerPoint Presentation</vt:lpstr>
      <vt:lpstr>Sentence Segmentation</vt:lpstr>
      <vt:lpstr>Determining if a word is end-of-sentence: a Decision Tree</vt:lpstr>
      <vt:lpstr>More sophisticated decision tree features</vt:lpstr>
      <vt:lpstr>Implementing Decision Trees</vt:lpstr>
      <vt:lpstr>Decision Trees and other classifiers</vt:lpstr>
      <vt:lpstr>PowerPoint Presentation</vt:lpstr>
      <vt:lpstr>PowerPoint Presentation</vt:lpstr>
      <vt:lpstr>POS Tagging</vt:lpstr>
      <vt:lpstr>POS Tagging</vt:lpstr>
      <vt:lpstr>POS tagging performance</vt:lpstr>
      <vt:lpstr>Deciding on the correct part of speech can be difficult even for people</vt:lpstr>
      <vt:lpstr>How difficult is POS tagging?</vt:lpstr>
      <vt:lpstr>Sources of information</vt:lpstr>
      <vt:lpstr>More and Better Features  Feature-based tagger</vt:lpstr>
      <vt:lpstr>Use of POS tags in downstream NLP tasks</vt:lpstr>
      <vt:lpstr>POS taggers</vt:lpstr>
      <vt:lpstr>PowerPoint Presentation</vt:lpstr>
      <vt:lpstr>Two views of linguistic structure</vt:lpstr>
      <vt:lpstr>Two views of linguistic structure:  1. Constituency (phrase structure)</vt:lpstr>
      <vt:lpstr>Parse Trees</vt:lpstr>
      <vt:lpstr>Parse Trees</vt:lpstr>
      <vt:lpstr>Grammars</vt:lpstr>
      <vt:lpstr>Parse Trees</vt:lpstr>
      <vt:lpstr>Parse Trees</vt:lpstr>
      <vt:lpstr>Grammars</vt:lpstr>
      <vt:lpstr>Recursion in Grammars</vt:lpstr>
      <vt:lpstr>Headed phrase structure</vt:lpstr>
      <vt:lpstr>PCFGs</vt:lpstr>
      <vt:lpstr>Systems</vt:lpstr>
      <vt:lpstr>Two views of linguistic structure:  2. Dependency structure</vt:lpstr>
      <vt:lpstr>PowerPoint Presentation</vt:lpstr>
      <vt:lpstr>Dependency Parsing</vt:lpstr>
      <vt:lpstr>Comparison between constituent (phrase) and dependency trees</vt:lpstr>
      <vt:lpstr>Dependency parser </vt:lpstr>
      <vt:lpstr>Statistical parsing applications</vt:lpstr>
      <vt:lpstr>Credits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Olga</cp:lastModifiedBy>
  <cp:revision>34</cp:revision>
  <dcterms:created xsi:type="dcterms:W3CDTF">2018-02-26T23:09:34Z</dcterms:created>
  <dcterms:modified xsi:type="dcterms:W3CDTF">2019-05-16T03:44:18Z</dcterms:modified>
</cp:coreProperties>
</file>