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04" r:id="rId2"/>
    <p:sldId id="258" r:id="rId3"/>
    <p:sldId id="259" r:id="rId4"/>
    <p:sldId id="30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07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08" r:id="rId43"/>
    <p:sldId id="297" r:id="rId44"/>
    <p:sldId id="298" r:id="rId45"/>
    <p:sldId id="299" r:id="rId46"/>
    <p:sldId id="300" r:id="rId47"/>
    <p:sldId id="301" r:id="rId48"/>
    <p:sldId id="302" r:id="rId49"/>
    <p:sldId id="30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5161"/>
  </p:normalViewPr>
  <p:slideViewPr>
    <p:cSldViewPr snapToGrid="0" snapToObjects="1">
      <p:cViewPr>
        <p:scale>
          <a:sx n="91" d="100"/>
          <a:sy n="91" d="100"/>
        </p:scale>
        <p:origin x="-1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57DD0-A233-0D41-ABD0-C21B62893E53}" type="datetimeFigureOut">
              <a:rPr lang="en-US" smtClean="0"/>
              <a:t>5/7/19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B8368-6DA3-1A46-8A09-635717933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0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6AC0E-D1DB-3C49-8F3A-2C807F59780D}" type="slidenum">
              <a:rPr lang="en-US"/>
              <a:pPr/>
              <a:t>3</a:t>
            </a:fld>
            <a:endParaRPr lang="en-US"/>
          </a:p>
        </p:txBody>
      </p:sp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7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B0BCD-1196-FD42-9BD2-7F7DF82EEACD}" type="slidenum">
              <a:rPr lang="en-US"/>
              <a:pPr/>
              <a:t>12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93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081E1-77A7-C74C-BF75-2C77796FCE0E}" type="slidenum">
              <a:rPr lang="en-US"/>
              <a:pPr/>
              <a:t>13</a:t>
            </a:fld>
            <a:endParaRPr lang="en-US"/>
          </a:p>
        </p:txBody>
      </p:sp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12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1A34C-0E9C-7447-BE9E-163B8653F937}" type="slidenum">
              <a:rPr lang="en-US"/>
              <a:pPr/>
              <a:t>14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85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1D1A8-7141-9345-9F04-35AE7BC7E7F7}" type="slidenum">
              <a:rPr lang="en-US"/>
              <a:pPr/>
              <a:t>15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7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CA3F0-E544-3D43-BE34-4C72CD45F478}" type="slidenum">
              <a:rPr lang="en-US"/>
              <a:pPr/>
              <a:t>16</a:t>
            </a:fld>
            <a:endParaRPr lang="en-US"/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26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BC92B-6194-2447-8759-BE6D570F01F9}" type="slidenum">
              <a:rPr lang="en-US"/>
              <a:pPr/>
              <a:t>18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70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16596-C400-B746-8F65-AEE316245167}" type="slidenum">
              <a:rPr lang="en-US"/>
              <a:pPr/>
              <a:t>20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53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C864F-9EB3-0441-84AD-19AC354414D0}" type="slidenum">
              <a:rPr lang="en-US"/>
              <a:pPr/>
              <a:t>21</a:t>
            </a:fld>
            <a:endParaRPr lang="en-US"/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62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C81F4-B770-8148-BE03-62CCB926E9FF}" type="slidenum">
              <a:rPr lang="en-US"/>
              <a:pPr/>
              <a:t>22</a:t>
            </a:fld>
            <a:endParaRPr lang="en-US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47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3ABB6-BB70-B248-8091-EDFF4D289C82}" type="slidenum">
              <a:rPr lang="en-US"/>
              <a:pPr/>
              <a:t>23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6AC0E-D1DB-3C49-8F3A-2C807F59780D}" type="slidenum">
              <a:rPr lang="en-US"/>
              <a:pPr/>
              <a:t>4</a:t>
            </a:fld>
            <a:endParaRPr lang="en-US"/>
          </a:p>
        </p:txBody>
      </p:sp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34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0B011-06B5-B645-9AFE-33971B6FB948}" type="slidenum">
              <a:rPr lang="en-US"/>
              <a:pPr/>
              <a:t>24</a:t>
            </a:fld>
            <a:endParaRPr 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96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2E220-2A4B-B541-837E-41FD2AB2A1A8}" type="slidenum">
              <a:rPr lang="en-US"/>
              <a:pPr/>
              <a:t>25</a:t>
            </a:fld>
            <a:endParaRPr lang="en-US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87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12598-9107-1048-8488-510B22B6FFBB}" type="slidenum">
              <a:rPr lang="en-US"/>
              <a:pPr/>
              <a:t>26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26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CA57A-6FA0-BF44-A616-3AA9472D7D26}" type="slidenum">
              <a:rPr lang="en-US"/>
              <a:pPr/>
              <a:t>27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71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E68B9-96F3-664A-A7D7-4ABB08BFC22D}" type="slidenum">
              <a:rPr lang="en-US"/>
              <a:pPr/>
              <a:t>28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14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0CCAD-4B8F-624E-8DA3-D29E137DD66E}" type="slidenum">
              <a:rPr lang="en-US"/>
              <a:pPr/>
              <a:t>29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56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DCC47-D07F-1E46-82CD-4459CD454B16}" type="slidenum">
              <a:rPr lang="en-US"/>
              <a:pPr/>
              <a:t>30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67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14A4B-12AC-C440-8C0E-520783A459E0}" type="slidenum">
              <a:rPr lang="en-US"/>
              <a:pPr/>
              <a:t>31</a:t>
            </a:fld>
            <a:endParaRPr 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703263"/>
            <a:ext cx="4624388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1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E325A-19D8-CF41-997C-B3B7D57B6933}" type="slidenum">
              <a:rPr lang="en-US"/>
              <a:pPr/>
              <a:t>32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66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3CC4A-13E0-354D-B182-3C4D39C55144}" type="slidenum">
              <a:rPr lang="en-US"/>
              <a:pPr/>
              <a:t>33</a:t>
            </a:fld>
            <a:endParaRPr lang="en-US"/>
          </a:p>
        </p:txBody>
      </p:sp>
      <p:sp>
        <p:nvSpPr>
          <p:cNvPr id="97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2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9923E-E2D6-354E-B6D4-594157303CE4}" type="slidenum">
              <a:rPr lang="en-US"/>
              <a:pPr/>
              <a:t>5</a:t>
            </a:fld>
            <a:endParaRPr lang="en-US"/>
          </a:p>
        </p:txBody>
      </p:sp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900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5F119-984C-564D-8666-3CF04BAACF6F}" type="slidenum">
              <a:rPr lang="en-US"/>
              <a:pPr/>
              <a:t>34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983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4CBC2-05A0-4748-B212-79E6EF3A8F41}" type="slidenum">
              <a:rPr lang="en-US"/>
              <a:pPr/>
              <a:t>35</a:t>
            </a:fld>
            <a:endParaRPr lang="en-US"/>
          </a:p>
        </p:txBody>
      </p:sp>
      <p:sp>
        <p:nvSpPr>
          <p:cNvPr id="94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r>
              <a:rPr lang="en-US" dirty="0"/>
              <a:t>In linguistics, verb </a:t>
            </a:r>
            <a:r>
              <a:rPr lang="en-US" dirty="0" err="1"/>
              <a:t>valency</a:t>
            </a:r>
            <a:r>
              <a:rPr lang="en-US" dirty="0"/>
              <a:t> or valence is the number of arguments controlled by a verbal predicate.</a:t>
            </a:r>
          </a:p>
          <a:p>
            <a:pPr defTabSz="762000"/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frame is a schematic representation of a situation involving various participants, props, and other conceptual roles.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74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98694-D622-594F-AF54-7C9D5591C2F6}" type="slidenum">
              <a:rPr lang="en-US"/>
              <a:pPr/>
              <a:t>37</a:t>
            </a:fld>
            <a:endParaRPr lang="en-US"/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641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71E38-0968-1943-AC2B-593E01D59D07}" type="slidenum">
              <a:rPr lang="en-US"/>
              <a:pPr/>
              <a:t>38</a:t>
            </a:fld>
            <a:endParaRPr lang="en-US"/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2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37B29-0F70-E041-9DAF-60DF0470EA53}" type="slidenum">
              <a:rPr lang="en-US"/>
              <a:pPr/>
              <a:t>39</a:t>
            </a:fld>
            <a:endParaRPr lang="en-US"/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694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65545-A912-7148-A866-75184C13427A}" type="slidenum">
              <a:rPr lang="en-US"/>
              <a:pPr/>
              <a:t>40</a:t>
            </a:fld>
            <a:endParaRPr lang="en-US"/>
          </a:p>
        </p:txBody>
      </p:sp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703263"/>
            <a:ext cx="4624388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309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0DEFB-E032-D74A-8A0C-B1A8A8E8A400}" type="slidenum">
              <a:rPr lang="en-US"/>
              <a:pPr/>
              <a:t>41</a:t>
            </a:fld>
            <a:endParaRPr lang="en-US"/>
          </a:p>
        </p:txBody>
      </p:sp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703263"/>
            <a:ext cx="4624388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666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BC41F-769F-1744-94CA-49667C15B16D}" type="slidenum">
              <a:rPr lang="en-US"/>
              <a:pPr/>
              <a:t>43</a:t>
            </a:fld>
            <a:endParaRPr lang="en-US"/>
          </a:p>
        </p:txBody>
      </p:sp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703263"/>
            <a:ext cx="4624388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673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95C1E-2368-7144-878C-7EA9BFB78F31}" type="slidenum">
              <a:rPr lang="en-US"/>
              <a:pPr/>
              <a:t>44</a:t>
            </a:fld>
            <a:endParaRPr lang="en-US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703263"/>
            <a:ext cx="4624388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065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C77E3-F7E9-374C-85BE-BD1EB9378D5E}" type="slidenum">
              <a:rPr lang="en-US"/>
              <a:pPr/>
              <a:t>45</a:t>
            </a:fld>
            <a:endParaRPr lang="en-US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703263"/>
            <a:ext cx="4624388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3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67376-EA1D-4843-9D59-465EBCCE9B17}" type="slidenum">
              <a:rPr lang="en-US"/>
              <a:pPr/>
              <a:t>6</a:t>
            </a:fld>
            <a:endParaRPr lang="en-US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935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44895-F59D-6F48-AE47-50A6FC3CE79A}" type="slidenum">
              <a:rPr lang="en-US"/>
              <a:pPr/>
              <a:t>46</a:t>
            </a:fld>
            <a:endParaRPr lang="en-US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703263"/>
            <a:ext cx="4624388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429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BBD5A-2806-B74A-A759-212851653379}" type="slidenum">
              <a:rPr lang="en-US"/>
              <a:pPr/>
              <a:t>47</a:t>
            </a:fld>
            <a:endParaRPr lang="en-US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81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CF1BF-C108-9242-852A-26554B703AAC}" type="slidenum">
              <a:rPr lang="en-US"/>
              <a:pPr/>
              <a:t>48</a:t>
            </a:fld>
            <a:endParaRPr lang="en-US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33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C0464-2A39-204C-B2F3-95CF7CA8AC76}" type="slidenum">
              <a:rPr lang="en-US"/>
              <a:pPr/>
              <a:t>7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10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97FF9-9E03-B94B-9806-E13645F7452E}" type="slidenum">
              <a:rPr lang="en-US"/>
              <a:pPr/>
              <a:t>8</a:t>
            </a:fld>
            <a:endParaRPr lang="en-US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4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E43BA-F72E-E548-8D32-BBAE08564901}" type="slidenum">
              <a:rPr lang="en-US"/>
              <a:pPr/>
              <a:t>9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28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70C88-52BE-1044-AC6E-502442018F68}" type="slidenum">
              <a:rPr lang="en-US"/>
              <a:pPr/>
              <a:t>10</a:t>
            </a:fld>
            <a:endParaRPr lang="en-US"/>
          </a:p>
        </p:txBody>
      </p:sp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703263"/>
            <a:ext cx="4624388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B8B68-B19A-0F46-8C98-4A8CBE3C37AA}" type="slidenum">
              <a:rPr lang="en-US"/>
              <a:pPr/>
              <a:t>11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3263"/>
            <a:ext cx="6164262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677" tIns="46839" rIns="93677" bIns="46839"/>
          <a:lstStyle/>
          <a:p>
            <a:pPr defTabSz="762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5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5580-4ADC-7440-8565-1C6151DF3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1CBE7-CF80-B845-8902-7A53051D1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818E5-8FAF-1845-84D5-D5DF3685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8154-F122-0140-A65F-4F85910E7ACC}" type="datetimeFigureOut">
              <a:rPr lang="en-US" smtClean="0"/>
              <a:t>5/7/19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0D0A1-3F99-404E-ADA0-8042C2ED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5DF85-ED10-6845-98D4-24421678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91E-2D04-1D42-A994-C3B7501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6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4D29-3138-404B-AA14-C7C561B4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A1161-4F2C-DE46-9B8F-01C6A6A64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72B35-E3FD-5448-9C87-8C8925D6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8154-F122-0140-A65F-4F85910E7ACC}" type="datetimeFigureOut">
              <a:rPr lang="en-US" smtClean="0"/>
              <a:t>5/7/19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7ADA1-B6DE-FB4A-931B-93E511DB0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90A7-9E1A-EE40-8BF7-43802285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91E-2D04-1D42-A994-C3B7501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5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F99199-AD5B-A94E-AFA9-EDF5F95D1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61E24-B0B6-7643-9A7B-E944467E5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907D3-6BB8-B143-AA78-E22BCD66F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8154-F122-0140-A65F-4F85910E7ACC}" type="datetimeFigureOut">
              <a:rPr lang="en-US" smtClean="0"/>
              <a:t>5/7/19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1F2DA-2EBE-5341-987B-DE2C629E0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246D2-63F5-A949-9CD4-0093730D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91E-2D04-1D42-A994-C3B7501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CEEB-C77C-404A-B63E-304BA389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301C1-F366-EC4D-B700-FFB399DA7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8BE48-34E6-7347-BD1B-168CF77C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8154-F122-0140-A65F-4F85910E7ACC}" type="datetimeFigureOut">
              <a:rPr lang="en-US" smtClean="0"/>
              <a:t>5/7/19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08FF9-1DA5-F849-AD94-BCAD0F90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4C50A-F2DC-EA4F-853E-5790C4A9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91E-2D04-1D42-A994-C3B7501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1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1A34-9F7C-6B40-95E2-E3D82592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FACED-6687-8949-AEFC-6CB10DC52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0C763-3552-6847-A0AA-CF96040F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8154-F122-0140-A65F-4F85910E7ACC}" type="datetimeFigureOut">
              <a:rPr lang="en-US" smtClean="0"/>
              <a:t>5/7/19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DEA34-D3BA-C348-9CC5-25788E8FD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CC8B7-5ADF-204D-A16A-7D555C7F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91E-2D04-1D42-A994-C3B7501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3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B340-37D0-BE47-BFB4-EB220831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3091F-8858-F641-AD0F-AAD0523FE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8189C-9215-5B4C-8C39-6726884E6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D96DB-FA93-4640-B414-E156F522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8154-F122-0140-A65F-4F85910E7ACC}" type="datetimeFigureOut">
              <a:rPr lang="en-US" smtClean="0"/>
              <a:t>5/7/19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F673F-68FF-1049-94C3-B0D465F16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7C544-9043-4E47-9936-223A27E8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91E-2D04-1D42-A994-C3B7501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1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9EE5-9699-DF48-9DE3-2B7EB457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09B17-F22E-B846-AD6E-C600D9FF9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839E9-0CEB-1E4C-8654-69964376B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ED55EE-3BC6-2B43-BF80-A54626B9E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A2E81-0605-8346-90DE-AE05E3558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FAEAC2-9D6F-814A-92B9-A498712E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8154-F122-0140-A65F-4F85910E7ACC}" type="datetimeFigureOut">
              <a:rPr lang="en-US" smtClean="0"/>
              <a:t>5/7/19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F8A500-BC3F-A74F-BAA2-D4593108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2CAA2-3183-214E-9607-5CA506BF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91E-2D04-1D42-A994-C3B7501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9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C5A11-D845-BD46-90EE-276141AF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ADF05-93EB-034E-95FF-F84903B3C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8154-F122-0140-A65F-4F85910E7ACC}" type="datetimeFigureOut">
              <a:rPr lang="en-US" smtClean="0"/>
              <a:t>5/7/19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E850B5-F8C4-5146-ABA3-F14C2D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5D8A82-1E6C-C843-B793-EB87EF7E7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91E-2D04-1D42-A994-C3B7501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9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4DCD2-325A-8C4E-817C-16568C0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8154-F122-0140-A65F-4F85910E7ACC}" type="datetimeFigureOut">
              <a:rPr lang="en-US" smtClean="0"/>
              <a:t>5/7/19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5ED948-4799-F647-A21F-B0FCF60F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C4AB0-75BB-BA4C-8937-938C2EF7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91E-2D04-1D42-A994-C3B7501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9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F7DB-5ECE-564F-8812-48821FA6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53A2E-B613-2D4D-BF05-9ABEBAC4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C5664-09E0-0E4B-8020-AA053C676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273BA-A296-054B-BB6C-CCB0993A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8154-F122-0140-A65F-4F85910E7ACC}" type="datetimeFigureOut">
              <a:rPr lang="en-US" smtClean="0"/>
              <a:t>5/7/19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F32EF-C451-7C44-856B-8445C666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88C1E-6778-1A49-B342-54BCEF7A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91E-2D04-1D42-A994-C3B7501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8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AB07B-6C00-D24D-ABFF-507244D0E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82E0AC-9BAA-3C4B-A104-503E33032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9DBF8-1A37-CF4A-9BD6-A73689A33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F1557-930A-2C46-81CC-05429309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8154-F122-0140-A65F-4F85910E7ACC}" type="datetimeFigureOut">
              <a:rPr lang="en-US" smtClean="0"/>
              <a:t>5/7/19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7B2D7-14F6-CD4A-B30E-4C9C5C6B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BF3A0-E085-A34A-9417-38CE94A5F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91E-2D04-1D42-A994-C3B7501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5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82417A-C2C5-D74C-B92F-EE3D9B7FD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45C05-9CA9-C443-9634-86297DFB4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DEEC1-C231-F442-82FC-B3622553A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E8154-F122-0140-A65F-4F85910E7ACC}" type="datetimeFigureOut">
              <a:rPr lang="en-US" smtClean="0"/>
              <a:t>5/7/19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31A10-DE15-2B49-A179-3DD9A6D2E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220EA-BAA7-814F-A634-BB77A5EF2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891E-2D04-1D42-A994-C3B7501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0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(null)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unt.edu/~tarau/teaching/NLP/nlp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C6D5-AC23-394D-89D1-D454C9B3D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6034" y="4625007"/>
            <a:ext cx="9144000" cy="1058311"/>
          </a:xfrm>
        </p:spPr>
        <p:txBody>
          <a:bodyPr/>
          <a:lstStyle/>
          <a:p>
            <a:r>
              <a:rPr lang="en-CA" dirty="0"/>
              <a:t>Linguistics essentials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640AB-D639-B845-A751-CFD009768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Morphology: From Morphemes to Lemmas &amp; Categories </a:t>
            </a:r>
          </a:p>
        </p:txBody>
      </p:sp>
      <p:sp>
        <p:nvSpPr>
          <p:cNvPr id="9390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defTabSz="762000"/>
            <a:r>
              <a:rPr lang="en-US"/>
              <a:t>Lemma: lexical unit, </a:t>
            </a:r>
            <a:r>
              <a:rPr lang="ja-JP" altLang="en-US"/>
              <a:t>“</a:t>
            </a:r>
            <a:r>
              <a:rPr lang="en-US"/>
              <a:t>pointer</a:t>
            </a:r>
            <a:r>
              <a:rPr lang="ja-JP" altLang="en-US"/>
              <a:t>”</a:t>
            </a:r>
            <a:r>
              <a:rPr lang="en-US"/>
              <a:t> to lexicon</a:t>
            </a:r>
          </a:p>
          <a:p>
            <a:pPr marL="742950" lvl="1" indent="-285750" defTabSz="762000"/>
            <a:r>
              <a:rPr lang="en-US"/>
              <a:t>might as well be a number, but typically is represented as the </a:t>
            </a:r>
            <a:r>
              <a:rPr lang="ja-JP" altLang="en-US"/>
              <a:t>“</a:t>
            </a:r>
            <a:r>
              <a:rPr lang="en-US"/>
              <a:t>base form</a:t>
            </a:r>
            <a:r>
              <a:rPr lang="ja-JP" altLang="en-US"/>
              <a:t>”</a:t>
            </a:r>
            <a:r>
              <a:rPr lang="en-US"/>
              <a:t>, or </a:t>
            </a:r>
            <a:r>
              <a:rPr lang="ja-JP" altLang="en-US"/>
              <a:t>“</a:t>
            </a:r>
            <a:r>
              <a:rPr lang="en-US"/>
              <a:t>dictionary headword</a:t>
            </a:r>
            <a:r>
              <a:rPr lang="ja-JP" altLang="en-US"/>
              <a:t>”</a:t>
            </a:r>
            <a:endParaRPr lang="en-US"/>
          </a:p>
          <a:p>
            <a:pPr lvl="2" defTabSz="762000"/>
            <a:r>
              <a:rPr lang="en-US"/>
              <a:t>possibly indexed when ambiguous/polysemous: </a:t>
            </a:r>
          </a:p>
          <a:p>
            <a:pPr lvl="3" defTabSz="762000"/>
            <a:r>
              <a:rPr lang="en-US"/>
              <a:t>state</a:t>
            </a:r>
            <a:r>
              <a:rPr lang="en-US" baseline="30000"/>
              <a:t>1</a:t>
            </a:r>
            <a:r>
              <a:rPr lang="en-US"/>
              <a:t> (verb), state</a:t>
            </a:r>
            <a:r>
              <a:rPr lang="en-US" baseline="30000"/>
              <a:t>2</a:t>
            </a:r>
            <a:r>
              <a:rPr lang="en-US"/>
              <a:t> (state-of-the-art), state</a:t>
            </a:r>
            <a:r>
              <a:rPr lang="en-US" baseline="30000"/>
              <a:t>3</a:t>
            </a:r>
            <a:r>
              <a:rPr lang="en-US"/>
              <a:t> (government)</a:t>
            </a:r>
          </a:p>
          <a:p>
            <a:pPr marL="742950" lvl="1" indent="-285750" defTabSz="762000"/>
            <a:r>
              <a:rPr lang="en-US"/>
              <a:t>from one or more morphemes (</a:t>
            </a:r>
            <a:r>
              <a:rPr lang="ja-JP" altLang="en-US"/>
              <a:t>“</a:t>
            </a:r>
            <a:r>
              <a:rPr lang="en-US"/>
              <a:t>root</a:t>
            </a:r>
            <a:r>
              <a:rPr lang="ja-JP" altLang="en-US"/>
              <a:t>”</a:t>
            </a:r>
            <a:r>
              <a:rPr lang="en-US"/>
              <a:t>, </a:t>
            </a:r>
            <a:r>
              <a:rPr lang="ja-JP" altLang="en-US"/>
              <a:t>“</a:t>
            </a:r>
            <a:r>
              <a:rPr lang="en-US"/>
              <a:t>stem</a:t>
            </a:r>
            <a:r>
              <a:rPr lang="ja-JP" altLang="en-US"/>
              <a:t>”</a:t>
            </a:r>
            <a:r>
              <a:rPr lang="en-US"/>
              <a:t>, </a:t>
            </a:r>
            <a:r>
              <a:rPr lang="ja-JP" altLang="en-US"/>
              <a:t>“</a:t>
            </a:r>
            <a:r>
              <a:rPr lang="en-US"/>
              <a:t>root+derivation</a:t>
            </a:r>
            <a:r>
              <a:rPr lang="ja-JP" altLang="en-US"/>
              <a:t>”</a:t>
            </a:r>
            <a:r>
              <a:rPr lang="en-US"/>
              <a:t>, ...)</a:t>
            </a:r>
          </a:p>
          <a:p>
            <a:pPr marL="342900" indent="-342900" defTabSz="762000"/>
            <a:endParaRPr lang="en-US"/>
          </a:p>
          <a:p>
            <a:pPr marL="342900" indent="-342900" defTabSz="762000"/>
            <a:r>
              <a:rPr lang="en-US"/>
              <a:t>Categories: </a:t>
            </a:r>
          </a:p>
          <a:p>
            <a:pPr marL="742950" lvl="1" indent="-285750" defTabSz="762000"/>
            <a:r>
              <a:rPr lang="en-US"/>
              <a:t>small number of possible values (&lt; 100, often &lt; 5-10)</a:t>
            </a:r>
          </a:p>
        </p:txBody>
      </p:sp>
    </p:spTree>
    <p:extLst>
      <p:ext uri="{BB962C8B-B14F-4D97-AF65-F5344CB8AC3E}">
        <p14:creationId xmlns:p14="http://schemas.microsoft.com/office/powerpoint/2010/main" val="38075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 dirty="0"/>
              <a:t>Syntax</a:t>
            </a:r>
          </a:p>
        </p:txBody>
      </p:sp>
      <p:sp>
        <p:nvSpPr>
          <p:cNvPr id="926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04335" y="1447800"/>
            <a:ext cx="9011265" cy="4894006"/>
          </a:xfrm>
          <a:noFill/>
          <a:ln/>
        </p:spPr>
        <p:txBody>
          <a:bodyPr>
            <a:normAutofit lnSpcReduction="10000"/>
          </a:bodyPr>
          <a:lstStyle/>
          <a:p>
            <a:pPr marL="342900" indent="-342900" defTabSz="762000"/>
            <a:r>
              <a:rPr lang="en-US" sz="2400" dirty="0"/>
              <a:t>Input:</a:t>
            </a:r>
          </a:p>
          <a:p>
            <a:pPr marL="742950" lvl="1" indent="-285750" defTabSz="762000"/>
            <a:r>
              <a:rPr lang="en-US" sz="2000" dirty="0"/>
              <a:t>sequence of pairs (lemma, (morphological) tag)</a:t>
            </a:r>
          </a:p>
          <a:p>
            <a:pPr marL="342900" indent="-342900" defTabSz="762000"/>
            <a:endParaRPr lang="en-US" sz="2400" dirty="0"/>
          </a:p>
          <a:p>
            <a:pPr marL="342900" indent="-342900" defTabSz="762000"/>
            <a:r>
              <a:rPr lang="en-US" sz="2400" dirty="0"/>
              <a:t>Output:</a:t>
            </a:r>
          </a:p>
          <a:p>
            <a:pPr marL="742950" lvl="1" indent="-285750" defTabSz="762000"/>
            <a:r>
              <a:rPr lang="en-US" sz="2000" dirty="0"/>
              <a:t>sentence structure (tree) with annotated nodes (all lemmas, (</a:t>
            </a:r>
            <a:r>
              <a:rPr lang="en-US" sz="2000" dirty="0" err="1"/>
              <a:t>morphosyntactic</a:t>
            </a:r>
            <a:r>
              <a:rPr lang="en-US" sz="2000" dirty="0"/>
              <a:t>) tags, functions), of various forms</a:t>
            </a:r>
          </a:p>
          <a:p>
            <a:pPr marL="342900" indent="-342900" defTabSz="762000"/>
            <a:endParaRPr lang="en-US" sz="2400" dirty="0"/>
          </a:p>
          <a:p>
            <a:pPr marL="342900" indent="-342900" defTabSz="762000"/>
            <a:r>
              <a:rPr lang="en-US" sz="2400" dirty="0"/>
              <a:t>Deals with:</a:t>
            </a:r>
          </a:p>
          <a:p>
            <a:pPr marL="742950" lvl="1" indent="-285750" defTabSz="762000"/>
            <a:r>
              <a:rPr lang="en-US" sz="2000" dirty="0"/>
              <a:t>the relation between lemmas &amp; morphological categories and the sentence structure</a:t>
            </a:r>
          </a:p>
          <a:p>
            <a:pPr marL="742950" lvl="1" indent="-285750" defTabSz="762000"/>
            <a:r>
              <a:rPr lang="en-US" sz="2000" dirty="0"/>
              <a:t>uses syntactic categories such as Subject, Verb, Object,...</a:t>
            </a:r>
          </a:p>
          <a:p>
            <a:pPr marL="457200" lvl="1" indent="0" defTabSz="762000">
              <a:buNone/>
            </a:pPr>
            <a:endParaRPr lang="en-US" sz="2000" dirty="0"/>
          </a:p>
          <a:p>
            <a:pPr marL="914400" lvl="2" indent="0" defTabSz="762000">
              <a:buNone/>
            </a:pPr>
            <a:r>
              <a:rPr lang="en-US" sz="1800" dirty="0"/>
              <a:t>e.g.: I/PP1 see/VB a/DT dog/NN – </a:t>
            </a:r>
          </a:p>
          <a:p>
            <a:pPr marL="1371600" lvl="3" indent="0" defTabSz="762000">
              <a:buNone/>
            </a:pPr>
            <a:r>
              <a:rPr lang="en-US" dirty="0"/>
              <a:t>((I/sg)SB ((see/</a:t>
            </a:r>
            <a:r>
              <a:rPr lang="en-US" dirty="0" err="1"/>
              <a:t>pres</a:t>
            </a:r>
            <a:r>
              <a:rPr lang="en-US" dirty="0"/>
              <a:t>)</a:t>
            </a:r>
            <a:r>
              <a:rPr lang="en-US" u="sng" dirty="0"/>
              <a:t>V</a:t>
            </a:r>
            <a:r>
              <a:rPr lang="en-US" dirty="0"/>
              <a:t> (a/</a:t>
            </a:r>
            <a:r>
              <a:rPr lang="en-US" dirty="0" err="1"/>
              <a:t>det</a:t>
            </a:r>
            <a:r>
              <a:rPr lang="en-US" dirty="0"/>
              <a:t> dog/sg)OBJ)</a:t>
            </a:r>
            <a:r>
              <a:rPr lang="en-US" u="sng" dirty="0"/>
              <a:t>VP</a:t>
            </a:r>
            <a:r>
              <a:rPr lang="en-US" dirty="0"/>
              <a:t>)S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4673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Syntax: Representation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8153400" cy="4114800"/>
          </a:xfrm>
          <a:noFill/>
          <a:ln/>
        </p:spPr>
        <p:txBody>
          <a:bodyPr>
            <a:normAutofit fontScale="92500" lnSpcReduction="10000"/>
          </a:bodyPr>
          <a:lstStyle/>
          <a:p>
            <a:pPr marL="342900" indent="-342900" defTabSz="762000"/>
            <a:r>
              <a:rPr lang="en-US" dirty="0"/>
              <a:t>Tree structure (</a:t>
            </a:r>
            <a:r>
              <a:rPr lang="ja-JP" altLang="en-US" dirty="0"/>
              <a:t>“</a:t>
            </a:r>
            <a:r>
              <a:rPr lang="en-US" dirty="0"/>
              <a:t>tree</a:t>
            </a:r>
            <a:r>
              <a:rPr lang="ja-JP" altLang="en-US" dirty="0"/>
              <a:t>”</a:t>
            </a:r>
            <a:r>
              <a:rPr lang="en-US" dirty="0"/>
              <a:t> in the sense of graph theory)</a:t>
            </a:r>
          </a:p>
          <a:p>
            <a:pPr marL="742950" lvl="1" indent="-285750" defTabSz="762000"/>
            <a:r>
              <a:rPr lang="en-US" dirty="0"/>
              <a:t>one tree per sentence</a:t>
            </a:r>
          </a:p>
          <a:p>
            <a:pPr marL="742950" lvl="1" indent="-285750" defTabSz="762000"/>
            <a:endParaRPr lang="en-US" dirty="0"/>
          </a:p>
          <a:p>
            <a:pPr marL="342900" indent="-342900" defTabSz="762000"/>
            <a:r>
              <a:rPr lang="en-US" dirty="0"/>
              <a:t>Two main ideas for the shape of the tree:</a:t>
            </a:r>
          </a:p>
          <a:p>
            <a:pPr marL="742950" lvl="1" indent="-285750" defTabSz="762000"/>
            <a:r>
              <a:rPr lang="en-US" dirty="0"/>
              <a:t>phrase structure (derivation tree, cf. parsing later)</a:t>
            </a:r>
          </a:p>
          <a:p>
            <a:pPr lvl="2" defTabSz="762000"/>
            <a:r>
              <a:rPr lang="en-US" dirty="0"/>
              <a:t>using bracketed grouping</a:t>
            </a:r>
          </a:p>
          <a:p>
            <a:pPr lvl="2" defTabSz="762000"/>
            <a:r>
              <a:rPr lang="en-US" dirty="0"/>
              <a:t>brackets annotated by phrase type</a:t>
            </a:r>
          </a:p>
          <a:p>
            <a:pPr lvl="2" defTabSz="762000"/>
            <a:r>
              <a:rPr lang="en-US" dirty="0"/>
              <a:t>heads (often) explicitly marked</a:t>
            </a:r>
          </a:p>
          <a:p>
            <a:pPr marL="742950" lvl="1" indent="-285750" defTabSz="762000"/>
            <a:r>
              <a:rPr lang="en-US" dirty="0"/>
              <a:t>dependency structure (lexical relations </a:t>
            </a:r>
            <a:r>
              <a:rPr lang="ja-JP" altLang="en-US" dirty="0"/>
              <a:t>“</a:t>
            </a:r>
            <a:r>
              <a:rPr lang="en-US" dirty="0"/>
              <a:t>local</a:t>
            </a:r>
            <a:r>
              <a:rPr lang="ja-JP" altLang="en-US" dirty="0"/>
              <a:t>”</a:t>
            </a:r>
            <a:r>
              <a:rPr lang="en-US" dirty="0"/>
              <a:t>, functions)</a:t>
            </a:r>
          </a:p>
          <a:p>
            <a:pPr lvl="2" defTabSz="762000"/>
            <a:r>
              <a:rPr lang="en-US" dirty="0"/>
              <a:t>basic relation: head (governor) - dependent</a:t>
            </a:r>
          </a:p>
          <a:p>
            <a:pPr lvl="2" defTabSz="762000"/>
            <a:r>
              <a:rPr lang="en-US" dirty="0"/>
              <a:t>links (edges) annotated by syntactic function (Sb, </a:t>
            </a:r>
            <a:r>
              <a:rPr lang="en-US" dirty="0" err="1"/>
              <a:t>Obj</a:t>
            </a:r>
            <a:r>
              <a:rPr lang="en-US" dirty="0"/>
              <a:t>, ...)</a:t>
            </a:r>
          </a:p>
          <a:p>
            <a:pPr lvl="2" defTabSz="762000"/>
            <a:r>
              <a:rPr lang="en-US" dirty="0"/>
              <a:t>phrase structure: implicitly present</a:t>
            </a:r>
          </a:p>
        </p:txBody>
      </p:sp>
    </p:spTree>
    <p:extLst>
      <p:ext uri="{BB962C8B-B14F-4D97-AF65-F5344CB8AC3E}">
        <p14:creationId xmlns:p14="http://schemas.microsoft.com/office/powerpoint/2010/main" val="91456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Syntax: Phrase Structure Tree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524000"/>
            <a:ext cx="8839200" cy="4114800"/>
          </a:xfrm>
          <a:noFill/>
          <a:ln/>
        </p:spPr>
        <p:txBody>
          <a:bodyPr>
            <a:normAutofit fontScale="92500" lnSpcReduction="20000"/>
          </a:bodyPr>
          <a:lstStyle/>
          <a:p>
            <a:pPr marL="0" indent="0" defTabSz="762000">
              <a:buNone/>
            </a:pPr>
            <a:r>
              <a:rPr lang="en-US" sz="2400" dirty="0"/>
              <a:t>Example:</a:t>
            </a:r>
          </a:p>
          <a:p>
            <a:pPr marL="342900" indent="-342900" defTabSz="762000"/>
            <a:endParaRPr lang="en-US" sz="2400" dirty="0"/>
          </a:p>
          <a:p>
            <a:pPr marL="342900" indent="-342900" defTabSz="762000"/>
            <a:endParaRPr lang="en-US" sz="2400" dirty="0"/>
          </a:p>
          <a:p>
            <a:pPr marL="342900" indent="-342900" defTabSz="762000"/>
            <a:endParaRPr lang="en-US" sz="2400" dirty="0"/>
          </a:p>
          <a:p>
            <a:pPr marL="342900" indent="-342900" defTabSz="762000"/>
            <a:endParaRPr lang="en-US" sz="2400" dirty="0"/>
          </a:p>
          <a:p>
            <a:pPr marL="342900" indent="-342900" defTabSz="762000"/>
            <a:endParaRPr lang="en-US" sz="2400" dirty="0"/>
          </a:p>
          <a:p>
            <a:pPr marL="342900" indent="-342900" defTabSz="762000"/>
            <a:endParaRPr lang="en-US" sz="2400" dirty="0"/>
          </a:p>
          <a:p>
            <a:pPr marL="342900" indent="-342900" defTabSz="762000"/>
            <a:endParaRPr lang="en-US" sz="2400" dirty="0"/>
          </a:p>
          <a:p>
            <a:pPr marL="0" indent="0" defTabSz="762000">
              <a:buNone/>
            </a:pPr>
            <a:r>
              <a:rPr lang="en-US" sz="1800" dirty="0"/>
              <a:t>      </a:t>
            </a:r>
          </a:p>
          <a:p>
            <a:pPr marL="342900" indent="-342900" defTabSz="762000"/>
            <a:endParaRPr lang="en-US" sz="1800" dirty="0"/>
          </a:p>
          <a:p>
            <a:pPr marL="0" indent="0" defTabSz="762000">
              <a:buNone/>
            </a:pPr>
            <a:r>
              <a:rPr lang="en-US" sz="1800" dirty="0"/>
              <a:t>((DaimlerChrysler</a:t>
            </a:r>
            <a:r>
              <a:rPr lang="ja-JP" altLang="en-US" sz="1800" dirty="0"/>
              <a:t>’</a:t>
            </a:r>
            <a:r>
              <a:rPr lang="en-US" sz="1800" dirty="0"/>
              <a:t>s shares)</a:t>
            </a:r>
            <a:r>
              <a:rPr lang="en-US" sz="1800" baseline="-25000" dirty="0"/>
              <a:t>NP</a:t>
            </a:r>
            <a:r>
              <a:rPr lang="en-US" sz="1800" dirty="0"/>
              <a:t> (rose (three eights)</a:t>
            </a:r>
            <a:r>
              <a:rPr lang="en-US" sz="1800" baseline="-25000" dirty="0"/>
              <a:t>NUMP</a:t>
            </a:r>
            <a:r>
              <a:rPr lang="en-US" sz="1800" dirty="0"/>
              <a:t> (to 22)</a:t>
            </a:r>
            <a:r>
              <a:rPr lang="en-US" sz="1800" baseline="-25000" dirty="0"/>
              <a:t>PP-NUM </a:t>
            </a:r>
            <a:r>
              <a:rPr lang="en-US" sz="1800" dirty="0"/>
              <a:t>)</a:t>
            </a:r>
            <a:r>
              <a:rPr lang="en-US" sz="1800" baseline="-25000" dirty="0"/>
              <a:t>VP </a:t>
            </a:r>
            <a:r>
              <a:rPr lang="en-US" sz="1800" dirty="0"/>
              <a:t>)</a:t>
            </a:r>
            <a:r>
              <a:rPr lang="en-US" sz="1800" baseline="-25000" dirty="0"/>
              <a:t>S</a:t>
            </a:r>
          </a:p>
        </p:txBody>
      </p:sp>
      <p:pic>
        <p:nvPicPr>
          <p:cNvPr id="91238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295401"/>
            <a:ext cx="6875463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600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 dirty="0"/>
              <a:t>Syntax: Dependency Relations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1" y="1524000"/>
            <a:ext cx="8913813" cy="4114800"/>
          </a:xfrm>
          <a:noFill/>
          <a:ln/>
        </p:spPr>
        <p:txBody>
          <a:bodyPr>
            <a:normAutofit/>
          </a:bodyPr>
          <a:lstStyle/>
          <a:p>
            <a:pPr marL="0" indent="0" defTabSz="762000">
              <a:buNone/>
            </a:pPr>
            <a:r>
              <a:rPr lang="en-US" sz="2400" dirty="0"/>
              <a:t>Example:</a:t>
            </a:r>
          </a:p>
          <a:p>
            <a:pPr marL="342900" indent="-342900" defTabSz="762000"/>
            <a:endParaRPr lang="en-US" sz="2400" dirty="0"/>
          </a:p>
          <a:p>
            <a:pPr marL="342900" indent="-342900" defTabSz="762000"/>
            <a:endParaRPr lang="en-US" sz="2400" dirty="0"/>
          </a:p>
          <a:p>
            <a:pPr marL="342900" indent="-342900" defTabSz="762000"/>
            <a:endParaRPr lang="en-US" sz="2400" dirty="0"/>
          </a:p>
          <a:p>
            <a:pPr marL="342900" indent="-342900" defTabSz="762000"/>
            <a:endParaRPr lang="en-US" sz="2400" dirty="0"/>
          </a:p>
          <a:p>
            <a:pPr marL="342900" indent="-342900" defTabSz="762000"/>
            <a:endParaRPr lang="en-US" sz="2400" dirty="0"/>
          </a:p>
          <a:p>
            <a:pPr marL="342900" indent="-342900" defTabSz="762000"/>
            <a:endParaRPr lang="en-US" sz="2400" dirty="0"/>
          </a:p>
          <a:p>
            <a:pPr marL="342900" indent="-342900" defTabSz="762000"/>
            <a:endParaRPr lang="en-US" sz="1800" dirty="0"/>
          </a:p>
          <a:p>
            <a:pPr marL="342900" indent="-342900" defTabSz="762000"/>
            <a:endParaRPr lang="en-US" sz="1800" dirty="0"/>
          </a:p>
          <a:p>
            <a:pPr marL="342900" indent="-342900" defTabSz="762000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CA4D3-3EB3-494C-8189-9DD71A4C5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722768"/>
            <a:ext cx="7484685" cy="219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49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Meaning (semantics)</a:t>
            </a:r>
          </a:p>
        </p:txBody>
      </p:sp>
      <p:sp>
        <p:nvSpPr>
          <p:cNvPr id="9287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97858" y="1447800"/>
            <a:ext cx="9217742" cy="4879258"/>
          </a:xfrm>
          <a:noFill/>
          <a:ln/>
        </p:spPr>
        <p:txBody>
          <a:bodyPr>
            <a:normAutofit fontScale="92500" lnSpcReduction="10000"/>
          </a:bodyPr>
          <a:lstStyle/>
          <a:p>
            <a:pPr marL="342900" indent="-342900" defTabSz="762000"/>
            <a:r>
              <a:rPr lang="en-US" dirty="0"/>
              <a:t>Input:</a:t>
            </a:r>
          </a:p>
          <a:p>
            <a:pPr marL="742950" lvl="1" indent="-285750" defTabSz="762000"/>
            <a:r>
              <a:rPr lang="en-US" dirty="0"/>
              <a:t>sentence structure (tree) with annotated nodes (lemmas, (</a:t>
            </a:r>
            <a:r>
              <a:rPr lang="en-US" dirty="0" err="1"/>
              <a:t>morphosyntactic</a:t>
            </a:r>
            <a:r>
              <a:rPr lang="en-US" dirty="0"/>
              <a:t>) tags, surface functions)</a:t>
            </a:r>
          </a:p>
          <a:p>
            <a:pPr marL="342900" indent="-342900" defTabSz="762000"/>
            <a:endParaRPr lang="en-US" dirty="0"/>
          </a:p>
          <a:p>
            <a:pPr marL="342900" indent="-342900" defTabSz="762000"/>
            <a:r>
              <a:rPr lang="en-US" dirty="0"/>
              <a:t>Output:</a:t>
            </a:r>
          </a:p>
          <a:p>
            <a:pPr marL="742950" lvl="1" indent="-285750" defTabSz="762000"/>
            <a:r>
              <a:rPr lang="en-US" dirty="0"/>
              <a:t>sentence structure (tree) with annotated nodes (semantic lemmas, (</a:t>
            </a:r>
            <a:r>
              <a:rPr lang="en-US" dirty="0" err="1"/>
              <a:t>morpho</a:t>
            </a:r>
            <a:r>
              <a:rPr lang="en-US" dirty="0"/>
              <a:t>-syntactic) tags, deep functions)</a:t>
            </a:r>
          </a:p>
          <a:p>
            <a:pPr marL="342900" indent="-342900" defTabSz="762000"/>
            <a:endParaRPr lang="en-US" dirty="0"/>
          </a:p>
          <a:p>
            <a:pPr marL="342900" indent="-342900" defTabSz="762000"/>
            <a:r>
              <a:rPr lang="en-US" dirty="0"/>
              <a:t>Deals with:</a:t>
            </a:r>
          </a:p>
          <a:p>
            <a:pPr marL="742950" lvl="1" indent="-285750" defTabSz="762000"/>
            <a:r>
              <a:rPr lang="en-US" dirty="0"/>
              <a:t>relation between categories such as </a:t>
            </a:r>
            <a:r>
              <a:rPr lang="ja-JP" altLang="en-US" dirty="0"/>
              <a:t>“</a:t>
            </a:r>
            <a:r>
              <a:rPr lang="en-US" dirty="0"/>
              <a:t>Subject</a:t>
            </a:r>
            <a:r>
              <a:rPr lang="ja-JP" altLang="en-US" dirty="0"/>
              <a:t>”</a:t>
            </a:r>
            <a:r>
              <a:rPr lang="en-US" dirty="0"/>
              <a:t>, </a:t>
            </a:r>
            <a:r>
              <a:rPr lang="ja-JP" altLang="en-US" dirty="0"/>
              <a:t>“</a:t>
            </a:r>
            <a:r>
              <a:rPr lang="en-US" dirty="0"/>
              <a:t>Object</a:t>
            </a:r>
            <a:r>
              <a:rPr lang="ja-JP" altLang="en-US" dirty="0"/>
              <a:t>”</a:t>
            </a:r>
            <a:r>
              <a:rPr lang="en-US" dirty="0"/>
              <a:t> and (deep) categories such as </a:t>
            </a:r>
            <a:r>
              <a:rPr lang="ja-JP" altLang="en-US" dirty="0"/>
              <a:t>“</a:t>
            </a:r>
            <a:r>
              <a:rPr lang="en-US" dirty="0"/>
              <a:t>Agent</a:t>
            </a:r>
            <a:r>
              <a:rPr lang="ja-JP" altLang="en-US" dirty="0"/>
              <a:t>”</a:t>
            </a:r>
            <a:r>
              <a:rPr lang="en-US" dirty="0"/>
              <a:t>, </a:t>
            </a:r>
            <a:r>
              <a:rPr lang="ja-JP" altLang="en-US" dirty="0"/>
              <a:t>“</a:t>
            </a:r>
            <a:r>
              <a:rPr lang="en-US" dirty="0"/>
              <a:t>Effect</a:t>
            </a:r>
            <a:r>
              <a:rPr lang="ja-JP" altLang="en-US" dirty="0"/>
              <a:t>”</a:t>
            </a:r>
            <a:r>
              <a:rPr lang="en-US" dirty="0"/>
              <a:t>; adds other categories</a:t>
            </a:r>
          </a:p>
          <a:p>
            <a:pPr marL="0" indent="0">
              <a:buNone/>
            </a:pPr>
            <a:r>
              <a:rPr lang="en-US" sz="2100" dirty="0"/>
              <a:t>	e.g.</a:t>
            </a:r>
            <a:r>
              <a:rPr lang="en-US" sz="3300" dirty="0"/>
              <a:t> </a:t>
            </a:r>
            <a:r>
              <a:rPr lang="en-CA" sz="2400" dirty="0"/>
              <a:t>((I)SB ((was seen)V (by Tom)OBJ)VP)S -</a:t>
            </a:r>
            <a:br>
              <a:rPr lang="en-CA" sz="2400" dirty="0"/>
            </a:br>
            <a:r>
              <a:rPr lang="en-CA" sz="2400" dirty="0"/>
              <a:t>		(I/Sg/Pat (see/Perf/</a:t>
            </a:r>
            <a:r>
              <a:rPr lang="en-CA" sz="2400" dirty="0" err="1"/>
              <a:t>Pred</a:t>
            </a:r>
            <a:r>
              <a:rPr lang="en-CA" sz="2400" dirty="0"/>
              <a:t>) Tom/Sg/Ag)</a:t>
            </a:r>
          </a:p>
        </p:txBody>
      </p:sp>
    </p:spTree>
    <p:extLst>
      <p:ext uri="{BB962C8B-B14F-4D97-AF65-F5344CB8AC3E}">
        <p14:creationId xmlns:p14="http://schemas.microsoft.com/office/powerpoint/2010/main" val="1311187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...and Beyond</a:t>
            </a:r>
          </a:p>
        </p:txBody>
      </p:sp>
      <p:sp>
        <p:nvSpPr>
          <p:cNvPr id="930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827213" y="1524000"/>
            <a:ext cx="8763000" cy="4114800"/>
          </a:xfrm>
          <a:noFill/>
          <a:ln/>
        </p:spPr>
        <p:txBody>
          <a:bodyPr>
            <a:normAutofit fontScale="85000" lnSpcReduction="20000"/>
          </a:bodyPr>
          <a:lstStyle/>
          <a:p>
            <a:pPr marL="342900" indent="-342900" defTabSz="762000"/>
            <a:r>
              <a:rPr lang="en-US" dirty="0"/>
              <a:t>Input:</a:t>
            </a:r>
          </a:p>
          <a:p>
            <a:pPr marL="742950" lvl="1" indent="-285750" defTabSz="762000"/>
            <a:r>
              <a:rPr lang="en-US" dirty="0"/>
              <a:t>sentence structure (tree): annotated nodes (</a:t>
            </a:r>
            <a:r>
              <a:rPr lang="en-US" dirty="0" err="1"/>
              <a:t>autosemantic</a:t>
            </a:r>
            <a:r>
              <a:rPr lang="en-US" dirty="0"/>
              <a:t> lemmas, (</a:t>
            </a:r>
            <a:r>
              <a:rPr lang="en-US" dirty="0" err="1"/>
              <a:t>morphosyntactic</a:t>
            </a:r>
            <a:r>
              <a:rPr lang="en-US" dirty="0"/>
              <a:t>) tags, deep functions)</a:t>
            </a:r>
          </a:p>
          <a:p>
            <a:pPr marL="342900" indent="-342900" defTabSz="762000"/>
            <a:endParaRPr lang="en-US" dirty="0"/>
          </a:p>
          <a:p>
            <a:pPr marL="342900" indent="-342900" defTabSz="762000"/>
            <a:r>
              <a:rPr lang="en-US" dirty="0"/>
              <a:t>Output:</a:t>
            </a:r>
          </a:p>
          <a:p>
            <a:pPr marL="742950" lvl="1" indent="-285750" defTabSz="762000"/>
            <a:r>
              <a:rPr lang="en-US" dirty="0"/>
              <a:t>logical form, which can be evaluated (true/false)</a:t>
            </a:r>
          </a:p>
          <a:p>
            <a:pPr marL="342900" indent="-342900" defTabSz="762000"/>
            <a:endParaRPr lang="en-US" dirty="0"/>
          </a:p>
          <a:p>
            <a:pPr marL="342900" indent="-342900" defTabSz="762000"/>
            <a:r>
              <a:rPr lang="en-US" dirty="0"/>
              <a:t>Deals with:</a:t>
            </a:r>
          </a:p>
          <a:p>
            <a:pPr marL="742950" lvl="1" indent="-285750" defTabSz="762000"/>
            <a:r>
              <a:rPr lang="en-US" dirty="0"/>
              <a:t>assignment of objects from the real world to the nodes of the sentence structure</a:t>
            </a:r>
          </a:p>
          <a:p>
            <a:pPr marL="457200" lvl="1" indent="0" defTabSz="762000">
              <a:buNone/>
            </a:pPr>
            <a:r>
              <a:rPr lang="en-US" sz="2200" dirty="0"/>
              <a:t>e.g.: (I/Sg/Pat (see/Perf/</a:t>
            </a:r>
            <a:r>
              <a:rPr lang="en-US" sz="2200" dirty="0" err="1"/>
              <a:t>Pred</a:t>
            </a:r>
            <a:r>
              <a:rPr lang="en-US" sz="2200" dirty="0"/>
              <a:t>) Tom/Sg/Ag) -</a:t>
            </a:r>
          </a:p>
          <a:p>
            <a:pPr marL="0" indent="0" defTabSz="762000">
              <a:buNone/>
            </a:pPr>
            <a:r>
              <a:rPr lang="en-US" sz="2200" dirty="0"/>
              <a:t>   see(Mark-Twain[SSN:...],Tom-Sawyer[SSN:...])</a:t>
            </a:r>
            <a:r>
              <a:rPr lang="en-US" sz="2200" baseline="-25000" dirty="0"/>
              <a:t>[</a:t>
            </a:r>
            <a:r>
              <a:rPr lang="en-US" sz="2200" baseline="-25000" dirty="0" err="1"/>
              <a:t>Time:bef</a:t>
            </a:r>
            <a:r>
              <a:rPr lang="en-US" sz="2200" baseline="-25000" dirty="0"/>
              <a:t> 99/9/27/14:15][Place:39.19</a:t>
            </a:r>
            <a:r>
              <a:rPr lang="ja-JP" altLang="en-US" sz="2200" baseline="-25000" dirty="0"/>
              <a:t>’</a:t>
            </a:r>
            <a:r>
              <a:rPr lang="en-US" sz="2200" baseline="-25000" dirty="0"/>
              <a:t>40</a:t>
            </a:r>
            <a:r>
              <a:rPr lang="ja-JP" altLang="en-US" sz="2200" baseline="-25000" dirty="0"/>
              <a:t>”</a:t>
            </a:r>
            <a:r>
              <a:rPr lang="en-US" sz="2200" baseline="-25000" dirty="0"/>
              <a:t>N76.37</a:t>
            </a:r>
            <a:r>
              <a:rPr lang="ja-JP" altLang="en-US" sz="2200" baseline="-25000" dirty="0"/>
              <a:t>’</a:t>
            </a:r>
            <a:r>
              <a:rPr lang="en-US" sz="2200" baseline="-25000" dirty="0"/>
              <a:t>10</a:t>
            </a:r>
            <a:r>
              <a:rPr lang="ja-JP" altLang="en-US" sz="2200" baseline="-25000" dirty="0"/>
              <a:t>”</a:t>
            </a:r>
            <a:r>
              <a:rPr lang="en-US" sz="2200" baseline="-25000" dirty="0"/>
              <a:t>W]</a:t>
            </a:r>
          </a:p>
        </p:txBody>
      </p:sp>
    </p:spTree>
    <p:extLst>
      <p:ext uri="{BB962C8B-B14F-4D97-AF65-F5344CB8AC3E}">
        <p14:creationId xmlns:p14="http://schemas.microsoft.com/office/powerpoint/2010/main" val="1461867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sz="2400"/>
          </a:p>
          <a:p>
            <a:endParaRPr lang="en-US" sz="2400"/>
          </a:p>
          <a:p>
            <a:pPr>
              <a:buFontTx/>
              <a:buChar char="•"/>
            </a:pPr>
            <a:r>
              <a:rPr lang="en-US" sz="2400"/>
              <a:t>Levels of formal description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990000"/>
                </a:solidFill>
              </a:rPr>
              <a:t>Linguistic categories</a:t>
            </a:r>
          </a:p>
          <a:p>
            <a:pPr>
              <a:buFontTx/>
              <a:buChar char="•"/>
            </a:pPr>
            <a:r>
              <a:rPr lang="en-US" sz="2400"/>
              <a:t>Words, phrases, sentences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B6C72-6E2D-5D4D-9DE2-F05331A74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CA" dirty="0"/>
              <a:t>L</a:t>
            </a:r>
            <a:r>
              <a:rPr lang="en-US" dirty="0"/>
              <a:t>inguistics essentials</a:t>
            </a:r>
          </a:p>
        </p:txBody>
      </p:sp>
    </p:spTree>
    <p:extLst>
      <p:ext uri="{BB962C8B-B14F-4D97-AF65-F5344CB8AC3E}">
        <p14:creationId xmlns:p14="http://schemas.microsoft.com/office/powerpoint/2010/main" val="180134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29600" cy="1143000"/>
          </a:xfrm>
          <a:noFill/>
          <a:ln/>
        </p:spPr>
        <p:txBody>
          <a:bodyPr vert="horz" lIns="92075" tIns="46038" rIns="92075" bIns="46038" rtlCol="0" anchor="ctr">
            <a:normAutofit fontScale="90000"/>
          </a:bodyPr>
          <a:lstStyle/>
          <a:p>
            <a:pPr defTabSz="762000"/>
            <a:r>
              <a:rPr lang="en-US"/>
              <a:t>The Categories: Part of Speech:</a:t>
            </a:r>
            <a:br>
              <a:rPr lang="en-US"/>
            </a:br>
            <a:r>
              <a:rPr lang="en-US"/>
              <a:t> Open and Closed Categories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1013" y="1752600"/>
            <a:ext cx="8763000" cy="4953000"/>
          </a:xfrm>
          <a:noFill/>
          <a:ln/>
        </p:spPr>
        <p:txBody>
          <a:bodyPr>
            <a:normAutofit/>
          </a:bodyPr>
          <a:lstStyle/>
          <a:p>
            <a:pPr marL="342900" indent="-342900" defTabSz="762000"/>
            <a:r>
              <a:rPr lang="en-US" sz="2400" dirty="0"/>
              <a:t>Part of Speech - POS (pretty much stable set across languages);</a:t>
            </a:r>
          </a:p>
          <a:p>
            <a:pPr marL="457200" lvl="1" indent="0" defTabSz="762000">
              <a:buNone/>
            </a:pPr>
            <a:r>
              <a:rPr lang="en-US" dirty="0"/>
              <a:t>morphological </a:t>
            </a:r>
            <a:r>
              <a:rPr lang="ja-JP" altLang="en-US" dirty="0"/>
              <a:t>“</a:t>
            </a:r>
            <a:r>
              <a:rPr lang="en-US" dirty="0"/>
              <a:t>behavior</a:t>
            </a:r>
            <a:r>
              <a:rPr lang="ja-JP" altLang="en-US" dirty="0"/>
              <a:t>”</a:t>
            </a:r>
            <a:r>
              <a:rPr lang="en-US" dirty="0"/>
              <a:t> is typically consistent within a POS category</a:t>
            </a:r>
            <a:endParaRPr lang="en-US" sz="2000" dirty="0"/>
          </a:p>
          <a:p>
            <a:pPr marL="742950" lvl="1" indent="-285750" defTabSz="762000"/>
            <a:r>
              <a:rPr lang="en-US" dirty="0"/>
              <a:t>Open categories: (</a:t>
            </a:r>
            <a:r>
              <a:rPr lang="ja-JP" altLang="en-US" dirty="0"/>
              <a:t>“</a:t>
            </a:r>
            <a:r>
              <a:rPr lang="en-US" dirty="0"/>
              <a:t>open</a:t>
            </a:r>
            <a:r>
              <a:rPr lang="ja-JP" altLang="en-US" dirty="0"/>
              <a:t>”</a:t>
            </a:r>
            <a:r>
              <a:rPr lang="en-US" dirty="0"/>
              <a:t> to additions)</a:t>
            </a:r>
          </a:p>
          <a:p>
            <a:pPr lvl="2" defTabSz="762000"/>
            <a:r>
              <a:rPr lang="en-US" dirty="0"/>
              <a:t>verb, noun, pronoun, adjective, numeral, adverb</a:t>
            </a:r>
          </a:p>
          <a:p>
            <a:pPr lvl="3" defTabSz="762000"/>
            <a:r>
              <a:rPr lang="en-US" sz="2000" dirty="0"/>
              <a:t>subject to inflection (in general); subject to cross-category derivations</a:t>
            </a:r>
          </a:p>
          <a:p>
            <a:pPr lvl="3" defTabSz="762000"/>
            <a:r>
              <a:rPr lang="en-US" sz="2000" dirty="0"/>
              <a:t>newly coined words always belong to open POS categories</a:t>
            </a:r>
          </a:p>
          <a:p>
            <a:pPr lvl="3" defTabSz="762000"/>
            <a:r>
              <a:rPr lang="en-US" sz="2000" dirty="0"/>
              <a:t>potentially unlimited number of words</a:t>
            </a:r>
            <a:endParaRPr lang="en-US" sz="2400" dirty="0"/>
          </a:p>
          <a:p>
            <a:pPr marL="742950" lvl="1" indent="-285750" defTabSz="762000"/>
            <a:r>
              <a:rPr lang="en-US" dirty="0"/>
              <a:t>Closed categories: </a:t>
            </a:r>
          </a:p>
          <a:p>
            <a:pPr lvl="2" defTabSz="762000"/>
            <a:r>
              <a:rPr lang="en-US" dirty="0"/>
              <a:t>preposition, conjunction, article, interjection, particle</a:t>
            </a:r>
          </a:p>
          <a:p>
            <a:pPr lvl="3" defTabSz="762000"/>
            <a:r>
              <a:rPr lang="en-US" sz="2000" dirty="0"/>
              <a:t>not a base for derivation (possibly only by compounding)</a:t>
            </a:r>
          </a:p>
          <a:p>
            <a:pPr lvl="3" defTabSz="762000"/>
            <a:r>
              <a:rPr lang="en-US" sz="2000" dirty="0"/>
              <a:t>finite and (very) small number of words</a:t>
            </a:r>
          </a:p>
        </p:txBody>
      </p:sp>
    </p:spTree>
    <p:extLst>
      <p:ext uri="{BB962C8B-B14F-4D97-AF65-F5344CB8AC3E}">
        <p14:creationId xmlns:p14="http://schemas.microsoft.com/office/powerpoint/2010/main" val="333201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06400" y="381000"/>
            <a:ext cx="11277600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06400" y="3632200"/>
            <a:ext cx="11277600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06400" y="381001"/>
            <a:ext cx="436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Open class (lexical) words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06400" y="3632201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Closed class (functional)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08000" y="889000"/>
            <a:ext cx="3556000" cy="243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08000" y="908052"/>
            <a:ext cx="193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Nouns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165600" y="889000"/>
            <a:ext cx="2133600" cy="4775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165600" y="908052"/>
            <a:ext cx="233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Verbs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09600" y="1498600"/>
            <a:ext cx="16256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09600" y="1517651"/>
            <a:ext cx="142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Proper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336800" y="1498600"/>
            <a:ext cx="16256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336800" y="1517651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Common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368800" y="3835400"/>
            <a:ext cx="16256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368800" y="3854451"/>
            <a:ext cx="142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Modals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4368800" y="1498600"/>
            <a:ext cx="16256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4368800" y="1517652"/>
            <a:ext cx="142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Main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6502400" y="889000"/>
            <a:ext cx="41656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6502400" y="908052"/>
            <a:ext cx="233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Adjectives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502400" y="1600200"/>
            <a:ext cx="41656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6502400" y="1619252"/>
            <a:ext cx="233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Adverbs</a:t>
            </a: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6502400" y="4343400"/>
            <a:ext cx="3149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6502400" y="4362451"/>
            <a:ext cx="233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Prepositions</a:t>
            </a: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6502400" y="5054600"/>
            <a:ext cx="3149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6502400" y="5073652"/>
            <a:ext cx="233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Particles</a:t>
            </a: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609600" y="4343400"/>
            <a:ext cx="3149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609600" y="4362451"/>
            <a:ext cx="233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Determiners</a:t>
            </a:r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609600" y="5054600"/>
            <a:ext cx="3149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609600" y="5073651"/>
            <a:ext cx="233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Conjunctions</a:t>
            </a: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609600" y="5765800"/>
            <a:ext cx="3149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609600" y="5784852"/>
            <a:ext cx="233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Pronouns</a:t>
            </a: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9042400" y="2616201"/>
            <a:ext cx="193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</a:rPr>
              <a:t>… more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9956800" y="5054601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FF3300"/>
                </a:solidFill>
              </a:rPr>
              <a:t>… more</a:t>
            </a: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711200" y="2080684"/>
            <a:ext cx="1422400" cy="8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 dirty="0">
                <a:solidFill>
                  <a:schemeClr val="accent2"/>
                </a:solidFill>
              </a:rPr>
              <a:t>IBM</a:t>
            </a:r>
          </a:p>
          <a:p>
            <a:pPr eaLnBrk="1" hangingPunct="1">
              <a:spcBef>
                <a:spcPct val="20000"/>
              </a:spcBef>
            </a:pPr>
            <a:r>
              <a:rPr lang="en-US" sz="2133" i="1" dirty="0">
                <a:solidFill>
                  <a:schemeClr val="accent2"/>
                </a:solidFill>
              </a:rPr>
              <a:t>Italy</a:t>
            </a: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2438400" y="2080685"/>
            <a:ext cx="1422400" cy="8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 dirty="0">
                <a:solidFill>
                  <a:schemeClr val="accent2"/>
                </a:solidFill>
              </a:rPr>
              <a:t>cat / cats</a:t>
            </a:r>
          </a:p>
          <a:p>
            <a:pPr eaLnBrk="1" hangingPunct="1">
              <a:spcBef>
                <a:spcPct val="20000"/>
              </a:spcBef>
            </a:pPr>
            <a:r>
              <a:rPr lang="en-US" sz="2133" i="1" dirty="0">
                <a:solidFill>
                  <a:schemeClr val="accent2"/>
                </a:solidFill>
              </a:rPr>
              <a:t>snow</a:t>
            </a: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4470400" y="2108201"/>
            <a:ext cx="1524000" cy="8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>
                <a:solidFill>
                  <a:schemeClr val="accent2"/>
                </a:solidFill>
              </a:rPr>
              <a:t>see</a:t>
            </a:r>
          </a:p>
          <a:p>
            <a:pPr eaLnBrk="1" hangingPunct="1">
              <a:spcBef>
                <a:spcPct val="20000"/>
              </a:spcBef>
            </a:pPr>
            <a:r>
              <a:rPr lang="en-US" sz="2133" i="1">
                <a:solidFill>
                  <a:schemeClr val="accent2"/>
                </a:solidFill>
              </a:rPr>
              <a:t>registered</a:t>
            </a:r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470400" y="4417484"/>
            <a:ext cx="1524000" cy="8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>
                <a:solidFill>
                  <a:schemeClr val="accent2"/>
                </a:solidFill>
              </a:rPr>
              <a:t>can</a:t>
            </a:r>
          </a:p>
          <a:p>
            <a:pPr eaLnBrk="1" hangingPunct="1">
              <a:spcBef>
                <a:spcPct val="20000"/>
              </a:spcBef>
            </a:pPr>
            <a:r>
              <a:rPr lang="en-US" sz="2133" i="1">
                <a:solidFill>
                  <a:schemeClr val="accent2"/>
                </a:solidFill>
              </a:rPr>
              <a:t>had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8229600" y="948268"/>
            <a:ext cx="26416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 dirty="0">
                <a:solidFill>
                  <a:schemeClr val="accent2"/>
                </a:solidFill>
              </a:rPr>
              <a:t>old   older   oldest</a:t>
            </a: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8229600" y="1659467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>
                <a:solidFill>
                  <a:schemeClr val="accent2"/>
                </a:solidFill>
              </a:rPr>
              <a:t>slowly</a:t>
            </a: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8432800" y="4402667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>
                <a:solidFill>
                  <a:schemeClr val="accent2"/>
                </a:solidFill>
              </a:rPr>
              <a:t>to with</a:t>
            </a:r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8432800" y="5113867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 dirty="0">
                <a:solidFill>
                  <a:schemeClr val="accent2"/>
                </a:solidFill>
              </a:rPr>
              <a:t>off   up</a:t>
            </a: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2336800" y="4402668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>
                <a:solidFill>
                  <a:schemeClr val="accent2"/>
                </a:solidFill>
              </a:rPr>
              <a:t>the some</a:t>
            </a: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2540000" y="5113867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>
                <a:solidFill>
                  <a:schemeClr val="accent2"/>
                </a:solidFill>
              </a:rPr>
              <a:t>and or</a:t>
            </a:r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2540000" y="5825067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>
                <a:solidFill>
                  <a:schemeClr val="accent2"/>
                </a:solidFill>
              </a:rPr>
              <a:t>he its</a:t>
            </a:r>
          </a:p>
        </p:txBody>
      </p:sp>
      <p:sp>
        <p:nvSpPr>
          <p:cNvPr id="45" name="Rectangle 49"/>
          <p:cNvSpPr>
            <a:spLocks noChangeArrowheads="1"/>
          </p:cNvSpPr>
          <p:nvPr/>
        </p:nvSpPr>
        <p:spPr bwMode="auto">
          <a:xfrm>
            <a:off x="6502400" y="2514600"/>
            <a:ext cx="1625600" cy="1625600"/>
          </a:xfrm>
          <a:prstGeom prst="rect">
            <a:avLst/>
          </a:prstGeom>
          <a:solidFill>
            <a:srgbClr val="EDC8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6" name="Text Box 50"/>
          <p:cNvSpPr txBox="1">
            <a:spLocks noChangeArrowheads="1"/>
          </p:cNvSpPr>
          <p:nvPr/>
        </p:nvSpPr>
        <p:spPr bwMode="auto">
          <a:xfrm>
            <a:off x="6502400" y="2533651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Numerals</a:t>
            </a:r>
          </a:p>
        </p:txBody>
      </p:sp>
      <p:sp>
        <p:nvSpPr>
          <p:cNvPr id="47" name="Text Box 51"/>
          <p:cNvSpPr txBox="1">
            <a:spLocks noChangeArrowheads="1"/>
          </p:cNvSpPr>
          <p:nvPr/>
        </p:nvSpPr>
        <p:spPr bwMode="auto">
          <a:xfrm>
            <a:off x="6604000" y="3096685"/>
            <a:ext cx="1524000" cy="8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 dirty="0">
                <a:solidFill>
                  <a:schemeClr val="accent2"/>
                </a:solidFill>
              </a:rPr>
              <a:t>122,312</a:t>
            </a:r>
          </a:p>
          <a:p>
            <a:pPr eaLnBrk="1" hangingPunct="1">
              <a:spcBef>
                <a:spcPct val="20000"/>
              </a:spcBef>
            </a:pPr>
            <a:r>
              <a:rPr lang="en-US" sz="2133" i="1" dirty="0">
                <a:solidFill>
                  <a:schemeClr val="accent2"/>
                </a:solidFill>
              </a:rPr>
              <a:t>one fifth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6502400" y="5765800"/>
            <a:ext cx="3149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>
                <a:latin typeface="Arial"/>
                <a:cs typeface="Arial"/>
              </a:rPr>
              <a:t>Interjections</a:t>
            </a: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8432800" y="5867400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 dirty="0" err="1">
                <a:solidFill>
                  <a:schemeClr val="accent2"/>
                </a:solidFill>
              </a:rPr>
              <a:t>Ow</a:t>
            </a:r>
            <a:r>
              <a:rPr lang="en-US" sz="2133" i="1" dirty="0">
                <a:solidFill>
                  <a:schemeClr val="accent2"/>
                </a:solidFill>
              </a:rPr>
              <a:t>  Eh</a:t>
            </a:r>
          </a:p>
        </p:txBody>
      </p:sp>
    </p:spTree>
    <p:extLst>
      <p:ext uri="{BB962C8B-B14F-4D97-AF65-F5344CB8AC3E}">
        <p14:creationId xmlns:p14="http://schemas.microsoft.com/office/powerpoint/2010/main" val="266877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sz="2400" dirty="0"/>
          </a:p>
          <a:p>
            <a:endParaRPr lang="en-US" sz="3200" dirty="0"/>
          </a:p>
          <a:p>
            <a:pPr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Levels of formal description</a:t>
            </a:r>
          </a:p>
          <a:p>
            <a:pPr>
              <a:buFontTx/>
              <a:buChar char="•"/>
            </a:pPr>
            <a:r>
              <a:rPr lang="en-US" sz="3200" dirty="0"/>
              <a:t>Linguistic categories</a:t>
            </a:r>
          </a:p>
          <a:p>
            <a:pPr>
              <a:buFontTx/>
              <a:buChar char="•"/>
            </a:pPr>
            <a:r>
              <a:rPr lang="en-US" sz="3200" dirty="0"/>
              <a:t>Words, phrases, sentences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D4213-47A0-804E-AAE4-2028855FF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CA" dirty="0"/>
              <a:t>L</a:t>
            </a:r>
            <a:r>
              <a:rPr lang="en-US" dirty="0"/>
              <a:t>inguistics essentials</a:t>
            </a:r>
          </a:p>
        </p:txBody>
      </p:sp>
    </p:spTree>
    <p:extLst>
      <p:ext uri="{BB962C8B-B14F-4D97-AF65-F5344CB8AC3E}">
        <p14:creationId xmlns:p14="http://schemas.microsoft.com/office/powerpoint/2010/main" val="2290129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 fontScale="90000"/>
          </a:bodyPr>
          <a:lstStyle/>
          <a:p>
            <a:pPr defTabSz="762000"/>
            <a:r>
              <a:rPr lang="en-US"/>
              <a:t>The Categories: Part of Speech,</a:t>
            </a:r>
            <a:br>
              <a:rPr lang="en-US"/>
            </a:br>
            <a:r>
              <a:rPr lang="en-US"/>
              <a:t>Open Categories: Nouns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1478" y="1295400"/>
            <a:ext cx="8590722" cy="4876800"/>
          </a:xfrm>
          <a:noFill/>
          <a:ln/>
        </p:spPr>
        <p:txBody>
          <a:bodyPr>
            <a:normAutofit fontScale="92500" lnSpcReduction="20000"/>
          </a:bodyPr>
          <a:lstStyle/>
          <a:p>
            <a:pPr marL="342900" indent="-342900" defTabSz="762000"/>
            <a:r>
              <a:rPr lang="en-US" dirty="0"/>
              <a:t>Nouns:</a:t>
            </a:r>
            <a:r>
              <a:rPr lang="en-US" sz="1600" dirty="0"/>
              <a:t>  </a:t>
            </a:r>
            <a:r>
              <a:rPr lang="en-US" sz="2200" dirty="0"/>
              <a:t>typically refer to entities</a:t>
            </a:r>
            <a:endParaRPr lang="en-US" sz="1600" dirty="0"/>
          </a:p>
          <a:p>
            <a:pPr marL="0" indent="0" defTabSz="762000">
              <a:buNone/>
            </a:pPr>
            <a:r>
              <a:rPr lang="en-US" dirty="0"/>
              <a:t>	</a:t>
            </a:r>
            <a:r>
              <a:rPr lang="en-US" sz="1800" dirty="0"/>
              <a:t>Inflection:</a:t>
            </a:r>
          </a:p>
          <a:p>
            <a:pPr marL="0" indent="0" defTabSz="762000">
              <a:buNone/>
            </a:pPr>
            <a:r>
              <a:rPr lang="en-US" sz="1600" dirty="0"/>
              <a:t>	number		singular, plural</a:t>
            </a:r>
          </a:p>
          <a:p>
            <a:pPr marL="0" indent="0" defTabSz="762000">
              <a:buNone/>
            </a:pPr>
            <a:r>
              <a:rPr lang="en-US" sz="1600" dirty="0"/>
              <a:t>	gender		feminine, masculine, neuter</a:t>
            </a:r>
          </a:p>
          <a:p>
            <a:pPr marL="457200" lvl="1" indent="0" defTabSz="762000">
              <a:buNone/>
            </a:pPr>
            <a:r>
              <a:rPr lang="en-US" sz="1600" dirty="0"/>
              <a:t>	case		nominative, genitive, accusative, dative, vocative</a:t>
            </a:r>
          </a:p>
          <a:p>
            <a:pPr marL="742950" lvl="1" indent="-285750" defTabSz="762000"/>
            <a:endParaRPr lang="en-US" sz="1600" dirty="0"/>
          </a:p>
          <a:p>
            <a:pPr marL="742950" lvl="1" indent="-285750" defTabSz="762000"/>
            <a:r>
              <a:rPr lang="en-US" dirty="0"/>
              <a:t>semantic classification: </a:t>
            </a:r>
          </a:p>
          <a:p>
            <a:pPr lvl="2" defTabSz="762000"/>
            <a:r>
              <a:rPr lang="en-US" dirty="0"/>
              <a:t>human/animal/(non-living) things: driver/bird/stone</a:t>
            </a:r>
          </a:p>
          <a:p>
            <a:pPr lvl="2" defTabSz="762000"/>
            <a:r>
              <a:rPr lang="en-US" dirty="0"/>
              <a:t>concrete/abstract: computer/thought </a:t>
            </a:r>
          </a:p>
          <a:p>
            <a:pPr lvl="2" defTabSz="762000"/>
            <a:r>
              <a:rPr lang="en-US" dirty="0"/>
              <a:t>common/proper: table/Microsoft</a:t>
            </a:r>
          </a:p>
          <a:p>
            <a:pPr marL="742950" lvl="1" indent="-285750" defTabSz="762000"/>
            <a:endParaRPr lang="en-US" dirty="0"/>
          </a:p>
          <a:p>
            <a:pPr marL="742950" lvl="1" indent="-285750" defTabSz="762000"/>
            <a:r>
              <a:rPr lang="en-US" dirty="0"/>
              <a:t>syntactic classification: </a:t>
            </a:r>
            <a:r>
              <a:rPr lang="en-US" sz="1900" dirty="0"/>
              <a:t>countable/uncountable: book, water</a:t>
            </a:r>
          </a:p>
          <a:p>
            <a:pPr marL="742950" lvl="1" indent="-285750" defTabSz="762000"/>
            <a:endParaRPr lang="en-US" dirty="0"/>
          </a:p>
          <a:p>
            <a:pPr marL="742950" lvl="1" indent="-285750" defTabSz="762000"/>
            <a:r>
              <a:rPr lang="en-US" dirty="0"/>
              <a:t>morphological classification:</a:t>
            </a:r>
          </a:p>
          <a:p>
            <a:pPr lvl="2" defTabSz="762000"/>
            <a:r>
              <a:rPr lang="en-US" dirty="0" err="1"/>
              <a:t>pluralia</a:t>
            </a:r>
            <a:r>
              <a:rPr lang="en-US" dirty="0"/>
              <a:t>/</a:t>
            </a:r>
            <a:r>
              <a:rPr lang="en-US" dirty="0" err="1"/>
              <a:t>singularia</a:t>
            </a:r>
            <a:r>
              <a:rPr lang="en-US" dirty="0"/>
              <a:t> </a:t>
            </a:r>
            <a:r>
              <a:rPr lang="en-US" dirty="0" err="1"/>
              <a:t>tantum</a:t>
            </a:r>
            <a:r>
              <a:rPr lang="en-US" dirty="0"/>
              <a:t>: data (is), police (are)</a:t>
            </a:r>
          </a:p>
          <a:p>
            <a:pPr lvl="2" defTabSz="762000"/>
            <a:r>
              <a:rPr lang="ja-JP" altLang="en-US" dirty="0"/>
              <a:t>“</a:t>
            </a:r>
            <a:r>
              <a:rPr lang="en-US" dirty="0"/>
              <a:t>adverbial</a:t>
            </a:r>
            <a:r>
              <a:rPr lang="ja-JP" altLang="en-US" dirty="0"/>
              <a:t>”</a:t>
            </a:r>
            <a:r>
              <a:rPr lang="en-US" dirty="0"/>
              <a:t> nouns: afternoon, home, east (no inflection)</a:t>
            </a:r>
          </a:p>
        </p:txBody>
      </p:sp>
    </p:spTree>
    <p:extLst>
      <p:ext uri="{BB962C8B-B14F-4D97-AF65-F5344CB8AC3E}">
        <p14:creationId xmlns:p14="http://schemas.microsoft.com/office/powerpoint/2010/main" val="2451896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 fontScale="90000"/>
          </a:bodyPr>
          <a:lstStyle/>
          <a:p>
            <a:pPr defTabSz="762000"/>
            <a:r>
              <a:rPr lang="en-US"/>
              <a:t>The Categories: Part of Speech,</a:t>
            </a:r>
            <a:br>
              <a:rPr lang="en-US"/>
            </a:br>
            <a:r>
              <a:rPr lang="en-US"/>
              <a:t>Open Categories: Verbs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871" y="1524000"/>
            <a:ext cx="9486543" cy="5171768"/>
          </a:xfrm>
          <a:noFill/>
          <a:ln/>
        </p:spPr>
        <p:txBody>
          <a:bodyPr>
            <a:normAutofit fontScale="85000" lnSpcReduction="20000"/>
          </a:bodyPr>
          <a:lstStyle/>
          <a:p>
            <a:pPr marL="0" indent="0" defTabSz="762000">
              <a:buNone/>
            </a:pPr>
            <a:r>
              <a:rPr lang="en-US" sz="2900" dirty="0"/>
              <a:t>Verbs: </a:t>
            </a:r>
          </a:p>
          <a:p>
            <a:pPr marL="457200" lvl="1" indent="0" defTabSz="762000">
              <a:buNone/>
            </a:pPr>
            <a:r>
              <a:rPr lang="en-US" dirty="0"/>
              <a:t>Inflectional:</a:t>
            </a:r>
          </a:p>
          <a:p>
            <a:pPr marL="457200" lvl="1" indent="0" defTabSz="762000">
              <a:buNone/>
            </a:pPr>
            <a:r>
              <a:rPr lang="en-US" dirty="0"/>
              <a:t>	subject number	singular, plural</a:t>
            </a:r>
          </a:p>
          <a:p>
            <a:pPr marL="457200" lvl="1" indent="0" defTabSz="762000">
              <a:buNone/>
            </a:pPr>
            <a:r>
              <a:rPr lang="en-US" dirty="0"/>
              <a:t>	subject person		first </a:t>
            </a:r>
            <a:r>
              <a:rPr lang="en-US" i="1" dirty="0"/>
              <a:t>(I </a:t>
            </a:r>
            <a:r>
              <a:rPr lang="en-US" dirty="0"/>
              <a:t>read)</a:t>
            </a:r>
            <a:r>
              <a:rPr lang="en-US" i="1" dirty="0"/>
              <a:t>,</a:t>
            </a:r>
            <a:r>
              <a:rPr lang="en-US" dirty="0"/>
              <a:t> second </a:t>
            </a:r>
            <a:r>
              <a:rPr lang="en-US" i="1" dirty="0"/>
              <a:t>(you</a:t>
            </a:r>
            <a:r>
              <a:rPr lang="en-US" dirty="0"/>
              <a:t> read)</a:t>
            </a:r>
            <a:r>
              <a:rPr lang="en-US" i="1" dirty="0"/>
              <a:t>,</a:t>
            </a:r>
            <a:r>
              <a:rPr lang="en-US" dirty="0"/>
              <a:t> …</a:t>
            </a:r>
          </a:p>
          <a:p>
            <a:pPr marL="457200" lvl="1" indent="0" defTabSz="762000">
              <a:buNone/>
            </a:pPr>
            <a:r>
              <a:rPr lang="en-US" dirty="0"/>
              <a:t>	tense			present tense, past tense …</a:t>
            </a:r>
          </a:p>
          <a:p>
            <a:pPr marL="457200" lvl="1" indent="0" defTabSz="762000">
              <a:buNone/>
            </a:pPr>
            <a:r>
              <a:rPr lang="en-US" dirty="0"/>
              <a:t>	aspect			progressive, perfect</a:t>
            </a:r>
          </a:p>
          <a:p>
            <a:pPr marL="457200" lvl="1" indent="0" defTabSz="762000">
              <a:buNone/>
            </a:pPr>
            <a:r>
              <a:rPr lang="en-US" dirty="0"/>
              <a:t>	modality		possibility, …</a:t>
            </a:r>
          </a:p>
          <a:p>
            <a:pPr marL="457200" lvl="1" indent="0" defTabSz="762000">
              <a:buNone/>
            </a:pPr>
            <a:r>
              <a:rPr lang="en-US" dirty="0"/>
              <a:t>	voice			active, passive	</a:t>
            </a:r>
          </a:p>
          <a:p>
            <a:pPr marL="742950" lvl="1" indent="-285750" defTabSz="762000"/>
            <a:endParaRPr lang="en-US" dirty="0"/>
          </a:p>
          <a:p>
            <a:pPr marL="742950" lvl="1" indent="-285750" defTabSz="762000"/>
            <a:r>
              <a:rPr lang="en-US" dirty="0"/>
              <a:t>syntactic/semantic: classification:</a:t>
            </a:r>
          </a:p>
          <a:p>
            <a:pPr lvl="2" defTabSz="762000"/>
            <a:r>
              <a:rPr lang="en-US" sz="2300" dirty="0"/>
              <a:t>ordinary: (to) speak, (to) write</a:t>
            </a:r>
          </a:p>
          <a:p>
            <a:pPr lvl="2" defTabSz="762000"/>
            <a:r>
              <a:rPr lang="en-US" sz="2300" dirty="0"/>
              <a:t>auxiliaries: be, have, will, would, do, go (going)</a:t>
            </a:r>
          </a:p>
          <a:p>
            <a:pPr lvl="2" defTabSz="762000"/>
            <a:r>
              <a:rPr lang="en-US" sz="2300" dirty="0"/>
              <a:t>modals: can, could, may, should, must, want</a:t>
            </a:r>
          </a:p>
          <a:p>
            <a:pPr lvl="2" defTabSz="762000"/>
            <a:r>
              <a:rPr lang="en-US" sz="2300" dirty="0" err="1"/>
              <a:t>phasal</a:t>
            </a:r>
            <a:r>
              <a:rPr lang="en-US" sz="2300" dirty="0"/>
              <a:t> (aspectual): begin, start, end</a:t>
            </a:r>
          </a:p>
          <a:p>
            <a:pPr marL="914400" lvl="2" indent="0" defTabSz="762000">
              <a:buNone/>
            </a:pPr>
            <a:endParaRPr lang="en-US" sz="2600" dirty="0"/>
          </a:p>
          <a:p>
            <a:pPr marL="742950" lvl="1" indent="-285750" defTabSz="762000"/>
            <a:r>
              <a:rPr lang="en-US" sz="2600" dirty="0"/>
              <a:t>morphological classification</a:t>
            </a:r>
          </a:p>
          <a:p>
            <a:pPr lvl="2" defTabSz="762000"/>
            <a:r>
              <a:rPr lang="en-US" sz="2300" b="1" i="1" u="sng" dirty="0"/>
              <a:t>conjugation</a:t>
            </a:r>
            <a:r>
              <a:rPr lang="en-US" sz="2300" dirty="0"/>
              <a:t> type: regular/irregular, (Ge.: weak/strong/irregular)</a:t>
            </a:r>
          </a:p>
          <a:p>
            <a:pPr lvl="2" defTabSz="762000"/>
            <a:r>
              <a:rPr lang="en-US" sz="2300" i="1" dirty="0"/>
              <a:t>conjugation</a:t>
            </a:r>
            <a:r>
              <a:rPr lang="en-US" sz="2300" dirty="0"/>
              <a:t> class: (e.g. Italian: -are, -ere, -ire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54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 fontScale="90000"/>
          </a:bodyPr>
          <a:lstStyle/>
          <a:p>
            <a:pPr defTabSz="762000"/>
            <a:r>
              <a:rPr lang="en-US"/>
              <a:t>The Categories: Part of Speech,</a:t>
            </a:r>
            <a:br>
              <a:rPr lang="en-US"/>
            </a:br>
            <a:r>
              <a:rPr lang="en-US"/>
              <a:t>Open Categories: Pronouns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1" y="1752600"/>
            <a:ext cx="8456613" cy="4114800"/>
          </a:xfrm>
          <a:noFill/>
          <a:ln/>
        </p:spPr>
        <p:txBody>
          <a:bodyPr>
            <a:normAutofit/>
          </a:bodyPr>
          <a:lstStyle/>
          <a:p>
            <a:pPr marL="342900" indent="-342900" defTabSz="762000"/>
            <a:r>
              <a:rPr lang="en-US" dirty="0"/>
              <a:t>Pronouns:</a:t>
            </a:r>
            <a:r>
              <a:rPr lang="en-US" sz="1600" dirty="0"/>
              <a:t> </a:t>
            </a:r>
          </a:p>
          <a:p>
            <a:pPr lvl="1" defTabSz="762000"/>
            <a:r>
              <a:rPr lang="en-US" sz="1800" dirty="0"/>
              <a:t> Inflectional: number, person, gender, case</a:t>
            </a:r>
          </a:p>
          <a:p>
            <a:pPr marL="742950" lvl="1" indent="-285750" defTabSz="762000"/>
            <a:r>
              <a:rPr lang="en-US" sz="1800" dirty="0"/>
              <a:t>much like nouns (syntactic usage also similar)</a:t>
            </a:r>
          </a:p>
          <a:p>
            <a:pPr marL="742950" lvl="1" indent="-285750" defTabSz="762000"/>
            <a:r>
              <a:rPr lang="en-US" sz="1800" dirty="0"/>
              <a:t>(pro)noun - </a:t>
            </a:r>
            <a:r>
              <a:rPr lang="ja-JP" altLang="en-US" sz="1800" dirty="0"/>
              <a:t>“</a:t>
            </a:r>
            <a:r>
              <a:rPr lang="en-US" sz="1800" dirty="0"/>
              <a:t>stands for</a:t>
            </a:r>
            <a:r>
              <a:rPr lang="ja-JP" altLang="en-US" sz="1800" dirty="0"/>
              <a:t>”</a:t>
            </a:r>
            <a:r>
              <a:rPr lang="en-US" sz="1800" dirty="0"/>
              <a:t> a noun</a:t>
            </a:r>
          </a:p>
          <a:p>
            <a:pPr marL="742950" lvl="1" indent="-285750" defTabSz="762000"/>
            <a:endParaRPr lang="en-US" dirty="0"/>
          </a:p>
          <a:p>
            <a:pPr marL="742950" lvl="1" indent="-285750" defTabSz="762000"/>
            <a:r>
              <a:rPr lang="en-US" dirty="0"/>
              <a:t>classification (mostly syntactic/semantic):</a:t>
            </a:r>
          </a:p>
          <a:p>
            <a:pPr lvl="2" defTabSz="762000"/>
            <a:r>
              <a:rPr lang="en-US" sz="1800" dirty="0"/>
              <a:t>personal: I, you, she, he, it, we, you, they</a:t>
            </a:r>
          </a:p>
          <a:p>
            <a:pPr lvl="2" defTabSz="762000"/>
            <a:r>
              <a:rPr lang="en-US" sz="1800" dirty="0"/>
              <a:t>demonstrative: this, that</a:t>
            </a:r>
          </a:p>
          <a:p>
            <a:pPr lvl="2" defTabSz="762000"/>
            <a:r>
              <a:rPr lang="en-US" sz="1800" dirty="0"/>
              <a:t>possessive: my, your, her, his, its, our, their; mine, yours, ours,...</a:t>
            </a:r>
          </a:p>
          <a:p>
            <a:pPr lvl="2" defTabSz="762000"/>
            <a:r>
              <a:rPr lang="en-US" sz="1800" dirty="0"/>
              <a:t>reflexive: myself, yourself, herself,..., oneself</a:t>
            </a:r>
          </a:p>
          <a:p>
            <a:pPr lvl="2" defTabSz="762000"/>
            <a:r>
              <a:rPr lang="en-US" sz="1800" dirty="0"/>
              <a:t>interrogative: what, which, who, whom, whose, that </a:t>
            </a:r>
          </a:p>
          <a:p>
            <a:pPr lvl="2" defTabSz="762000"/>
            <a:r>
              <a:rPr lang="en-US" sz="1800" dirty="0"/>
              <a:t>indefinite (</a:t>
            </a:r>
            <a:r>
              <a:rPr lang="ja-JP" altLang="en-US" sz="1800" dirty="0"/>
              <a:t>“</a:t>
            </a:r>
            <a:r>
              <a:rPr lang="en-US" sz="1800" dirty="0"/>
              <a:t>nominal</a:t>
            </a:r>
            <a:r>
              <a:rPr lang="ja-JP" altLang="en-US" sz="1800" dirty="0"/>
              <a:t>”</a:t>
            </a:r>
            <a:r>
              <a:rPr lang="en-US" sz="1800" dirty="0"/>
              <a:t>): somebody, something, one</a:t>
            </a:r>
          </a:p>
          <a:p>
            <a:pPr lvl="2" defTabSz="76200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4712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153400" cy="1143000"/>
          </a:xfrm>
          <a:noFill/>
          <a:ln/>
        </p:spPr>
        <p:txBody>
          <a:bodyPr vert="horz" lIns="92075" tIns="46038" rIns="92075" bIns="46038" rtlCol="0" anchor="ctr">
            <a:normAutofit fontScale="90000"/>
          </a:bodyPr>
          <a:lstStyle/>
          <a:p>
            <a:pPr defTabSz="762000"/>
            <a:r>
              <a:rPr lang="en-US"/>
              <a:t>The Categories: Part of Speech,</a:t>
            </a:r>
            <a:br>
              <a:rPr lang="en-US"/>
            </a:br>
            <a:r>
              <a:rPr lang="en-US"/>
              <a:t>Open Categories: Adjectives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305800" cy="4114800"/>
          </a:xfrm>
          <a:noFill/>
          <a:ln/>
        </p:spPr>
        <p:txBody>
          <a:bodyPr>
            <a:normAutofit fontScale="92500" lnSpcReduction="20000"/>
          </a:bodyPr>
          <a:lstStyle/>
          <a:p>
            <a:pPr marL="342900" indent="-342900" defTabSz="762000"/>
            <a:r>
              <a:rPr lang="en-US" dirty="0"/>
              <a:t>Adjectives: describe properties of nouns</a:t>
            </a:r>
          </a:p>
          <a:p>
            <a:pPr marL="342900" indent="-342900" defTabSz="762000"/>
            <a:endParaRPr lang="en-US" dirty="0"/>
          </a:p>
          <a:p>
            <a:pPr marL="457200" lvl="1" indent="0" defTabSz="762000">
              <a:buNone/>
            </a:pPr>
            <a:r>
              <a:rPr lang="en-US" dirty="0"/>
              <a:t>Inflectional</a:t>
            </a:r>
            <a:r>
              <a:rPr lang="en-US" sz="1600" dirty="0"/>
              <a:t>: </a:t>
            </a:r>
            <a:r>
              <a:rPr lang="en-US" sz="1700" dirty="0"/>
              <a:t>degree of comparison (comparative/superlative), number, gender, case</a:t>
            </a:r>
            <a:endParaRPr lang="en-US" sz="1600" dirty="0"/>
          </a:p>
          <a:p>
            <a:pPr marL="742950" lvl="1" indent="-285750" defTabSz="762000"/>
            <a:endParaRPr lang="en-US" dirty="0"/>
          </a:p>
          <a:p>
            <a:pPr marL="742950" lvl="1" indent="-285750" defTabSz="762000"/>
            <a:r>
              <a:rPr lang="en-US" dirty="0"/>
              <a:t>classification:</a:t>
            </a:r>
          </a:p>
          <a:p>
            <a:pPr lvl="2" defTabSz="762000"/>
            <a:r>
              <a:rPr lang="en-US" dirty="0"/>
              <a:t>ordinary: new, interesting </a:t>
            </a:r>
          </a:p>
          <a:p>
            <a:pPr lvl="2" defTabSz="762000"/>
            <a:r>
              <a:rPr lang="en-US" dirty="0"/>
              <a:t>possessive: John</a:t>
            </a:r>
            <a:r>
              <a:rPr lang="ja-JP" altLang="en-US" dirty="0"/>
              <a:t>’</a:t>
            </a:r>
            <a:r>
              <a:rPr lang="en-US" dirty="0"/>
              <a:t>s, driver</a:t>
            </a:r>
            <a:r>
              <a:rPr lang="ja-JP" altLang="en-US" dirty="0"/>
              <a:t>’</a:t>
            </a:r>
            <a:r>
              <a:rPr lang="en-US" dirty="0"/>
              <a:t>s</a:t>
            </a:r>
          </a:p>
          <a:p>
            <a:pPr lvl="2" defTabSz="762000"/>
            <a:r>
              <a:rPr lang="en-US" dirty="0"/>
              <a:t>proper: Appalachian (Mountains)</a:t>
            </a:r>
          </a:p>
          <a:p>
            <a:pPr lvl="2" defTabSz="762000"/>
            <a:r>
              <a:rPr lang="en-US" dirty="0"/>
              <a:t>often derived from verbs/nouns: teaching (assistant), trendy, stylish</a:t>
            </a:r>
          </a:p>
          <a:p>
            <a:pPr marL="742950" lvl="1" indent="-285750" defTabSz="762000"/>
            <a:endParaRPr lang="en-US" dirty="0"/>
          </a:p>
          <a:p>
            <a:pPr marL="742950" lvl="1" indent="-285750" defTabSz="762000"/>
            <a:r>
              <a:rPr lang="en-US" dirty="0"/>
              <a:t>morphological classification</a:t>
            </a:r>
          </a:p>
          <a:p>
            <a:pPr lvl="2" defTabSz="762000"/>
            <a:r>
              <a:rPr lang="en-US" dirty="0"/>
              <a:t>degrees of comparison (</a:t>
            </a:r>
            <a:r>
              <a:rPr lang="en-US" dirty="0" err="1"/>
              <a:t>En</a:t>
            </a:r>
            <a:r>
              <a:rPr lang="en-US" dirty="0"/>
              <a:t>.: big, bigger, biggest)</a:t>
            </a:r>
          </a:p>
          <a:p>
            <a:pPr lvl="2" defTabSz="762000"/>
            <a:r>
              <a:rPr lang="en-US" dirty="0"/>
              <a:t>usually requires agreement with the noun </a:t>
            </a:r>
          </a:p>
        </p:txBody>
      </p:sp>
    </p:spTree>
    <p:extLst>
      <p:ext uri="{BB962C8B-B14F-4D97-AF65-F5344CB8AC3E}">
        <p14:creationId xmlns:p14="http://schemas.microsoft.com/office/powerpoint/2010/main" val="2580508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 fontScale="90000"/>
          </a:bodyPr>
          <a:lstStyle/>
          <a:p>
            <a:pPr defTabSz="762000"/>
            <a:r>
              <a:rPr lang="en-US"/>
              <a:t>The Categories: Part of Speech,</a:t>
            </a:r>
            <a:br>
              <a:rPr lang="en-US"/>
            </a:br>
            <a:r>
              <a:rPr lang="en-US"/>
              <a:t>Open Categories: Adverbs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20000"/>
          </a:bodyPr>
          <a:lstStyle/>
          <a:p>
            <a:pPr marL="342900" indent="-342900" defTabSz="762000"/>
            <a:r>
              <a:rPr lang="en-US" dirty="0"/>
              <a:t>Adverbs: modify a verb, and specify place, time, manner, degree</a:t>
            </a:r>
          </a:p>
          <a:p>
            <a:pPr marL="0" indent="0" defTabSz="762000">
              <a:buNone/>
            </a:pPr>
            <a:r>
              <a:rPr lang="en-US" dirty="0"/>
              <a:t>        </a:t>
            </a:r>
            <a:r>
              <a:rPr lang="en-US" sz="2200" dirty="0"/>
              <a:t>Inflectional:</a:t>
            </a:r>
            <a:r>
              <a:rPr lang="en-US" sz="3500" dirty="0"/>
              <a:t> </a:t>
            </a:r>
            <a:r>
              <a:rPr lang="en-US" sz="1900" dirty="0"/>
              <a:t>degree of comparison</a:t>
            </a:r>
            <a:endParaRPr lang="en-US" sz="1600" dirty="0"/>
          </a:p>
          <a:p>
            <a:pPr marL="742950" lvl="1" indent="-285750" defTabSz="762000"/>
            <a:endParaRPr lang="en-US" dirty="0"/>
          </a:p>
          <a:p>
            <a:pPr marL="742950" lvl="1" indent="-285750" defTabSz="762000"/>
            <a:r>
              <a:rPr lang="en-US" dirty="0"/>
              <a:t>derivation from adjectives is common:</a:t>
            </a:r>
          </a:p>
          <a:p>
            <a:pPr lvl="2" defTabSz="762000"/>
            <a:r>
              <a:rPr lang="en-US" dirty="0"/>
              <a:t>new </a:t>
            </a:r>
            <a:r>
              <a:rPr lang="en-US" dirty="0">
                <a:latin typeface="Symbol" charset="0"/>
                <a:sym typeface="Wingdings" charset="0"/>
              </a:rPr>
              <a:t> </a:t>
            </a:r>
            <a:r>
              <a:rPr lang="en-US" dirty="0"/>
              <a:t>newly, interesting </a:t>
            </a:r>
            <a:r>
              <a:rPr lang="en-US" dirty="0">
                <a:latin typeface="Symbol" charset="0"/>
                <a:sym typeface="Wingdings" charset="0"/>
              </a:rPr>
              <a:t> </a:t>
            </a:r>
            <a:r>
              <a:rPr lang="en-US" dirty="0"/>
              <a:t>interestingly</a:t>
            </a:r>
          </a:p>
          <a:p>
            <a:pPr marL="742950" lvl="1" indent="-285750" defTabSz="762000"/>
            <a:r>
              <a:rPr lang="en-US" dirty="0"/>
              <a:t>non-derived adverbs:</a:t>
            </a:r>
          </a:p>
          <a:p>
            <a:pPr lvl="2" defTabSz="762000"/>
            <a:r>
              <a:rPr lang="en-US" dirty="0"/>
              <a:t>ordinary: so, well, just, too, then, often, there</a:t>
            </a:r>
          </a:p>
          <a:p>
            <a:pPr lvl="2" defTabSz="762000"/>
            <a:r>
              <a:rPr lang="en-US" dirty="0" err="1"/>
              <a:t>wh</a:t>
            </a:r>
            <a:r>
              <a:rPr lang="en-US" dirty="0"/>
              <a:t>-adverbs (interrogative): why, when, where, how</a:t>
            </a:r>
          </a:p>
          <a:p>
            <a:pPr lvl="2" defTabSz="762000"/>
            <a:r>
              <a:rPr lang="en-US" dirty="0"/>
              <a:t>degree adverbs/qualifiers: very, too</a:t>
            </a:r>
          </a:p>
          <a:p>
            <a:pPr marL="742950" lvl="1" indent="-285750" defTabSz="762000"/>
            <a:endParaRPr lang="en-US" dirty="0"/>
          </a:p>
          <a:p>
            <a:pPr marL="742950" lvl="1" indent="-285750" defTabSz="762000"/>
            <a:r>
              <a:rPr lang="en-US" dirty="0"/>
              <a:t>morphological classification (not much, really...)</a:t>
            </a:r>
          </a:p>
          <a:p>
            <a:pPr lvl="2" defTabSz="762000"/>
            <a:r>
              <a:rPr lang="en-US" dirty="0"/>
              <a:t>degree of comparison: well, better, best </a:t>
            </a:r>
          </a:p>
          <a:p>
            <a:pPr lvl="2" defTabSz="762000"/>
            <a:r>
              <a:rPr lang="en-US" dirty="0"/>
              <a:t>soon, sooner</a:t>
            </a:r>
          </a:p>
        </p:txBody>
      </p:sp>
    </p:spTree>
    <p:extLst>
      <p:ext uri="{BB962C8B-B14F-4D97-AF65-F5344CB8AC3E}">
        <p14:creationId xmlns:p14="http://schemas.microsoft.com/office/powerpoint/2010/main" val="133975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The Categories: Part of Speech,</a:t>
            </a:r>
            <a:br>
              <a:rPr lang="en-US"/>
            </a:br>
            <a:r>
              <a:rPr lang="en-US"/>
              <a:t>Open Categories: Numerals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8839200" cy="4114800"/>
          </a:xfrm>
          <a:noFill/>
          <a:ln/>
        </p:spPr>
        <p:txBody>
          <a:bodyPr>
            <a:normAutofit fontScale="92500" lnSpcReduction="20000"/>
          </a:bodyPr>
          <a:lstStyle/>
          <a:p>
            <a:pPr marL="342900" indent="-342900" defTabSz="762000"/>
            <a:r>
              <a:rPr lang="en-US" dirty="0"/>
              <a:t>Numerals: used to indicate numbers</a:t>
            </a:r>
          </a:p>
          <a:p>
            <a:pPr marL="0" indent="0" defTabSz="762000">
              <a:buNone/>
            </a:pPr>
            <a:r>
              <a:rPr lang="en-US" sz="1600" dirty="0"/>
              <a:t>	</a:t>
            </a:r>
            <a:r>
              <a:rPr lang="en-US" sz="1900" dirty="0"/>
              <a:t>  </a:t>
            </a:r>
            <a:r>
              <a:rPr lang="en-US" sz="2200" dirty="0"/>
              <a:t>Inflectional</a:t>
            </a:r>
            <a:r>
              <a:rPr lang="en-US" sz="1900" dirty="0"/>
              <a:t>: number, gender, case, negation</a:t>
            </a:r>
            <a:endParaRPr lang="en-US" sz="1600" dirty="0"/>
          </a:p>
          <a:p>
            <a:pPr marL="742950" lvl="1" indent="-285750" defTabSz="762000"/>
            <a:endParaRPr lang="en-US" dirty="0"/>
          </a:p>
          <a:p>
            <a:pPr marL="742950" lvl="1" indent="-285750" defTabSz="762000"/>
            <a:r>
              <a:rPr lang="en-US" dirty="0"/>
              <a:t>open (infinite?) category: compounding (Ge.: </a:t>
            </a:r>
            <a:r>
              <a:rPr lang="en-US" dirty="0" err="1"/>
              <a:t>einundzwanzig</a:t>
            </a:r>
            <a:r>
              <a:rPr lang="en-US" dirty="0"/>
              <a:t>, 21)</a:t>
            </a:r>
          </a:p>
          <a:p>
            <a:pPr marL="742950" lvl="1" indent="-285750" defTabSz="762000"/>
            <a:endParaRPr lang="en-US" dirty="0"/>
          </a:p>
          <a:p>
            <a:pPr marL="742950" lvl="1" indent="-285750" defTabSz="762000"/>
            <a:r>
              <a:rPr lang="en-US" dirty="0"/>
              <a:t>classification:</a:t>
            </a:r>
          </a:p>
          <a:p>
            <a:pPr lvl="2" defTabSz="762000"/>
            <a:r>
              <a:rPr lang="en-US" dirty="0"/>
              <a:t>cardinals: one, five, hundred</a:t>
            </a:r>
          </a:p>
          <a:p>
            <a:pPr lvl="3" defTabSz="762000"/>
            <a:r>
              <a:rPr lang="en-US" dirty="0"/>
              <a:t>NB: million etc. often considered noun</a:t>
            </a:r>
          </a:p>
          <a:p>
            <a:pPr lvl="2" defTabSz="762000"/>
            <a:r>
              <a:rPr lang="en-US" dirty="0"/>
              <a:t>ordinals: first, second, thirtieth</a:t>
            </a:r>
          </a:p>
          <a:p>
            <a:pPr lvl="2" defTabSz="762000"/>
            <a:r>
              <a:rPr lang="en-US" dirty="0"/>
              <a:t>quantifiers: all, many, some, none</a:t>
            </a:r>
          </a:p>
          <a:p>
            <a:pPr lvl="2" defTabSz="762000"/>
            <a:r>
              <a:rPr lang="en-US" dirty="0"/>
              <a:t>multiplicative: times, twice</a:t>
            </a:r>
          </a:p>
          <a:p>
            <a:pPr lvl="2" defTabSz="762000"/>
            <a:r>
              <a:rPr lang="en-US" dirty="0"/>
              <a:t>multilateral: single, triple, twofold</a:t>
            </a:r>
          </a:p>
          <a:p>
            <a:pPr marL="742950" lvl="1" indent="-285750" defTabSz="762000"/>
            <a:endParaRPr lang="en-US" dirty="0"/>
          </a:p>
          <a:p>
            <a:pPr marL="742950" lvl="1" indent="-285750" defTabSz="762000"/>
            <a:r>
              <a:rPr lang="en-US" dirty="0"/>
              <a:t>morphological classification: as nouns/adjectives; many irregulars</a:t>
            </a:r>
          </a:p>
        </p:txBody>
      </p:sp>
    </p:spTree>
    <p:extLst>
      <p:ext uri="{BB962C8B-B14F-4D97-AF65-F5344CB8AC3E}">
        <p14:creationId xmlns:p14="http://schemas.microsoft.com/office/powerpoint/2010/main" val="3655426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 fontScale="90000"/>
          </a:bodyPr>
          <a:lstStyle/>
          <a:p>
            <a:pPr defTabSz="762000"/>
            <a:r>
              <a:rPr lang="en-US"/>
              <a:t>The Categories: Part of Speech, Closed Categories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1" y="1981200"/>
            <a:ext cx="9066213" cy="4114800"/>
          </a:xfrm>
          <a:noFill/>
          <a:ln/>
        </p:spPr>
        <p:txBody>
          <a:bodyPr>
            <a:normAutofit lnSpcReduction="10000"/>
          </a:bodyPr>
          <a:lstStyle/>
          <a:p>
            <a:pPr marL="342900" indent="-342900" defTabSz="762000"/>
            <a:r>
              <a:rPr lang="en-US"/>
              <a:t>Closed categories: </a:t>
            </a:r>
            <a:r>
              <a:rPr lang="en-US" sz="1800"/>
              <a:t>preposition, conjunction, article, interjection, clitic, particle</a:t>
            </a:r>
          </a:p>
          <a:p>
            <a:pPr marL="742950" lvl="1" indent="-285750" defTabSz="762000"/>
            <a:endParaRPr lang="en-US"/>
          </a:p>
          <a:p>
            <a:pPr marL="742950" lvl="1" indent="-285750" defTabSz="762000"/>
            <a:r>
              <a:rPr lang="en-US"/>
              <a:t>Morphological behavior: indeclinable</a:t>
            </a:r>
          </a:p>
          <a:p>
            <a:pPr lvl="2" defTabSz="762000"/>
            <a:r>
              <a:rPr lang="en-US"/>
              <a:t>preposition: of, without, by, to; </a:t>
            </a:r>
          </a:p>
          <a:p>
            <a:pPr lvl="2" defTabSz="762000"/>
            <a:r>
              <a:rPr lang="en-US"/>
              <a:t>conjunction:</a:t>
            </a:r>
          </a:p>
          <a:p>
            <a:pPr lvl="2" defTabSz="762000"/>
            <a:r>
              <a:rPr lang="en-US"/>
              <a:t>         coordinating: and, but, or, however</a:t>
            </a:r>
          </a:p>
          <a:p>
            <a:pPr lvl="2" defTabSz="762000"/>
            <a:r>
              <a:rPr lang="en-US"/>
              <a:t>         subordinating: that, if, because, before, after, although, as </a:t>
            </a:r>
          </a:p>
          <a:p>
            <a:pPr lvl="2" defTabSz="762000"/>
            <a:r>
              <a:rPr lang="en-US"/>
              <a:t>Article (determiner): a, an, the</a:t>
            </a:r>
          </a:p>
          <a:p>
            <a:pPr lvl="2" defTabSz="762000"/>
            <a:r>
              <a:rPr lang="en-US"/>
              <a:t>interjection: wow, eh, hello;</a:t>
            </a:r>
          </a:p>
          <a:p>
            <a:pPr lvl="2" defTabSz="762000"/>
            <a:r>
              <a:rPr lang="en-US"/>
              <a:t>clitic: </a:t>
            </a:r>
            <a:r>
              <a:rPr lang="ja-JP" altLang="en-US"/>
              <a:t>‘</a:t>
            </a:r>
            <a:r>
              <a:rPr lang="en-US"/>
              <a:t>s;  may be attached to whole phrases (at the end)</a:t>
            </a:r>
          </a:p>
          <a:p>
            <a:pPr lvl="2" defTabSz="762000"/>
            <a:r>
              <a:rPr lang="en-US"/>
              <a:t>particle: yes, no, not; to (+verb); </a:t>
            </a:r>
          </a:p>
          <a:p>
            <a:pPr lvl="3" defTabSz="762000"/>
            <a:r>
              <a:rPr lang="en-US"/>
              <a:t>many (otherwise) prepositions if part of phrasal verbs, e.g. (look) up</a:t>
            </a:r>
          </a:p>
        </p:txBody>
      </p:sp>
    </p:spTree>
    <p:extLst>
      <p:ext uri="{BB962C8B-B14F-4D97-AF65-F5344CB8AC3E}">
        <p14:creationId xmlns:p14="http://schemas.microsoft.com/office/powerpoint/2010/main" val="2299259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 fontScale="90000"/>
          </a:bodyPr>
          <a:lstStyle/>
          <a:p>
            <a:pPr defTabSz="762000"/>
            <a:r>
              <a:rPr lang="en-US"/>
              <a:t>The Categories: Number and Gender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524000"/>
            <a:ext cx="8458200" cy="4114800"/>
          </a:xfrm>
          <a:noFill/>
          <a:ln/>
        </p:spPr>
        <p:txBody>
          <a:bodyPr>
            <a:normAutofit fontScale="92500" lnSpcReduction="10000"/>
          </a:bodyPr>
          <a:lstStyle/>
          <a:p>
            <a:pPr marL="342900" indent="-342900" defTabSz="762000"/>
            <a:r>
              <a:rPr lang="en-US" dirty="0"/>
              <a:t>Grammatical Number: </a:t>
            </a:r>
            <a:r>
              <a:rPr lang="en-US" sz="1700" dirty="0"/>
              <a:t>Singular, Plural</a:t>
            </a:r>
            <a:endParaRPr lang="en-US" sz="1600" dirty="0"/>
          </a:p>
          <a:p>
            <a:pPr marL="742950" lvl="1" indent="-285750" defTabSz="762000"/>
            <a:r>
              <a:rPr lang="en-US" dirty="0"/>
              <a:t>nouns, pronouns, verbs, adjectives, numerals</a:t>
            </a:r>
          </a:p>
          <a:p>
            <a:pPr lvl="2" defTabSz="762000"/>
            <a:r>
              <a:rPr lang="en-US" dirty="0"/>
              <a:t>computer / computers; (he) goes / (they) go</a:t>
            </a:r>
          </a:p>
          <a:p>
            <a:pPr lvl="1"/>
            <a:r>
              <a:rPr lang="en-CA" dirty="0"/>
              <a:t>In some languages: (Czech): </a:t>
            </a:r>
            <a:r>
              <a:rPr lang="en-CA" sz="1700" dirty="0"/>
              <a:t>Dual (nouns, pronouns, adjectives)</a:t>
            </a:r>
          </a:p>
          <a:p>
            <a:pPr lvl="2"/>
            <a:r>
              <a:rPr lang="en-CA" dirty="0"/>
              <a:t>(Pl.) </a:t>
            </a:r>
            <a:r>
              <a:rPr lang="en-CA" dirty="0" err="1"/>
              <a:t>nohami</a:t>
            </a:r>
            <a:r>
              <a:rPr lang="en-CA" dirty="0"/>
              <a:t> / (Dl.) </a:t>
            </a:r>
            <a:r>
              <a:rPr lang="en-CA" dirty="0" err="1"/>
              <a:t>nohama</a:t>
            </a:r>
            <a:r>
              <a:rPr lang="en-CA" dirty="0"/>
              <a:t> (</a:t>
            </a:r>
            <a:r>
              <a:rPr lang="en-CA" dirty="0" err="1"/>
              <a:t>Cz</a:t>
            </a:r>
            <a:r>
              <a:rPr lang="en-CA" dirty="0"/>
              <a:t>., (by) legs (of </a:t>
            </a:r>
            <a:r>
              <a:rPr lang="en-CA" dirty="0" err="1"/>
              <a:t>sth</a:t>
            </a:r>
            <a:r>
              <a:rPr lang="en-CA" dirty="0"/>
              <a:t>) / (by) legs (of </a:t>
            </a:r>
            <a:r>
              <a:rPr lang="en-CA" dirty="0" err="1"/>
              <a:t>sb</a:t>
            </a:r>
            <a:r>
              <a:rPr lang="en-CA" dirty="0"/>
              <a:t>))</a:t>
            </a:r>
          </a:p>
          <a:p>
            <a:pPr marL="342900" indent="-342900" defTabSz="762000"/>
            <a:endParaRPr lang="en-US" dirty="0"/>
          </a:p>
          <a:p>
            <a:pPr marL="342900" indent="-342900" defTabSz="762000"/>
            <a:r>
              <a:rPr lang="en-US" dirty="0"/>
              <a:t>Grammatical Gender: </a:t>
            </a:r>
            <a:r>
              <a:rPr lang="en-US" sz="1700" dirty="0"/>
              <a:t>Masculine, Feminine, Neuter</a:t>
            </a:r>
            <a:endParaRPr lang="en-US" sz="1600" dirty="0"/>
          </a:p>
          <a:p>
            <a:pPr marL="742950" lvl="1" indent="-285750" defTabSz="762000"/>
            <a:r>
              <a:rPr lang="en-US" dirty="0"/>
              <a:t>nouns, pronouns, verbs, adjectives, numerals</a:t>
            </a:r>
          </a:p>
          <a:p>
            <a:pPr lvl="2" defTabSz="762000"/>
            <a:r>
              <a:rPr lang="en-US" dirty="0"/>
              <a:t>he/she/it; </a:t>
            </a:r>
            <a:r>
              <a:rPr lang="en-CA" dirty="0" err="1"/>
              <a:t>qital</a:t>
            </a:r>
            <a:r>
              <a:rPr lang="en-CA" dirty="0"/>
              <a:t>, </a:t>
            </a:r>
            <a:r>
              <a:rPr lang="en-CA" dirty="0" err="1"/>
              <a:t>qitala</a:t>
            </a:r>
            <a:r>
              <a:rPr lang="en-CA" dirty="0"/>
              <a:t>, </a:t>
            </a:r>
            <a:r>
              <a:rPr lang="en-CA" dirty="0" err="1"/>
              <a:t>qitalo</a:t>
            </a:r>
            <a:r>
              <a:rPr lang="en-CA" dirty="0"/>
              <a:t> (Ru., (he/she/it) was reading)</a:t>
            </a:r>
            <a:r>
              <a:rPr lang="en-US" dirty="0"/>
              <a:t> </a:t>
            </a:r>
          </a:p>
          <a:p>
            <a:pPr lvl="2" defTabSz="762000"/>
            <a:r>
              <a:rPr lang="en-US" dirty="0"/>
              <a:t>nouns: (mostly) do not change gender for a single lexical unit </a:t>
            </a:r>
          </a:p>
          <a:p>
            <a:pPr marL="742950" lvl="1" indent="-285750" defTabSz="762000"/>
            <a:r>
              <a:rPr lang="en-US" dirty="0"/>
              <a:t>Also: </a:t>
            </a:r>
            <a:r>
              <a:rPr lang="en-US" sz="1700" dirty="0"/>
              <a:t>animate/inanimate (gram., some genders), etc.</a:t>
            </a:r>
            <a:endParaRPr lang="en-US" sz="2600" dirty="0"/>
          </a:p>
          <a:p>
            <a:pPr lvl="2" defTabSz="762000"/>
            <a:r>
              <a:rPr lang="en-US" dirty="0" err="1"/>
              <a:t>Mädchen</a:t>
            </a:r>
            <a:r>
              <a:rPr lang="en-US" dirty="0"/>
              <a:t> (Ge.; girl, neuter); </a:t>
            </a:r>
            <a:r>
              <a:rPr lang="en-US" dirty="0" err="1"/>
              <a:t>děti</a:t>
            </a:r>
            <a:r>
              <a:rPr lang="en-US" dirty="0"/>
              <a:t> (</a:t>
            </a:r>
            <a:r>
              <a:rPr lang="en-US" dirty="0" err="1"/>
              <a:t>Cz</a:t>
            </a:r>
            <a:r>
              <a:rPr lang="en-US" dirty="0"/>
              <a:t>.; children, masc. </a:t>
            </a:r>
            <a:r>
              <a:rPr lang="en-US" dirty="0" err="1"/>
              <a:t>inanim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748136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The Categories: Case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19200"/>
            <a:ext cx="8610600" cy="4114800"/>
          </a:xfrm>
          <a:noFill/>
          <a:ln/>
        </p:spPr>
        <p:txBody>
          <a:bodyPr>
            <a:normAutofit fontScale="92500" lnSpcReduction="20000"/>
          </a:bodyPr>
          <a:lstStyle/>
          <a:p>
            <a:pPr marL="342900" indent="-342900" defTabSz="762000"/>
            <a:r>
              <a:rPr lang="en-US" dirty="0"/>
              <a:t>Case</a:t>
            </a:r>
          </a:p>
          <a:p>
            <a:pPr marL="742950" lvl="1" indent="-285750" defTabSz="762000"/>
            <a:r>
              <a:rPr lang="en-US" dirty="0"/>
              <a:t>English: only personal pronouns/possessives, 2 forms</a:t>
            </a:r>
          </a:p>
          <a:p>
            <a:pPr marL="742950" lvl="1" indent="-285750" defTabSz="762000"/>
            <a:r>
              <a:rPr lang="en-US" dirty="0"/>
              <a:t>other languages: 4 (German), 6 (Russian), 7 (</a:t>
            </a:r>
            <a:r>
              <a:rPr lang="en-US" dirty="0" err="1"/>
              <a:t>Czech,Slovak</a:t>
            </a:r>
            <a:r>
              <a:rPr lang="en-US" dirty="0"/>
              <a:t>,...), 5 (Romanian)</a:t>
            </a:r>
          </a:p>
          <a:p>
            <a:pPr lvl="2" defTabSz="762000"/>
            <a:r>
              <a:rPr lang="en-US" dirty="0"/>
              <a:t> nouns, pronouns, adjectives, numerals</a:t>
            </a:r>
          </a:p>
          <a:p>
            <a:pPr marL="742950" lvl="1" indent="-285750" defTabSz="762000"/>
            <a:endParaRPr lang="en-US" dirty="0"/>
          </a:p>
          <a:p>
            <a:pPr marL="742950" lvl="1" indent="-285750" defTabSz="762000"/>
            <a:r>
              <a:rPr lang="en-US" dirty="0"/>
              <a:t>most common cases (forms in singular/plural)</a:t>
            </a:r>
          </a:p>
          <a:p>
            <a:pPr lvl="2" defTabSz="762000"/>
            <a:r>
              <a:rPr lang="en-US" dirty="0"/>
              <a:t>nominative     I/we  (work)                    	</a:t>
            </a:r>
            <a:r>
              <a:rPr lang="en-US" dirty="0" err="1"/>
              <a:t>eu</a:t>
            </a:r>
            <a:r>
              <a:rPr lang="en-US" dirty="0"/>
              <a:t>/</a:t>
            </a:r>
            <a:r>
              <a:rPr lang="en-US" dirty="0" err="1"/>
              <a:t>noi</a:t>
            </a:r>
            <a:r>
              <a:rPr lang="en-US" dirty="0"/>
              <a:t> (Ro)</a:t>
            </a:r>
          </a:p>
          <a:p>
            <a:pPr lvl="2" defTabSz="762000"/>
            <a:r>
              <a:rPr lang="en-US" dirty="0"/>
              <a:t>genitive           (picture of) me/us 		a mea/al meu</a:t>
            </a:r>
          </a:p>
          <a:p>
            <a:pPr lvl="2" defTabSz="762000"/>
            <a:r>
              <a:rPr lang="en-US" dirty="0"/>
              <a:t>dative              (give to) me/us                 	</a:t>
            </a:r>
            <a:r>
              <a:rPr lang="en-US" dirty="0" err="1"/>
              <a:t>mie</a:t>
            </a:r>
            <a:endParaRPr lang="en-US" dirty="0"/>
          </a:p>
          <a:p>
            <a:pPr lvl="2" defTabSz="762000"/>
            <a:r>
              <a:rPr lang="en-US" dirty="0"/>
              <a:t>accusative       (see) me/us                     	</a:t>
            </a:r>
            <a:r>
              <a:rPr lang="en-US" dirty="0" err="1"/>
              <a:t>pe</a:t>
            </a:r>
            <a:r>
              <a:rPr lang="en-US" dirty="0"/>
              <a:t> mine</a:t>
            </a:r>
          </a:p>
          <a:p>
            <a:pPr lvl="2" defTabSz="762000"/>
            <a:r>
              <a:rPr lang="en-US" dirty="0"/>
              <a:t>vocative           you! 				</a:t>
            </a:r>
            <a:r>
              <a:rPr lang="en-US" dirty="0" err="1"/>
              <a:t>tu</a:t>
            </a:r>
            <a:r>
              <a:rPr lang="en-US" dirty="0"/>
              <a:t>!</a:t>
            </a:r>
          </a:p>
          <a:p>
            <a:pPr lvl="2" defTabSz="762000"/>
            <a:r>
              <a:rPr lang="en-US" dirty="0"/>
              <a:t>locative           (about) me/us		(Czech)</a:t>
            </a:r>
          </a:p>
          <a:p>
            <a:pPr lvl="2" defTabSz="762000"/>
            <a:r>
              <a:rPr lang="en-US" dirty="0"/>
              <a:t>instrumental    (by) me/us                     	(Czech)</a:t>
            </a:r>
          </a:p>
        </p:txBody>
      </p:sp>
    </p:spTree>
    <p:extLst>
      <p:ext uri="{BB962C8B-B14F-4D97-AF65-F5344CB8AC3E}">
        <p14:creationId xmlns:p14="http://schemas.microsoft.com/office/powerpoint/2010/main" val="4247786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The Categories: Person, Tense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9670026" cy="4114800"/>
          </a:xfrm>
          <a:noFill/>
          <a:ln/>
        </p:spPr>
        <p:txBody>
          <a:bodyPr>
            <a:normAutofit/>
          </a:bodyPr>
          <a:lstStyle/>
          <a:p>
            <a:pPr marL="342900" indent="-342900" defTabSz="762000"/>
            <a:r>
              <a:rPr lang="en-US" dirty="0"/>
              <a:t>Person</a:t>
            </a:r>
          </a:p>
          <a:p>
            <a:pPr marL="742950" lvl="1" indent="-285750" defTabSz="762000"/>
            <a:r>
              <a:rPr lang="en-US" dirty="0"/>
              <a:t>verbs, personal pronouns</a:t>
            </a:r>
          </a:p>
          <a:p>
            <a:pPr marL="742950" lvl="1" indent="-285750" defTabSz="762000"/>
            <a:r>
              <a:rPr lang="en-US" dirty="0"/>
              <a:t>1st, 2nd, 3rd: (I) go, (you) go, (he) goes; (we) go, (you) go, (they) go</a:t>
            </a:r>
          </a:p>
          <a:p>
            <a:pPr marL="914400" lvl="2" indent="0" defTabSz="762000">
              <a:buNone/>
            </a:pPr>
            <a:r>
              <a:rPr lang="en-US" dirty="0"/>
              <a:t>      </a:t>
            </a:r>
            <a:r>
              <a:rPr lang="en-US" dirty="0" err="1"/>
              <a:t>merg</a:t>
            </a:r>
            <a:r>
              <a:rPr lang="en-US" dirty="0"/>
              <a:t>,   </a:t>
            </a:r>
            <a:r>
              <a:rPr lang="en-US" dirty="0" err="1"/>
              <a:t>mergi</a:t>
            </a:r>
            <a:r>
              <a:rPr lang="en-US" dirty="0"/>
              <a:t>,       merge          </a:t>
            </a:r>
            <a:r>
              <a:rPr lang="en-US" dirty="0" err="1"/>
              <a:t>mergem</a:t>
            </a:r>
            <a:r>
              <a:rPr lang="en-US" dirty="0"/>
              <a:t>   </a:t>
            </a:r>
            <a:r>
              <a:rPr lang="en-US" dirty="0" err="1"/>
              <a:t>mergeti</a:t>
            </a:r>
            <a:r>
              <a:rPr lang="en-US" dirty="0"/>
              <a:t>     </a:t>
            </a:r>
            <a:r>
              <a:rPr lang="en-US" dirty="0" err="1"/>
              <a:t>merg</a:t>
            </a:r>
            <a:r>
              <a:rPr lang="en-US" dirty="0"/>
              <a:t>    (Ro)</a:t>
            </a:r>
          </a:p>
          <a:p>
            <a:pPr marL="342900" indent="-342900" defTabSz="762000"/>
            <a:r>
              <a:rPr lang="en-US" dirty="0"/>
              <a:t>Tense        		 				</a:t>
            </a:r>
            <a:r>
              <a:rPr lang="en-US" sz="1600" dirty="0"/>
              <a:t>(Ro)   		(Pol.: go)</a:t>
            </a:r>
            <a:endParaRPr lang="en-US" dirty="0"/>
          </a:p>
          <a:p>
            <a:pPr marL="742950" lvl="1" indent="-285750" defTabSz="762000"/>
            <a:r>
              <a:rPr lang="en-US" dirty="0"/>
              <a:t>past:      	      			</a:t>
            </a:r>
            <a:r>
              <a:rPr lang="en-US" sz="1600" dirty="0"/>
              <a:t>(you) went          	</a:t>
            </a:r>
            <a:r>
              <a:rPr lang="en-US" sz="1600" dirty="0" err="1"/>
              <a:t>ai</a:t>
            </a:r>
            <a:r>
              <a:rPr lang="en-US" sz="1600" dirty="0"/>
              <a:t> </a:t>
            </a:r>
            <a:r>
              <a:rPr lang="en-US" sz="1600" dirty="0" err="1"/>
              <a:t>mers</a:t>
            </a:r>
            <a:r>
              <a:rPr lang="en-US" sz="1600" dirty="0"/>
              <a:t>		</a:t>
            </a:r>
            <a:r>
              <a:rPr lang="en-US" sz="1600" dirty="0" err="1"/>
              <a:t>szliście</a:t>
            </a:r>
            <a:endParaRPr lang="en-US" sz="1600" dirty="0"/>
          </a:p>
          <a:p>
            <a:pPr marL="742950" lvl="1" indent="-285750" defTabSz="762000"/>
            <a:r>
              <a:rPr lang="en-US" dirty="0"/>
              <a:t>present:       		       		</a:t>
            </a:r>
            <a:r>
              <a:rPr lang="en-US" sz="1600" dirty="0"/>
              <a:t>(you pl.)</a:t>
            </a:r>
            <a:r>
              <a:rPr lang="en-US" dirty="0"/>
              <a:t> </a:t>
            </a:r>
            <a:r>
              <a:rPr lang="en-US" sz="1600" dirty="0"/>
              <a:t>go	</a:t>
            </a:r>
            <a:r>
              <a:rPr lang="en-US" sz="1600" dirty="0" err="1"/>
              <a:t>mergeti</a:t>
            </a:r>
            <a:r>
              <a:rPr lang="en-US" sz="1600" dirty="0"/>
              <a:t>	   	</a:t>
            </a:r>
            <a:r>
              <a:rPr lang="en-US" sz="1600" dirty="0" err="1"/>
              <a:t>idziecie</a:t>
            </a:r>
            <a:endParaRPr lang="en-US" dirty="0"/>
          </a:p>
          <a:p>
            <a:pPr marL="742950" lvl="1" indent="-285750" defTabSz="762000"/>
            <a:r>
              <a:rPr lang="en-US" dirty="0"/>
              <a:t>future: 				</a:t>
            </a:r>
            <a:r>
              <a:rPr lang="en-US" sz="1600" dirty="0"/>
              <a:t>(you) will go	</a:t>
            </a:r>
            <a:r>
              <a:rPr lang="en-US" sz="1600" dirty="0" err="1"/>
              <a:t>veti</a:t>
            </a:r>
            <a:r>
              <a:rPr lang="en-US" sz="1600" dirty="0"/>
              <a:t> merge 	-</a:t>
            </a:r>
            <a:endParaRPr lang="en-US" dirty="0"/>
          </a:p>
          <a:p>
            <a:pPr marL="742950" lvl="1" indent="-285750" defTabSz="762000"/>
            <a:r>
              <a:rPr lang="en-US" dirty="0"/>
              <a:t>concurrent (gerund) 	        	</a:t>
            </a:r>
            <a:r>
              <a:rPr lang="en-US" sz="1600" dirty="0"/>
              <a:t>going               	</a:t>
            </a:r>
            <a:r>
              <a:rPr lang="en-US" sz="1600" dirty="0" err="1"/>
              <a:t>mergind</a:t>
            </a:r>
            <a:r>
              <a:rPr lang="en-US" sz="1600" dirty="0"/>
              <a:t> 	</a:t>
            </a:r>
            <a:r>
              <a:rPr lang="en-US" sz="1600" dirty="0" err="1"/>
              <a:t>idąc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 dirty="0"/>
              <a:t>The Description of Language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4730" y="1447800"/>
            <a:ext cx="9409043" cy="4979504"/>
          </a:xfrm>
          <a:noFill/>
          <a:ln/>
        </p:spPr>
        <p:txBody>
          <a:bodyPr>
            <a:noAutofit/>
          </a:bodyPr>
          <a:lstStyle/>
          <a:p>
            <a:pPr marL="342900" indent="-342900" defTabSz="762000"/>
            <a:r>
              <a:rPr lang="en-US" sz="2400" dirty="0"/>
              <a:t>Language = Words and Rules  </a:t>
            </a:r>
          </a:p>
          <a:p>
            <a:pPr marL="342900" indent="-342900" defTabSz="762000"/>
            <a:r>
              <a:rPr lang="en-US" sz="2400" dirty="0"/>
              <a:t> </a:t>
            </a:r>
            <a:r>
              <a:rPr lang="en-US" sz="2400" dirty="0">
                <a:sym typeface="Wingdings" charset="0"/>
              </a:rPr>
              <a:t></a:t>
            </a:r>
            <a:r>
              <a:rPr lang="en-US" sz="2400" dirty="0"/>
              <a:t> Dictionary (vocabulary) + Grammar</a:t>
            </a:r>
          </a:p>
          <a:p>
            <a:pPr marL="342900" indent="-342900" defTabSz="762000"/>
            <a:endParaRPr lang="en-US" sz="2400" dirty="0"/>
          </a:p>
          <a:p>
            <a:pPr marL="0" indent="0" defTabSz="762000">
              <a:buNone/>
            </a:pPr>
            <a:r>
              <a:rPr lang="en-US" sz="2400" dirty="0">
                <a:solidFill>
                  <a:srgbClr val="008000"/>
                </a:solidFill>
              </a:rPr>
              <a:t>Dictionary </a:t>
            </a:r>
          </a:p>
          <a:p>
            <a:pPr marL="0" indent="0" defTabSz="762000">
              <a:buNone/>
            </a:pPr>
            <a:r>
              <a:rPr lang="en-US" sz="2400" dirty="0"/>
              <a:t>      	set of words defined in the language</a:t>
            </a:r>
          </a:p>
          <a:p>
            <a:pPr marL="0" indent="0" defTabSz="762000">
              <a:buNone/>
            </a:pPr>
            <a:r>
              <a:rPr lang="en-US" sz="2400" dirty="0"/>
              <a:t>	open (dynamic)</a:t>
            </a:r>
          </a:p>
          <a:p>
            <a:pPr marL="342900" indent="-342900" defTabSz="762000"/>
            <a:r>
              <a:rPr lang="en-US" sz="2400" dirty="0"/>
              <a:t>Traditional</a:t>
            </a:r>
          </a:p>
          <a:p>
            <a:pPr marL="0" indent="0" defTabSz="762000">
              <a:buNone/>
            </a:pPr>
            <a:r>
              <a:rPr lang="en-US" sz="2400" dirty="0"/>
              <a:t>      	paper based</a:t>
            </a:r>
          </a:p>
          <a:p>
            <a:pPr marL="342900" indent="-342900" defTabSz="762000"/>
            <a:r>
              <a:rPr lang="en-US" sz="2400" dirty="0"/>
              <a:t>Electronic</a:t>
            </a:r>
          </a:p>
          <a:p>
            <a:pPr marL="0" indent="0" defTabSz="762000">
              <a:buNone/>
            </a:pPr>
            <a:r>
              <a:rPr lang="en-US" sz="2400" dirty="0"/>
              <a:t>       	machine readable dictionaries; can be obtained from paper-based </a:t>
            </a:r>
          </a:p>
        </p:txBody>
      </p:sp>
    </p:spTree>
    <p:extLst>
      <p:ext uri="{BB962C8B-B14F-4D97-AF65-F5344CB8AC3E}">
        <p14:creationId xmlns:p14="http://schemas.microsoft.com/office/powerpoint/2010/main" val="2267379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Note on Tense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8610600" cy="4572000"/>
          </a:xfrm>
          <a:noFill/>
          <a:ln/>
        </p:spPr>
        <p:txBody>
          <a:bodyPr>
            <a:normAutofit/>
          </a:bodyPr>
          <a:lstStyle/>
          <a:p>
            <a:pPr marL="342900" indent="-342900" defTabSz="762000"/>
            <a:r>
              <a:rPr lang="en-US" sz="3200" dirty="0"/>
              <a:t>Examples of (traditional) tense:</a:t>
            </a:r>
          </a:p>
          <a:p>
            <a:pPr lvl="2" defTabSz="762000"/>
            <a:r>
              <a:rPr lang="en-US" sz="2400" dirty="0"/>
              <a:t>infinitive: (to) write (</a:t>
            </a:r>
            <a:r>
              <a:rPr lang="en-US" sz="2400" dirty="0" err="1"/>
              <a:t>tenseless</a:t>
            </a:r>
            <a:r>
              <a:rPr lang="en-US" sz="2400" dirty="0"/>
              <a:t>, </a:t>
            </a:r>
            <a:r>
              <a:rPr lang="en-US" sz="2400" dirty="0" err="1"/>
              <a:t>personless</a:t>
            </a:r>
            <a:r>
              <a:rPr lang="en-US" sz="2400" dirty="0"/>
              <a:t>, ..., except negation (</a:t>
            </a:r>
            <a:r>
              <a:rPr lang="en-US" sz="2400" dirty="0" err="1"/>
              <a:t>Cz</a:t>
            </a:r>
            <a:r>
              <a:rPr lang="en-US" sz="2400" dirty="0"/>
              <a:t>.))</a:t>
            </a:r>
          </a:p>
          <a:p>
            <a:pPr lvl="2" defTabSz="762000"/>
            <a:r>
              <a:rPr lang="en-US" sz="2400" dirty="0"/>
              <a:t>simple present/past: (I) write/(she) writes; (</a:t>
            </a:r>
            <a:r>
              <a:rPr lang="en-US" sz="2400" dirty="0" err="1"/>
              <a:t>I,she</a:t>
            </a:r>
            <a:r>
              <a:rPr lang="en-US" sz="2400" dirty="0"/>
              <a:t>) wrote</a:t>
            </a:r>
          </a:p>
          <a:p>
            <a:pPr lvl="2" defTabSz="762000"/>
            <a:r>
              <a:rPr lang="en-US" sz="2400" dirty="0"/>
              <a:t>progressive present/past: (I) am writing; (I) was writing</a:t>
            </a:r>
          </a:p>
          <a:p>
            <a:pPr lvl="2" defTabSz="762000"/>
            <a:r>
              <a:rPr lang="en-US" sz="2400" dirty="0"/>
              <a:t>perfect present/past: (I) have written; (I) had written</a:t>
            </a:r>
          </a:p>
          <a:p>
            <a:pPr lvl="2" defTabSz="762000"/>
            <a:r>
              <a:rPr lang="en-US" sz="2400" dirty="0"/>
              <a:t>all in passive voice, too:</a:t>
            </a:r>
          </a:p>
          <a:p>
            <a:pPr lvl="3" defTabSz="762000"/>
            <a:r>
              <a:rPr lang="en-US" sz="2400" dirty="0"/>
              <a:t>(the book) is being/has been/had been written etc.</a:t>
            </a:r>
          </a:p>
          <a:p>
            <a:pPr lvl="2" defTabSz="762000"/>
            <a:r>
              <a:rPr lang="en-US" sz="2400" dirty="0"/>
              <a:t>all in conditional mood, too (mood: in Eng. not a morph. category) </a:t>
            </a:r>
          </a:p>
          <a:p>
            <a:pPr lvl="3" defTabSz="762000"/>
            <a:r>
              <a:rPr lang="en-US" sz="2400" dirty="0"/>
              <a:t>(the book) would have been written</a:t>
            </a:r>
          </a:p>
        </p:txBody>
      </p:sp>
    </p:spTree>
    <p:extLst>
      <p:ext uri="{BB962C8B-B14F-4D97-AF65-F5344CB8AC3E}">
        <p14:creationId xmlns:p14="http://schemas.microsoft.com/office/powerpoint/2010/main" val="3762886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The Categories: Voice &amp; Aspect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1" y="1905000"/>
            <a:ext cx="8837613" cy="4114800"/>
          </a:xfrm>
          <a:noFill/>
          <a:ln/>
        </p:spPr>
        <p:txBody>
          <a:bodyPr/>
          <a:lstStyle/>
          <a:p>
            <a:pPr marL="342900" indent="-342900" defTabSz="762000"/>
            <a:r>
              <a:rPr lang="en-US"/>
              <a:t>Voice</a:t>
            </a:r>
          </a:p>
          <a:p>
            <a:pPr marL="742950" lvl="1" indent="-285750" defTabSz="762000"/>
            <a:r>
              <a:rPr lang="en-US"/>
              <a:t>active vs. passive</a:t>
            </a:r>
          </a:p>
          <a:p>
            <a:pPr lvl="2" defTabSz="762000"/>
            <a:r>
              <a:rPr lang="en-US"/>
              <a:t>(I) drive / (I am being) driven</a:t>
            </a:r>
          </a:p>
          <a:p>
            <a:pPr lvl="2" defTabSz="762000"/>
            <a:r>
              <a:rPr lang="en-US"/>
              <a:t>(Ich) setzte (mich) / (Ich bin) gesetzt (Ge.: to sit down)</a:t>
            </a:r>
          </a:p>
          <a:p>
            <a:pPr marL="342900" indent="-342900" defTabSz="762000"/>
            <a:r>
              <a:rPr lang="en-US"/>
              <a:t>Aspect</a:t>
            </a:r>
          </a:p>
          <a:p>
            <a:pPr marL="742950" lvl="1" indent="-285750" defTabSz="762000"/>
            <a:r>
              <a:rPr lang="en-US"/>
              <a:t>imperfective vs. perfective:</a:t>
            </a:r>
          </a:p>
          <a:p>
            <a:pPr lvl="2" defTabSz="762000"/>
            <a:r>
              <a:rPr lang="en-US"/>
              <a:t>пoкупал / купил (Ru.: I used to buy, I was buying) / I (have) bought)</a:t>
            </a:r>
          </a:p>
          <a:p>
            <a:pPr marL="742950" lvl="1" indent="-285750" defTabSz="762000"/>
            <a:r>
              <a:rPr lang="en-US"/>
              <a:t>imperfective continuous vs. iterative (repeating)</a:t>
            </a:r>
          </a:p>
          <a:p>
            <a:pPr lvl="2" defTabSz="762000"/>
            <a:r>
              <a:rPr lang="en-US"/>
              <a:t>spal / spával (Cz.: I was sleeping / I used to sleep (every ...))</a:t>
            </a:r>
          </a:p>
        </p:txBody>
      </p:sp>
    </p:spTree>
    <p:extLst>
      <p:ext uri="{BB962C8B-B14F-4D97-AF65-F5344CB8AC3E}">
        <p14:creationId xmlns:p14="http://schemas.microsoft.com/office/powerpoint/2010/main" val="1284360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312" y="0"/>
            <a:ext cx="11370365" cy="1139687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 dirty="0"/>
              <a:t>The Categories: Negation, Degree of Comparison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4114800"/>
          </a:xfrm>
          <a:noFill/>
          <a:ln/>
        </p:spPr>
        <p:txBody>
          <a:bodyPr>
            <a:normAutofit fontScale="92500" lnSpcReduction="20000"/>
          </a:bodyPr>
          <a:lstStyle/>
          <a:p>
            <a:pPr marL="342900" indent="-342900" defTabSz="762000"/>
            <a:r>
              <a:rPr lang="en-US" dirty="0"/>
              <a:t>Negation:</a:t>
            </a:r>
          </a:p>
          <a:p>
            <a:pPr marL="742950" lvl="1" indent="-285750" defTabSz="762000"/>
            <a:r>
              <a:rPr lang="en-US" dirty="0"/>
              <a:t>even in English: </a:t>
            </a:r>
            <a:r>
              <a:rPr lang="en-US" sz="1600" dirty="0"/>
              <a:t>impossible (not possible)</a:t>
            </a:r>
            <a:endParaRPr lang="en-US" dirty="0"/>
          </a:p>
          <a:p>
            <a:pPr marL="742950" lvl="1" indent="-285750" defTabSz="762000"/>
            <a:r>
              <a:rPr lang="en-US" dirty="0" err="1"/>
              <a:t>Cz</a:t>
            </a:r>
            <a:r>
              <a:rPr lang="en-US" dirty="0"/>
              <a:t>: every verb, adjective, adverb, some nouns; prefix </a:t>
            </a:r>
            <a:r>
              <a:rPr lang="en-US" i="1" dirty="0"/>
              <a:t>ne-</a:t>
            </a:r>
            <a:endParaRPr lang="en-US" dirty="0"/>
          </a:p>
          <a:p>
            <a:pPr lvl="1" defTabSz="762000"/>
            <a:r>
              <a:rPr lang="en-US" dirty="0"/>
              <a:t> It:  some adjectives: irregular negation (s-, non )</a:t>
            </a:r>
          </a:p>
          <a:p>
            <a:pPr marL="342900" indent="-342900" defTabSz="762000"/>
            <a:r>
              <a:rPr lang="en-US" dirty="0"/>
              <a:t>Degree of Comparison (non-analytical):</a:t>
            </a:r>
          </a:p>
          <a:p>
            <a:pPr marL="742950" lvl="1" indent="-285750" defTabSz="762000"/>
            <a:r>
              <a:rPr lang="en-US" dirty="0"/>
              <a:t>adjectives, adverbs:</a:t>
            </a:r>
          </a:p>
          <a:p>
            <a:pPr lvl="2" defTabSz="762000"/>
            <a:r>
              <a:rPr lang="en-US" dirty="0"/>
              <a:t>positive (big), comparative (bigger), superlative (biggest)</a:t>
            </a:r>
          </a:p>
          <a:p>
            <a:pPr lvl="2" defTabSz="762000"/>
            <a:r>
              <a:rPr lang="en-US" dirty="0"/>
              <a:t>Pol.: (new) </a:t>
            </a:r>
            <a:r>
              <a:rPr lang="en-US" dirty="0" err="1"/>
              <a:t>now</a:t>
            </a:r>
            <a:r>
              <a:rPr lang="en-US" u="sng" dirty="0" err="1"/>
              <a:t>y</a:t>
            </a:r>
            <a:r>
              <a:rPr lang="en-US" dirty="0"/>
              <a:t>, </a:t>
            </a:r>
            <a:r>
              <a:rPr lang="en-US" dirty="0" err="1"/>
              <a:t>now</a:t>
            </a:r>
            <a:r>
              <a:rPr lang="en-US" u="sng" dirty="0" err="1"/>
              <a:t>szy</a:t>
            </a:r>
            <a:r>
              <a:rPr lang="en-US" dirty="0"/>
              <a:t>, </a:t>
            </a:r>
            <a:r>
              <a:rPr lang="en-US" u="sng" dirty="0" err="1"/>
              <a:t>naj</a:t>
            </a:r>
            <a:r>
              <a:rPr lang="en-US" dirty="0" err="1"/>
              <a:t>now</a:t>
            </a:r>
            <a:r>
              <a:rPr lang="en-US" u="sng" dirty="0" err="1"/>
              <a:t>szy</a:t>
            </a:r>
            <a:endParaRPr lang="en-US" dirty="0"/>
          </a:p>
          <a:p>
            <a:pPr marL="342900" indent="-342900" defTabSz="762000"/>
            <a:r>
              <a:rPr lang="en-US" dirty="0"/>
              <a:t>Combination (by prefixing):</a:t>
            </a:r>
          </a:p>
          <a:p>
            <a:pPr marL="742950" lvl="1" indent="-285750" defTabSz="762000"/>
            <a:r>
              <a:rPr lang="en-US" dirty="0"/>
              <a:t>order? </a:t>
            </a:r>
            <a:r>
              <a:rPr lang="en-US" sz="1600" dirty="0"/>
              <a:t>both possible: (neg.: </a:t>
            </a:r>
            <a:r>
              <a:rPr lang="en-US" sz="1600" dirty="0" err="1"/>
              <a:t>Cz</a:t>
            </a:r>
            <a:r>
              <a:rPr lang="en-US" sz="1600" dirty="0"/>
              <a:t>./Pol.: </a:t>
            </a:r>
            <a:r>
              <a:rPr lang="en-US" sz="1600" i="1" dirty="0"/>
              <a:t>ne-/</a:t>
            </a:r>
            <a:r>
              <a:rPr lang="en-US" sz="1600" i="1" dirty="0" err="1"/>
              <a:t>nie</a:t>
            </a:r>
            <a:r>
              <a:rPr lang="en-US" sz="1600" i="1" dirty="0"/>
              <a:t>-</a:t>
            </a:r>
            <a:r>
              <a:rPr lang="en-US" sz="1600" dirty="0"/>
              <a:t>, sup.: </a:t>
            </a:r>
            <a:r>
              <a:rPr lang="en-US" sz="1600" u="sng" dirty="0" err="1"/>
              <a:t>nej</a:t>
            </a:r>
            <a:r>
              <a:rPr lang="en-US" sz="1600" u="sng" dirty="0"/>
              <a:t>-/</a:t>
            </a:r>
            <a:r>
              <a:rPr lang="en-US" sz="1600" u="sng" dirty="0" err="1"/>
              <a:t>naj</a:t>
            </a:r>
            <a:r>
              <a:rPr lang="en-US" sz="1600" u="sng" dirty="0"/>
              <a:t>-</a:t>
            </a:r>
            <a:r>
              <a:rPr lang="en-US" sz="1600" dirty="0"/>
              <a:t>)</a:t>
            </a:r>
            <a:r>
              <a:rPr lang="en-US" dirty="0"/>
              <a:t> </a:t>
            </a:r>
          </a:p>
          <a:p>
            <a:pPr lvl="2" defTabSz="762000"/>
            <a:r>
              <a:rPr lang="en-US" dirty="0" err="1"/>
              <a:t>Cz</a:t>
            </a:r>
            <a:r>
              <a:rPr lang="en-US" dirty="0"/>
              <a:t>.: </a:t>
            </a:r>
            <a:r>
              <a:rPr lang="en-US" u="sng" dirty="0" err="1"/>
              <a:t>nej</a:t>
            </a:r>
            <a:r>
              <a:rPr lang="en-US" i="1" dirty="0" err="1"/>
              <a:t>ne</a:t>
            </a:r>
            <a:r>
              <a:rPr lang="en-US" dirty="0" err="1"/>
              <a:t>možnější</a:t>
            </a:r>
            <a:r>
              <a:rPr lang="en-US" dirty="0"/>
              <a:t> (the most impossible)</a:t>
            </a:r>
          </a:p>
          <a:p>
            <a:pPr lvl="2" defTabSz="762000"/>
            <a:r>
              <a:rPr lang="en-US" dirty="0"/>
              <a:t>Pol.: </a:t>
            </a:r>
            <a:r>
              <a:rPr lang="en-US" i="1" dirty="0" err="1"/>
              <a:t>nie</a:t>
            </a:r>
            <a:r>
              <a:rPr lang="en-US" u="sng" dirty="0" err="1"/>
              <a:t>naj</a:t>
            </a:r>
            <a:r>
              <a:rPr lang="en-US" dirty="0" err="1"/>
              <a:t>wierniejszy</a:t>
            </a:r>
            <a:r>
              <a:rPr lang="en-US" dirty="0"/>
              <a:t> (the most unfaithful)</a:t>
            </a:r>
          </a:p>
        </p:txBody>
      </p:sp>
    </p:spTree>
    <p:extLst>
      <p:ext uri="{BB962C8B-B14F-4D97-AF65-F5344CB8AC3E}">
        <p14:creationId xmlns:p14="http://schemas.microsoft.com/office/powerpoint/2010/main" val="2118227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Typology of Languages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828800"/>
            <a:ext cx="8382000" cy="4114800"/>
          </a:xfrm>
          <a:noFill/>
          <a:ln/>
        </p:spPr>
        <p:txBody>
          <a:bodyPr>
            <a:normAutofit lnSpcReduction="10000"/>
          </a:bodyPr>
          <a:lstStyle/>
          <a:p>
            <a:pPr marL="342900" indent="-342900" defTabSz="762000"/>
            <a:r>
              <a:rPr lang="en-US" dirty="0"/>
              <a:t>By morphological features</a:t>
            </a:r>
          </a:p>
          <a:p>
            <a:pPr marL="742950" lvl="1" indent="-285750" defTabSz="762000"/>
            <a:r>
              <a:rPr lang="en-US" dirty="0"/>
              <a:t>Analytic: using (function) words to express categories</a:t>
            </a:r>
          </a:p>
          <a:p>
            <a:pPr lvl="2" defTabSz="762000"/>
            <a:r>
              <a:rPr lang="en-US" dirty="0"/>
              <a:t>English, also French, Italian, ..., Japanese, Chinese</a:t>
            </a:r>
          </a:p>
          <a:p>
            <a:pPr lvl="3" defTabSz="762000"/>
            <a:r>
              <a:rPr lang="en-US" dirty="0"/>
              <a:t>I would have been going – (Pol.) </a:t>
            </a:r>
            <a:r>
              <a:rPr lang="en-US" dirty="0" err="1"/>
              <a:t>szłabym</a:t>
            </a:r>
            <a:endParaRPr lang="en-US" dirty="0"/>
          </a:p>
          <a:p>
            <a:pPr marL="742950" lvl="1" indent="-285750" defTabSz="762000"/>
            <a:r>
              <a:rPr lang="en-US" dirty="0"/>
              <a:t>Inflective: using prefix/suffix/infix, combines several categories</a:t>
            </a:r>
          </a:p>
          <a:p>
            <a:pPr lvl="2" defTabSz="762000"/>
            <a:r>
              <a:rPr lang="en-US" dirty="0"/>
              <a:t>Slavic: Czech, Russian, Polish,... (not Bulgarian); also French, German; Arabic</a:t>
            </a:r>
          </a:p>
          <a:p>
            <a:pPr lvl="3" defTabSz="762000"/>
            <a:r>
              <a:rPr lang="en-US" dirty="0"/>
              <a:t>(</a:t>
            </a:r>
            <a:r>
              <a:rPr lang="en-US" dirty="0" err="1"/>
              <a:t>Cz</a:t>
            </a:r>
            <a:r>
              <a:rPr lang="en-US" dirty="0"/>
              <a:t>. new(acc.)) </a:t>
            </a:r>
            <a:r>
              <a:rPr lang="en-US" dirty="0" err="1"/>
              <a:t>nov</a:t>
            </a:r>
            <a:r>
              <a:rPr lang="en-US" b="1" i="1" dirty="0" err="1"/>
              <a:t>ou</a:t>
            </a:r>
            <a:r>
              <a:rPr lang="en-US" dirty="0"/>
              <a:t> (</a:t>
            </a:r>
            <a:r>
              <a:rPr lang="en-US" dirty="0" err="1"/>
              <a:t>Adj</a:t>
            </a:r>
            <a:r>
              <a:rPr lang="en-US" dirty="0"/>
              <a:t>, Fem., Sg., Acc., Non-neg.)</a:t>
            </a:r>
          </a:p>
          <a:p>
            <a:pPr marL="742950" lvl="1" indent="-285750" defTabSz="762000"/>
            <a:r>
              <a:rPr lang="en-US" dirty="0"/>
              <a:t>Agglutinative: one category per (non-lexical) morpheme</a:t>
            </a:r>
          </a:p>
          <a:p>
            <a:pPr lvl="2" defTabSz="762000"/>
            <a:r>
              <a:rPr lang="en-US" dirty="0"/>
              <a:t>Finnish, Turkish, Hungarian</a:t>
            </a:r>
          </a:p>
          <a:p>
            <a:pPr lvl="3" defTabSz="762000"/>
            <a:r>
              <a:rPr lang="en-US" dirty="0"/>
              <a:t>(Fin. plural): -</a:t>
            </a:r>
            <a:r>
              <a:rPr lang="en-US" dirty="0" err="1"/>
              <a:t>i</a:t>
            </a:r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24160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Categories &amp; Tags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8458200" cy="4114800"/>
          </a:xfrm>
          <a:noFill/>
          <a:ln/>
        </p:spPr>
        <p:txBody>
          <a:bodyPr/>
          <a:lstStyle/>
          <a:p>
            <a:pPr marL="342900" indent="-342900" defTabSz="762000"/>
            <a:r>
              <a:rPr lang="en-US" sz="2400" dirty="0" err="1"/>
              <a:t>Tagset</a:t>
            </a:r>
            <a:r>
              <a:rPr lang="en-US" sz="2400" dirty="0"/>
              <a:t>:</a:t>
            </a:r>
          </a:p>
          <a:p>
            <a:pPr marL="742950" lvl="1" indent="-285750" defTabSz="762000"/>
            <a:r>
              <a:rPr lang="en-US" sz="2000" dirty="0"/>
              <a:t>list of all possible combinations of category values for a given language</a:t>
            </a:r>
          </a:p>
          <a:p>
            <a:pPr marL="742950" lvl="1" indent="-285750" defTabSz="762000"/>
            <a:endParaRPr lang="en-US" sz="2000" dirty="0"/>
          </a:p>
          <a:p>
            <a:pPr marL="742950" lvl="1" indent="-285750" defTabSz="762000"/>
            <a:r>
              <a:rPr lang="en-US" sz="2000" dirty="0"/>
              <a:t>typically string of letters &amp; digits:</a:t>
            </a:r>
          </a:p>
          <a:p>
            <a:pPr lvl="2" defTabSz="762000"/>
            <a:r>
              <a:rPr lang="en-US" sz="1800" dirty="0"/>
              <a:t>compact system: short idiosyncratic abbreviations:</a:t>
            </a:r>
          </a:p>
          <a:p>
            <a:pPr lvl="3" defTabSz="762000"/>
            <a:r>
              <a:rPr lang="en-US" dirty="0"/>
              <a:t>NNS (gen. noun, plural)</a:t>
            </a:r>
          </a:p>
          <a:p>
            <a:pPr lvl="2" defTabSz="762000"/>
            <a:r>
              <a:rPr lang="en-US" sz="1800" dirty="0"/>
              <a:t>positional system: each position </a:t>
            </a:r>
            <a:r>
              <a:rPr lang="en-US" sz="1800" dirty="0" err="1"/>
              <a:t>i</a:t>
            </a:r>
            <a:r>
              <a:rPr lang="en-US" sz="1800" dirty="0"/>
              <a:t> corresponds to C</a:t>
            </a:r>
            <a:r>
              <a:rPr lang="en-US" sz="1800" baseline="-25000" dirty="0"/>
              <a:t>i</a:t>
            </a:r>
            <a:r>
              <a:rPr lang="en-US" sz="1800" dirty="0"/>
              <a:t>:</a:t>
            </a:r>
          </a:p>
          <a:p>
            <a:pPr lvl="3" defTabSz="762000"/>
            <a:r>
              <a:rPr lang="en-US" dirty="0"/>
              <a:t>AAMP3----2A---- (gen. Adj., Masc., Pl., 3rd case (dative), comparative (2nd degree of comparison), Affirmative (no negation))</a:t>
            </a:r>
          </a:p>
          <a:p>
            <a:pPr lvl="3" defTabSz="762000"/>
            <a:r>
              <a:rPr lang="en-US" dirty="0"/>
              <a:t>tense, person, variant, etc.: N/A (marked by </a:t>
            </a:r>
            <a:r>
              <a:rPr lang="ja-JP" altLang="en-US" dirty="0"/>
              <a:t>“</a:t>
            </a:r>
            <a:r>
              <a:rPr lang="en-US" dirty="0"/>
              <a:t>empty position</a:t>
            </a:r>
            <a:r>
              <a:rPr lang="ja-JP" altLang="en-US" dirty="0"/>
              <a:t>”</a:t>
            </a:r>
            <a:r>
              <a:rPr lang="en-US" dirty="0"/>
              <a:t>, or </a:t>
            </a:r>
            <a:r>
              <a:rPr lang="ja-JP" altLang="en-US" dirty="0"/>
              <a:t>‘</a:t>
            </a:r>
            <a:r>
              <a:rPr lang="en-US" dirty="0"/>
              <a:t>-</a:t>
            </a:r>
            <a:r>
              <a:rPr lang="ja-JP" altLang="en-US" dirty="0"/>
              <a:t>’</a:t>
            </a:r>
            <a:r>
              <a:rPr lang="en-US" dirty="0"/>
              <a:t>)</a:t>
            </a:r>
          </a:p>
          <a:p>
            <a:pPr marL="342900" indent="-342900" defTabSz="762000"/>
            <a:r>
              <a:rPr lang="en-US" sz="2400" dirty="0"/>
              <a:t>Famous </a:t>
            </a:r>
            <a:r>
              <a:rPr lang="en-US" sz="2400" dirty="0" err="1"/>
              <a:t>tagsets</a:t>
            </a:r>
            <a:r>
              <a:rPr lang="en-US" sz="2400" dirty="0"/>
              <a:t>: Brown, Penn, </a:t>
            </a:r>
            <a:r>
              <a:rPr lang="en-US" sz="2400" dirty="0" err="1"/>
              <a:t>Multext</a:t>
            </a:r>
            <a:r>
              <a:rPr lang="en-US" sz="2400" dirty="0"/>
              <a:t>[-East], ...</a:t>
            </a:r>
          </a:p>
        </p:txBody>
      </p:sp>
    </p:spTree>
    <p:extLst>
      <p:ext uri="{BB962C8B-B14F-4D97-AF65-F5344CB8AC3E}">
        <p14:creationId xmlns:p14="http://schemas.microsoft.com/office/powerpoint/2010/main" val="2952365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The Dictionary (or Lexicon)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752600"/>
            <a:ext cx="8305800" cy="4114800"/>
          </a:xfrm>
          <a:noFill/>
          <a:ln/>
        </p:spPr>
        <p:txBody>
          <a:bodyPr/>
          <a:lstStyle/>
          <a:p>
            <a:pPr marL="342900" indent="-342900" defTabSz="762000"/>
            <a:r>
              <a:rPr lang="en-US" sz="2400" dirty="0"/>
              <a:t>Repository of information about words:</a:t>
            </a:r>
          </a:p>
          <a:p>
            <a:pPr marL="742950" lvl="1" indent="-285750" defTabSz="762000"/>
            <a:r>
              <a:rPr lang="en-US" sz="2000" dirty="0"/>
              <a:t>Morphological:</a:t>
            </a:r>
          </a:p>
          <a:p>
            <a:pPr lvl="2" defTabSz="762000"/>
            <a:r>
              <a:rPr lang="en-US" sz="1800" dirty="0"/>
              <a:t>description of morphological </a:t>
            </a:r>
            <a:r>
              <a:rPr lang="ja-JP" altLang="en-US" sz="1800" dirty="0"/>
              <a:t>“</a:t>
            </a:r>
            <a:r>
              <a:rPr lang="en-US" sz="1800" dirty="0"/>
              <a:t>behavior</a:t>
            </a:r>
            <a:r>
              <a:rPr lang="ja-JP" altLang="en-US" sz="1800" dirty="0"/>
              <a:t>”</a:t>
            </a:r>
            <a:r>
              <a:rPr lang="en-US" sz="1800" dirty="0"/>
              <a:t>: inflection patterns/classes</a:t>
            </a:r>
          </a:p>
          <a:p>
            <a:pPr marL="742950" lvl="1" indent="-285750" defTabSz="762000"/>
            <a:r>
              <a:rPr lang="en-US" sz="2000" dirty="0"/>
              <a:t>Syntactic:</a:t>
            </a:r>
          </a:p>
          <a:p>
            <a:pPr lvl="2" defTabSz="762000"/>
            <a:r>
              <a:rPr lang="en-US" sz="1800" dirty="0"/>
              <a:t>Part of Speech</a:t>
            </a:r>
          </a:p>
          <a:p>
            <a:pPr lvl="2" defTabSz="762000"/>
            <a:r>
              <a:rPr lang="en-US" sz="1800" dirty="0"/>
              <a:t>relations to other words:</a:t>
            </a:r>
          </a:p>
          <a:p>
            <a:pPr lvl="3" defTabSz="762000"/>
            <a:r>
              <a:rPr lang="en-US" dirty="0"/>
              <a:t>subcategorization (or </a:t>
            </a:r>
            <a:r>
              <a:rPr lang="ja-JP" altLang="en-US" dirty="0"/>
              <a:t>“</a:t>
            </a:r>
            <a:r>
              <a:rPr lang="en-US" dirty="0"/>
              <a:t>surface </a:t>
            </a:r>
            <a:r>
              <a:rPr lang="en-US" dirty="0" err="1"/>
              <a:t>valency</a:t>
            </a:r>
            <a:r>
              <a:rPr lang="en-US" dirty="0"/>
              <a:t> frames</a:t>
            </a:r>
            <a:r>
              <a:rPr lang="ja-JP" altLang="en-US" dirty="0"/>
              <a:t>”</a:t>
            </a:r>
            <a:r>
              <a:rPr lang="en-US" dirty="0"/>
              <a:t>)</a:t>
            </a:r>
          </a:p>
          <a:p>
            <a:pPr marL="742950" lvl="1" indent="-285750" defTabSz="762000"/>
            <a:r>
              <a:rPr lang="en-US" sz="2000" dirty="0"/>
              <a:t>Semantic:</a:t>
            </a:r>
          </a:p>
          <a:p>
            <a:pPr lvl="2" defTabSz="762000"/>
            <a:r>
              <a:rPr lang="en-US" sz="1800" dirty="0"/>
              <a:t>semantic features</a:t>
            </a:r>
          </a:p>
          <a:p>
            <a:pPr lvl="2" defTabSz="762000"/>
            <a:r>
              <a:rPr lang="en-US" sz="1800" dirty="0"/>
              <a:t>synonyms, antonyms</a:t>
            </a:r>
          </a:p>
          <a:p>
            <a:pPr marL="742950" lvl="1" indent="-285750" defTabSz="762000"/>
            <a:r>
              <a:rPr lang="en-US" sz="2000" dirty="0"/>
              <a:t>...and any other! (e.g., translation)</a:t>
            </a:r>
          </a:p>
        </p:txBody>
      </p:sp>
    </p:spTree>
    <p:extLst>
      <p:ext uri="{BB962C8B-B14F-4D97-AF65-F5344CB8AC3E}">
        <p14:creationId xmlns:p14="http://schemas.microsoft.com/office/powerpoint/2010/main" val="2352952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sz="2400"/>
          </a:p>
          <a:p>
            <a:endParaRPr lang="en-US" sz="2400"/>
          </a:p>
          <a:p>
            <a:pPr>
              <a:buFontTx/>
              <a:buChar char="•"/>
            </a:pPr>
            <a:r>
              <a:rPr lang="en-US" sz="2400"/>
              <a:t>Levels of formal description</a:t>
            </a:r>
          </a:p>
          <a:p>
            <a:pPr>
              <a:buFontTx/>
              <a:buChar char="•"/>
            </a:pPr>
            <a:r>
              <a:rPr lang="en-US" sz="2400"/>
              <a:t>Linguistic categories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990000"/>
                </a:solidFill>
              </a:rPr>
              <a:t>Words, phrases, clauses, sentences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D353EA-BB61-5B45-A72B-5967DD050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CA" dirty="0"/>
              <a:t>L</a:t>
            </a:r>
            <a:r>
              <a:rPr lang="en-US" dirty="0"/>
              <a:t>inguistics essentials</a:t>
            </a:r>
          </a:p>
        </p:txBody>
      </p:sp>
    </p:spTree>
    <p:extLst>
      <p:ext uri="{BB962C8B-B14F-4D97-AF65-F5344CB8AC3E}">
        <p14:creationId xmlns:p14="http://schemas.microsoft.com/office/powerpoint/2010/main" val="2317590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Words, Phrases, Clauses, Sentences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pPr marL="342900" indent="-342900" defTabSz="762000"/>
            <a:r>
              <a:rPr lang="en-US" sz="2400"/>
              <a:t>Words</a:t>
            </a:r>
          </a:p>
          <a:p>
            <a:pPr marL="742950" lvl="1" indent="-285750" defTabSz="762000"/>
            <a:r>
              <a:rPr lang="en-US" sz="2000"/>
              <a:t>smallest units on the syntax level</a:t>
            </a:r>
          </a:p>
          <a:p>
            <a:pPr lvl="2" defTabSz="762000"/>
            <a:r>
              <a:rPr lang="en-US" sz="1800"/>
              <a:t>function/semantic</a:t>
            </a:r>
          </a:p>
          <a:p>
            <a:pPr marL="342900" indent="-342900" defTabSz="762000"/>
            <a:endParaRPr lang="en-US" sz="2400"/>
          </a:p>
          <a:p>
            <a:pPr marL="342900" indent="-342900" defTabSz="762000"/>
            <a:r>
              <a:rPr lang="en-US" sz="2400"/>
              <a:t>Phrases</a:t>
            </a:r>
          </a:p>
          <a:p>
            <a:pPr marL="742950" lvl="1" indent="-285750" defTabSz="762000"/>
            <a:r>
              <a:rPr lang="en-US" sz="2000"/>
              <a:t>consist of words and/or phrases; </a:t>
            </a:r>
            <a:r>
              <a:rPr lang="ja-JP" altLang="en-US" sz="2000"/>
              <a:t>“</a:t>
            </a:r>
            <a:r>
              <a:rPr lang="en-US" sz="2000"/>
              <a:t>constituents</a:t>
            </a:r>
            <a:r>
              <a:rPr lang="ja-JP" altLang="en-US" sz="2000"/>
              <a:t>”</a:t>
            </a:r>
            <a:endParaRPr lang="en-US" sz="2000"/>
          </a:p>
          <a:p>
            <a:pPr marL="342900" indent="-342900" defTabSz="762000"/>
            <a:endParaRPr lang="en-US" sz="2400"/>
          </a:p>
          <a:p>
            <a:pPr marL="342900" indent="-342900" defTabSz="762000"/>
            <a:r>
              <a:rPr lang="en-US" sz="2400"/>
              <a:t>Clauses</a:t>
            </a:r>
          </a:p>
          <a:p>
            <a:pPr marL="742950" lvl="1" indent="-285750" defTabSz="762000"/>
            <a:r>
              <a:rPr lang="en-US" sz="2000"/>
              <a:t>have predicative meaning (single predicate)</a:t>
            </a:r>
          </a:p>
          <a:p>
            <a:pPr marL="342900" indent="-342900" defTabSz="762000"/>
            <a:endParaRPr lang="en-US" sz="2400"/>
          </a:p>
          <a:p>
            <a:pPr marL="342900" indent="-342900" defTabSz="762000"/>
            <a:r>
              <a:rPr lang="en-US" sz="2400"/>
              <a:t>Sentences</a:t>
            </a:r>
          </a:p>
          <a:p>
            <a:pPr marL="742950" lvl="1" indent="-285750" defTabSz="762000"/>
            <a:r>
              <a:rPr lang="en-US" sz="2000"/>
              <a:t>consist of clauses (one or more)</a:t>
            </a:r>
          </a:p>
        </p:txBody>
      </p:sp>
    </p:spTree>
    <p:extLst>
      <p:ext uri="{BB962C8B-B14F-4D97-AF65-F5344CB8AC3E}">
        <p14:creationId xmlns:p14="http://schemas.microsoft.com/office/powerpoint/2010/main" val="1999851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Words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defTabSz="762000"/>
            <a:r>
              <a:rPr lang="en-US" sz="2400" dirty="0"/>
              <a:t>Words</a:t>
            </a:r>
          </a:p>
          <a:p>
            <a:pPr marL="742950" lvl="1" indent="-285750" defTabSz="762000"/>
            <a:r>
              <a:rPr lang="en-US" sz="2000" dirty="0"/>
              <a:t>lexical units</a:t>
            </a:r>
          </a:p>
          <a:p>
            <a:pPr lvl="2" defTabSz="762000"/>
            <a:r>
              <a:rPr lang="en-US" sz="1800" dirty="0"/>
              <a:t>auxiliary (function) words: have grammatical function </a:t>
            </a:r>
          </a:p>
          <a:p>
            <a:pPr lvl="2" defTabSz="762000"/>
            <a:r>
              <a:rPr lang="en-US" sz="1800" dirty="0"/>
              <a:t>have meaning</a:t>
            </a:r>
          </a:p>
          <a:p>
            <a:pPr marL="742950" lvl="1" indent="-285750" defTabSz="762000"/>
            <a:r>
              <a:rPr lang="en-US" sz="2000" dirty="0"/>
              <a:t>idioms</a:t>
            </a:r>
          </a:p>
          <a:p>
            <a:pPr lvl="2" defTabSz="762000"/>
            <a:r>
              <a:rPr lang="en-US" sz="1800" dirty="0"/>
              <a:t>fixed phrases (non-compositional) </a:t>
            </a:r>
            <a:r>
              <a:rPr lang="ja-JP" altLang="en-US" sz="1800"/>
              <a:t>“</a:t>
            </a:r>
            <a:r>
              <a:rPr lang="en-US" sz="1800" dirty="0"/>
              <a:t>hot dog</a:t>
            </a:r>
            <a:r>
              <a:rPr lang="ja-JP" altLang="en-US" sz="1800"/>
              <a:t>”</a:t>
            </a:r>
            <a:r>
              <a:rPr lang="en-US" sz="1800" dirty="0"/>
              <a:t>, </a:t>
            </a:r>
            <a:r>
              <a:rPr lang="ja-JP" altLang="en-US" sz="1800"/>
              <a:t>“</a:t>
            </a:r>
            <a:r>
              <a:rPr lang="en-US" sz="1800" dirty="0"/>
              <a:t>kick the bucket</a:t>
            </a:r>
            <a:r>
              <a:rPr lang="ja-JP" altLang="en-US" sz="1800"/>
              <a:t>”</a:t>
            </a:r>
            <a:endParaRPr lang="en-US" sz="1800" dirty="0"/>
          </a:p>
          <a:p>
            <a:pPr marL="342900" indent="-342900" defTabSz="762000"/>
            <a:endParaRPr lang="en-US" sz="2400" dirty="0"/>
          </a:p>
          <a:p>
            <a:pPr marL="342900" indent="-342900" defTabSz="762000"/>
            <a:r>
              <a:rPr lang="en-US" sz="2400" dirty="0"/>
              <a:t>Relate to other words</a:t>
            </a:r>
          </a:p>
          <a:p>
            <a:pPr marL="742950" lvl="1" indent="-285750" defTabSz="762000"/>
            <a:r>
              <a:rPr lang="en-US" sz="2000" dirty="0"/>
              <a:t>dictionary: repository of information for each word about its (idiosyncratic) relations to other words</a:t>
            </a:r>
          </a:p>
        </p:txBody>
      </p:sp>
    </p:spTree>
    <p:extLst>
      <p:ext uri="{BB962C8B-B14F-4D97-AF65-F5344CB8AC3E}">
        <p14:creationId xmlns:p14="http://schemas.microsoft.com/office/powerpoint/2010/main" val="2635782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Phrases</a:t>
            </a:r>
          </a:p>
        </p:txBody>
      </p:sp>
      <p:sp>
        <p:nvSpPr>
          <p:cNvPr id="8878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7772400" cy="4114800"/>
          </a:xfrm>
          <a:noFill/>
          <a:ln/>
        </p:spPr>
        <p:txBody>
          <a:bodyPr>
            <a:normAutofit fontScale="85000" lnSpcReduction="20000"/>
          </a:bodyPr>
          <a:lstStyle/>
          <a:p>
            <a:pPr marL="342900" indent="-342900" defTabSz="762000"/>
            <a:r>
              <a:rPr lang="en-US"/>
              <a:t>Phrases</a:t>
            </a:r>
          </a:p>
          <a:p>
            <a:pPr marL="742950" lvl="1" indent="-285750" defTabSz="762000"/>
            <a:r>
              <a:rPr lang="en-US"/>
              <a:t>sequences of words and/or phrases (i.e. of constituents)</a:t>
            </a:r>
          </a:p>
          <a:p>
            <a:pPr lvl="2" defTabSz="762000"/>
            <a:r>
              <a:rPr lang="en-US"/>
              <a:t>may be discontinuous, sometimes</a:t>
            </a:r>
          </a:p>
          <a:p>
            <a:pPr lvl="2" defTabSz="762000"/>
            <a:endParaRPr lang="en-US"/>
          </a:p>
          <a:p>
            <a:pPr marL="342900" indent="-342900" defTabSz="762000"/>
            <a:r>
              <a:rPr lang="en-US"/>
              <a:t>Types of Phrases:</a:t>
            </a:r>
          </a:p>
          <a:p>
            <a:pPr marL="742950" lvl="1" indent="-285750" defTabSz="762000"/>
            <a:endParaRPr lang="en-US"/>
          </a:p>
          <a:p>
            <a:pPr marL="742950" lvl="1" indent="-285750" defTabSz="762000"/>
            <a:r>
              <a:rPr lang="en-US"/>
              <a:t>Simple/Clausal (i.e. clauses, which consist of phrases,  behave like phrases... recursively!)</a:t>
            </a:r>
          </a:p>
          <a:p>
            <a:pPr marL="742950" lvl="1" indent="-285750" defTabSz="762000"/>
            <a:endParaRPr lang="en-US"/>
          </a:p>
          <a:p>
            <a:pPr marL="742950" lvl="1" indent="-285750" defTabSz="762000"/>
            <a:r>
              <a:rPr lang="en-US"/>
              <a:t>According to head type:</a:t>
            </a:r>
          </a:p>
          <a:p>
            <a:pPr lvl="2" defTabSz="762000"/>
            <a:r>
              <a:rPr lang="en-US"/>
              <a:t>Noun phrase: a new book</a:t>
            </a:r>
          </a:p>
          <a:p>
            <a:pPr lvl="2" defTabSz="762000"/>
            <a:r>
              <a:rPr lang="en-US"/>
              <a:t>Adjective phrase: brand new</a:t>
            </a:r>
          </a:p>
          <a:p>
            <a:pPr lvl="2" defTabSz="762000"/>
            <a:r>
              <a:rPr lang="en-US"/>
              <a:t>Adverbial phrase: so much</a:t>
            </a:r>
          </a:p>
          <a:p>
            <a:pPr lvl="2" defTabSz="762000"/>
            <a:r>
              <a:rPr lang="en-US"/>
              <a:t>Prepositional phrase: in a class</a:t>
            </a:r>
          </a:p>
          <a:p>
            <a:pPr lvl="2" defTabSz="762000"/>
            <a:r>
              <a:rPr lang="en-US"/>
              <a:t>Verb phrase: catch a ball</a:t>
            </a:r>
          </a:p>
        </p:txBody>
      </p:sp>
    </p:spTree>
    <p:extLst>
      <p:ext uri="{BB962C8B-B14F-4D97-AF65-F5344CB8AC3E}">
        <p14:creationId xmlns:p14="http://schemas.microsoft.com/office/powerpoint/2010/main" val="53360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 dirty="0"/>
              <a:t>The Description of Language (cont.)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9687" y="1447800"/>
            <a:ext cx="9435548" cy="4979504"/>
          </a:xfrm>
          <a:noFill/>
          <a:ln/>
        </p:spPr>
        <p:txBody>
          <a:bodyPr>
            <a:noAutofit/>
          </a:bodyPr>
          <a:lstStyle/>
          <a:p>
            <a:pPr marL="0" indent="0" defTabSz="762000">
              <a:buNone/>
            </a:pPr>
            <a:r>
              <a:rPr lang="en-US" sz="2400" dirty="0">
                <a:solidFill>
                  <a:srgbClr val="008000"/>
                </a:solidFill>
              </a:rPr>
              <a:t>Grammar</a:t>
            </a:r>
          </a:p>
          <a:p>
            <a:pPr marL="0" indent="0" defTabSz="762000">
              <a:buNone/>
            </a:pPr>
            <a:r>
              <a:rPr lang="en-US" sz="2400" dirty="0"/>
              <a:t>      set of rules which describe what is allowable in a language</a:t>
            </a:r>
          </a:p>
          <a:p>
            <a:pPr marL="342900" indent="-342900" defTabSz="762000"/>
            <a:r>
              <a:rPr lang="en-US" sz="2400" dirty="0"/>
              <a:t>Classic Grammars</a:t>
            </a:r>
          </a:p>
          <a:p>
            <a:pPr marL="0" indent="0" defTabSz="762000">
              <a:buNone/>
            </a:pPr>
            <a:r>
              <a:rPr lang="en-US" sz="2400" dirty="0"/>
              <a:t>      	meant for humans who know the language</a:t>
            </a:r>
          </a:p>
          <a:p>
            <a:pPr marL="0" indent="0" defTabSz="762000">
              <a:buNone/>
            </a:pPr>
            <a:r>
              <a:rPr lang="en-US" sz="2400" dirty="0"/>
              <a:t>      	definitions and rules are mainly supported by examples</a:t>
            </a:r>
          </a:p>
          <a:p>
            <a:pPr marL="0" indent="0" defTabSz="762000">
              <a:buNone/>
            </a:pPr>
            <a:r>
              <a:rPr lang="en-US" sz="2400" dirty="0"/>
              <a:t>      	no (or almost no) formal description tools; cannot be programmed</a:t>
            </a:r>
          </a:p>
          <a:p>
            <a:pPr marL="342900" indent="-342900" defTabSz="762000"/>
            <a:r>
              <a:rPr lang="en-US" sz="2400" dirty="0"/>
              <a:t>Explicit Grammar (CFG, Dependency Grammars, Link Grammars,...)</a:t>
            </a:r>
          </a:p>
          <a:p>
            <a:pPr marL="0" indent="0" defTabSz="762000">
              <a:buNone/>
            </a:pPr>
            <a:r>
              <a:rPr lang="en-US" sz="2400" dirty="0"/>
              <a:t>      	formal description</a:t>
            </a:r>
          </a:p>
          <a:p>
            <a:pPr marL="0" indent="0" defTabSz="762000">
              <a:buNone/>
            </a:pPr>
            <a:r>
              <a:rPr lang="en-US" sz="2400" dirty="0"/>
              <a:t>      	can be programmed &amp; tested on data (texts)</a:t>
            </a:r>
          </a:p>
        </p:txBody>
      </p:sp>
    </p:spTree>
    <p:extLst>
      <p:ext uri="{BB962C8B-B14F-4D97-AF65-F5344CB8AC3E}">
        <p14:creationId xmlns:p14="http://schemas.microsoft.com/office/powerpoint/2010/main" val="1840910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Noun Phrases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defTabSz="762000"/>
            <a:r>
              <a:rPr lang="en-US"/>
              <a:t>Head: noun</a:t>
            </a:r>
          </a:p>
          <a:p>
            <a:pPr marL="742950" lvl="1" indent="-285750" defTabSz="762000"/>
            <a:r>
              <a:rPr lang="en-US" u="sng"/>
              <a:t>water</a:t>
            </a:r>
          </a:p>
          <a:p>
            <a:pPr marL="742950" lvl="1" indent="-285750" defTabSz="762000"/>
            <a:r>
              <a:rPr lang="en-US"/>
              <a:t>a </a:t>
            </a:r>
            <a:r>
              <a:rPr lang="en-US" u="sng"/>
              <a:t>book</a:t>
            </a:r>
          </a:p>
          <a:p>
            <a:pPr marL="742950" lvl="1" indent="-285750" defTabSz="762000"/>
            <a:r>
              <a:rPr lang="en-US"/>
              <a:t>new </a:t>
            </a:r>
            <a:r>
              <a:rPr lang="en-US" u="sng"/>
              <a:t>ideas</a:t>
            </a:r>
          </a:p>
          <a:p>
            <a:pPr marL="742950" lvl="1" indent="-285750" defTabSz="762000"/>
            <a:r>
              <a:rPr lang="en-US"/>
              <a:t>that small </a:t>
            </a:r>
            <a:r>
              <a:rPr lang="en-US" u="sng"/>
              <a:t>village</a:t>
            </a:r>
            <a:endParaRPr lang="en-US" i="1" u="sng"/>
          </a:p>
          <a:p>
            <a:pPr marL="742950" lvl="1" indent="-285750" defTabSz="762000"/>
            <a:r>
              <a:rPr lang="en-US"/>
              <a:t>The greatest </a:t>
            </a:r>
            <a:r>
              <a:rPr lang="en-US" u="sng"/>
              <a:t>rise</a:t>
            </a:r>
            <a:r>
              <a:rPr lang="en-US"/>
              <a:t> of interest rates since W.W.II within a single year</a:t>
            </a:r>
          </a:p>
          <a:p>
            <a:pPr marL="742950" lvl="1" indent="-285750" defTabSz="762000"/>
            <a:r>
              <a:rPr lang="en-US"/>
              <a:t>an operating </a:t>
            </a:r>
            <a:r>
              <a:rPr lang="en-US" u="sng"/>
              <a:t>system</a:t>
            </a:r>
            <a:r>
              <a:rPr lang="en-US"/>
              <a:t> which, despite great efforts on the part of our administrators, fails all too often</a:t>
            </a:r>
          </a:p>
        </p:txBody>
      </p:sp>
    </p:spTree>
    <p:extLst>
      <p:ext uri="{BB962C8B-B14F-4D97-AF65-F5344CB8AC3E}">
        <p14:creationId xmlns:p14="http://schemas.microsoft.com/office/powerpoint/2010/main" val="2160327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Adjective Phrases</a:t>
            </a:r>
          </a:p>
        </p:txBody>
      </p:sp>
      <p:sp>
        <p:nvSpPr>
          <p:cNvPr id="8919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defTabSz="762000"/>
            <a:r>
              <a:rPr lang="en-US"/>
              <a:t>Head: adjective</a:t>
            </a:r>
          </a:p>
          <a:p>
            <a:pPr marL="342900" indent="-342900" defTabSz="762000"/>
            <a:r>
              <a:rPr lang="en-US"/>
              <a:t>Simple APs very common, complex APs rare</a:t>
            </a:r>
          </a:p>
          <a:p>
            <a:pPr marL="742950" lvl="1" indent="-285750" defTabSz="762000"/>
            <a:r>
              <a:rPr lang="en-US" u="sng"/>
              <a:t>old</a:t>
            </a:r>
            <a:endParaRPr lang="en-US"/>
          </a:p>
          <a:p>
            <a:pPr marL="742950" lvl="1" indent="-285750" defTabSz="762000"/>
            <a:r>
              <a:rPr lang="en-US"/>
              <a:t>very </a:t>
            </a:r>
            <a:r>
              <a:rPr lang="en-US" u="sng"/>
              <a:t>old</a:t>
            </a:r>
            <a:endParaRPr lang="en-US"/>
          </a:p>
          <a:p>
            <a:pPr marL="742950" lvl="1" indent="-285750" defTabSz="762000"/>
            <a:r>
              <a:rPr lang="en-US"/>
              <a:t>really very </a:t>
            </a:r>
            <a:r>
              <a:rPr lang="en-US" u="sng"/>
              <a:t>old</a:t>
            </a:r>
            <a:endParaRPr lang="en-US"/>
          </a:p>
          <a:p>
            <a:pPr marL="742950" lvl="1" indent="-285750" defTabSz="762000"/>
            <a:r>
              <a:rPr lang="en-US"/>
              <a:t>five times </a:t>
            </a:r>
            <a:r>
              <a:rPr lang="en-US" u="sng"/>
              <a:t>older</a:t>
            </a:r>
            <a:r>
              <a:rPr lang="en-US"/>
              <a:t> than the oldest elephant in our ZOO</a:t>
            </a:r>
          </a:p>
          <a:p>
            <a:pPr marL="742950" lvl="1" indent="-285750" defTabSz="762000"/>
            <a:r>
              <a:rPr lang="en-US"/>
              <a:t>(was) </a:t>
            </a:r>
            <a:r>
              <a:rPr lang="en-US" u="sng"/>
              <a:t>sure</a:t>
            </a:r>
            <a:r>
              <a:rPr lang="en-US"/>
              <a:t>, as far as I know, to be there first</a:t>
            </a:r>
          </a:p>
        </p:txBody>
      </p:sp>
    </p:spTree>
    <p:extLst>
      <p:ext uri="{BB962C8B-B14F-4D97-AF65-F5344CB8AC3E}">
        <p14:creationId xmlns:p14="http://schemas.microsoft.com/office/powerpoint/2010/main" val="42166783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867F-C87A-4C4B-86B2-FC8DBBE4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Adjective phrases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586EC-40DF-954C-8A3C-2C2B4498C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Generally, the adjective order in English is:</a:t>
            </a:r>
          </a:p>
          <a:p>
            <a:pPr lvl="1"/>
            <a:r>
              <a:rPr lang="en-US" dirty="0"/>
              <a:t>Quantity or number</a:t>
            </a:r>
          </a:p>
          <a:p>
            <a:pPr lvl="1"/>
            <a:r>
              <a:rPr lang="en-US" dirty="0"/>
              <a:t>Quality or opinion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Shape</a:t>
            </a:r>
          </a:p>
          <a:p>
            <a:pPr lvl="1"/>
            <a:r>
              <a:rPr lang="en-US" dirty="0"/>
              <a:t>Color</a:t>
            </a:r>
          </a:p>
          <a:p>
            <a:pPr lvl="1"/>
            <a:r>
              <a:rPr lang="en-US" dirty="0"/>
              <a:t>Proper adjective (often nationality, other place of origin, or material)</a:t>
            </a:r>
          </a:p>
          <a:p>
            <a:pPr lvl="1"/>
            <a:r>
              <a:rPr lang="en-US" dirty="0"/>
              <a:t>Purpose or qualifier</a:t>
            </a:r>
          </a:p>
        </p:txBody>
      </p:sp>
    </p:spTree>
    <p:extLst>
      <p:ext uri="{BB962C8B-B14F-4D97-AF65-F5344CB8AC3E}">
        <p14:creationId xmlns:p14="http://schemas.microsoft.com/office/powerpoint/2010/main" val="680402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Adverbial and Numerical Phrases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defTabSz="762000"/>
            <a:r>
              <a:rPr lang="en-US" dirty="0"/>
              <a:t>Head: adverb</a:t>
            </a:r>
          </a:p>
          <a:p>
            <a:pPr marL="742950" lvl="1" indent="-285750" defTabSz="762000"/>
            <a:r>
              <a:rPr lang="en-US" dirty="0"/>
              <a:t>three </a:t>
            </a:r>
            <a:r>
              <a:rPr lang="en-US" u="sng" dirty="0"/>
              <a:t>times</a:t>
            </a:r>
            <a:r>
              <a:rPr lang="en-US" dirty="0"/>
              <a:t> as much</a:t>
            </a:r>
          </a:p>
          <a:p>
            <a:pPr marL="742950" lvl="1" indent="-285750" defTabSz="762000"/>
            <a:r>
              <a:rPr lang="en-US" u="sng" dirty="0"/>
              <a:t>quickly</a:t>
            </a:r>
            <a:endParaRPr lang="en-US" dirty="0"/>
          </a:p>
          <a:p>
            <a:pPr marL="742950" lvl="1" indent="-285750" defTabSz="762000"/>
            <a:r>
              <a:rPr lang="en-US" u="sng" dirty="0"/>
              <a:t>really</a:t>
            </a:r>
            <a:endParaRPr lang="en-US" dirty="0"/>
          </a:p>
          <a:p>
            <a:pPr marL="742950" lvl="1" indent="-285750" defTabSz="762000"/>
            <a:r>
              <a:rPr lang="en-US" dirty="0"/>
              <a:t>(... speaks) more </a:t>
            </a:r>
            <a:r>
              <a:rPr lang="en-US" u="sng" dirty="0"/>
              <a:t>loudly</a:t>
            </a:r>
            <a:r>
              <a:rPr lang="en-US" dirty="0"/>
              <a:t> than anybody could imagine</a:t>
            </a:r>
          </a:p>
          <a:p>
            <a:pPr marL="742950" lvl="1" indent="-285750" defTabSz="762000"/>
            <a:r>
              <a:rPr lang="en-US" u="sng" dirty="0"/>
              <a:t>yesterday</a:t>
            </a:r>
            <a:endParaRPr lang="en-US" dirty="0"/>
          </a:p>
          <a:p>
            <a:pPr marL="342900" indent="-342900" defTabSz="762000"/>
            <a:r>
              <a:rPr lang="en-US" dirty="0"/>
              <a:t>Numerical Phrases</a:t>
            </a:r>
          </a:p>
          <a:p>
            <a:pPr marL="742950" lvl="1" indent="-285750" defTabSz="762000"/>
            <a:r>
              <a:rPr lang="en-US" dirty="0"/>
              <a:t>(... lasted) three </a:t>
            </a:r>
            <a:r>
              <a:rPr lang="en-US" u="sng" dirty="0"/>
              <a:t>hours</a:t>
            </a:r>
            <a:endParaRPr lang="en-US" dirty="0"/>
          </a:p>
          <a:p>
            <a:pPr marL="742950" lvl="1" indent="-285750" defTabSz="762000"/>
            <a:r>
              <a:rPr lang="en-US" u="sng" dirty="0"/>
              <a:t>twenty-two</a:t>
            </a:r>
          </a:p>
        </p:txBody>
      </p:sp>
    </p:spTree>
    <p:extLst>
      <p:ext uri="{BB962C8B-B14F-4D97-AF65-F5344CB8AC3E}">
        <p14:creationId xmlns:p14="http://schemas.microsoft.com/office/powerpoint/2010/main" val="2989707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Prepositional Phrases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defTabSz="762000"/>
            <a:r>
              <a:rPr lang="en-US"/>
              <a:t>Head: preposition</a:t>
            </a:r>
          </a:p>
          <a:p>
            <a:pPr marL="342900" indent="-342900" defTabSz="762000"/>
            <a:r>
              <a:rPr lang="en-US"/>
              <a:t>In fact, play the role of Adverbial Phrases often</a:t>
            </a:r>
          </a:p>
          <a:p>
            <a:pPr marL="742950" lvl="1" indent="-285750" defTabSz="762000"/>
            <a:r>
              <a:rPr lang="en-US" u="sng"/>
              <a:t>in</a:t>
            </a:r>
            <a:r>
              <a:rPr lang="en-US"/>
              <a:t> the City</a:t>
            </a:r>
          </a:p>
          <a:p>
            <a:pPr marL="742950" lvl="1" indent="-285750" defTabSz="762000"/>
            <a:r>
              <a:rPr lang="en-US" u="sng"/>
              <a:t>at</a:t>
            </a:r>
            <a:r>
              <a:rPr lang="en-US"/>
              <a:t> five o</a:t>
            </a:r>
            <a:r>
              <a:rPr lang="ja-JP" altLang="en-US"/>
              <a:t>’</a:t>
            </a:r>
            <a:r>
              <a:rPr lang="en-US"/>
              <a:t>clock</a:t>
            </a:r>
          </a:p>
          <a:p>
            <a:pPr marL="742950" lvl="1" indent="-285750" defTabSz="762000"/>
            <a:r>
              <a:rPr lang="en-US" u="sng"/>
              <a:t>to</a:t>
            </a:r>
            <a:r>
              <a:rPr lang="en-US"/>
              <a:t> a brightest future</a:t>
            </a:r>
          </a:p>
          <a:p>
            <a:pPr marL="742950" lvl="1" indent="-285750" defTabSz="762000"/>
            <a:r>
              <a:rPr lang="en-US" u="sng"/>
              <a:t>without</a:t>
            </a:r>
            <a:r>
              <a:rPr lang="en-US"/>
              <a:t> a glitch</a:t>
            </a:r>
          </a:p>
          <a:p>
            <a:pPr marL="742950" lvl="1" indent="-285750" defTabSz="762000"/>
            <a:r>
              <a:rPr lang="en-US" u="sng"/>
              <a:t>to</a:t>
            </a:r>
            <a:r>
              <a:rPr lang="en-US"/>
              <a:t> the point where neither of them could get out of it</a:t>
            </a:r>
          </a:p>
          <a:p>
            <a:pPr marL="742950" lvl="1" indent="-285750" defTabSz="762000"/>
            <a:r>
              <a:rPr lang="en-US" u="sng"/>
              <a:t>up</a:t>
            </a:r>
            <a:r>
              <a:rPr lang="en-US"/>
              <a:t> to five points</a:t>
            </a:r>
          </a:p>
          <a:p>
            <a:pPr marL="742950" lvl="1" indent="-285750" defTabSz="762000"/>
            <a:r>
              <a:rPr lang="en-US"/>
              <a:t>instead </a:t>
            </a:r>
            <a:r>
              <a:rPr lang="en-US" u="sng"/>
              <a:t>of</a:t>
            </a:r>
            <a:r>
              <a:rPr lang="en-US"/>
              <a:t> Charles</a:t>
            </a:r>
          </a:p>
        </p:txBody>
      </p:sp>
    </p:spTree>
    <p:extLst>
      <p:ext uri="{BB962C8B-B14F-4D97-AF65-F5344CB8AC3E}">
        <p14:creationId xmlns:p14="http://schemas.microsoft.com/office/powerpoint/2010/main" val="2756377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Verb Phrases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8077200" cy="4114800"/>
          </a:xfrm>
          <a:noFill/>
          <a:ln/>
        </p:spPr>
        <p:txBody>
          <a:bodyPr/>
          <a:lstStyle/>
          <a:p>
            <a:pPr marL="342900" indent="-342900" defTabSz="762000"/>
            <a:r>
              <a:rPr lang="en-US"/>
              <a:t>Head: verb</a:t>
            </a:r>
          </a:p>
          <a:p>
            <a:pPr marL="742950" lvl="1" indent="-285750" defTabSz="762000"/>
            <a:r>
              <a:rPr lang="en-US"/>
              <a:t>(It) </a:t>
            </a:r>
            <a:r>
              <a:rPr lang="en-US" u="sng"/>
              <a:t>rains</a:t>
            </a:r>
            <a:endParaRPr lang="en-US"/>
          </a:p>
          <a:p>
            <a:pPr marL="742950" lvl="1" indent="-285750" defTabSz="762000"/>
            <a:r>
              <a:rPr lang="en-US"/>
              <a:t>... </a:t>
            </a:r>
            <a:r>
              <a:rPr lang="en-US" u="sng"/>
              <a:t>could</a:t>
            </a:r>
            <a:r>
              <a:rPr lang="en-US"/>
              <a:t> ever see a large Unidentified Flying Object</a:t>
            </a:r>
          </a:p>
          <a:p>
            <a:pPr marL="742950" lvl="1" indent="-285750" defTabSz="762000"/>
            <a:r>
              <a:rPr lang="en-US"/>
              <a:t>..., why (we) </a:t>
            </a:r>
            <a:r>
              <a:rPr lang="en-US" u="sng"/>
              <a:t>have</a:t>
            </a:r>
            <a:r>
              <a:rPr lang="en-US"/>
              <a:t> got so much rain</a:t>
            </a:r>
          </a:p>
          <a:p>
            <a:pPr marL="742950" lvl="1" indent="-285750" defTabSz="762000"/>
            <a:r>
              <a:rPr lang="en-US" u="sng"/>
              <a:t>Please</a:t>
            </a:r>
            <a:r>
              <a:rPr lang="en-US"/>
              <a:t>!</a:t>
            </a:r>
          </a:p>
          <a:p>
            <a:pPr marL="742950" lvl="1" indent="-285750" defTabSz="762000"/>
            <a:r>
              <a:rPr lang="en-US"/>
              <a:t>On Sunday, (he) </a:t>
            </a:r>
            <a:r>
              <a:rPr lang="en-US" u="sng"/>
              <a:t>was</a:t>
            </a:r>
            <a:r>
              <a:rPr lang="en-US"/>
              <a:t> driven to the hospital</a:t>
            </a:r>
          </a:p>
          <a:p>
            <a:pPr marL="742950" lvl="1" indent="-285750" defTabSz="762000"/>
            <a:r>
              <a:rPr lang="en-US"/>
              <a:t>(It) </a:t>
            </a:r>
            <a:r>
              <a:rPr lang="en-US" u="sng"/>
              <a:t>began</a:t>
            </a:r>
            <a:r>
              <a:rPr lang="en-US"/>
              <a:t> to snow</a:t>
            </a:r>
          </a:p>
          <a:p>
            <a:pPr marL="742950" lvl="1" indent="-285750" defTabSz="762000"/>
            <a:r>
              <a:rPr lang="en-US"/>
              <a:t>(...) </a:t>
            </a:r>
            <a:r>
              <a:rPr lang="en-US" u="sng"/>
              <a:t>prohibits</a:t>
            </a:r>
            <a:r>
              <a:rPr lang="en-US"/>
              <a:t> smoking in this area</a:t>
            </a:r>
          </a:p>
        </p:txBody>
      </p:sp>
    </p:spTree>
    <p:extLst>
      <p:ext uri="{BB962C8B-B14F-4D97-AF65-F5344CB8AC3E}">
        <p14:creationId xmlns:p14="http://schemas.microsoft.com/office/powerpoint/2010/main" val="3998232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Coordination of Phrases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defTabSz="762000"/>
            <a:r>
              <a:rPr lang="ja-JP" altLang="en-US"/>
              <a:t>“</a:t>
            </a:r>
            <a:r>
              <a:rPr lang="en-US"/>
              <a:t>Head</a:t>
            </a:r>
            <a:r>
              <a:rPr lang="ja-JP" altLang="en-US"/>
              <a:t>”</a:t>
            </a:r>
            <a:r>
              <a:rPr lang="en-US"/>
              <a:t>: conjunction, punctuation</a:t>
            </a:r>
          </a:p>
          <a:p>
            <a:pPr marL="742950" lvl="1" indent="-285750" defTabSz="762000"/>
            <a:r>
              <a:rPr lang="en-US"/>
              <a:t>and, or, but</a:t>
            </a:r>
          </a:p>
          <a:p>
            <a:pPr lvl="2" defTabSz="762000"/>
            <a:r>
              <a:rPr lang="en-US"/>
              <a:t>cats </a:t>
            </a:r>
            <a:r>
              <a:rPr lang="en-US" u="sng"/>
              <a:t>and</a:t>
            </a:r>
            <a:r>
              <a:rPr lang="en-US"/>
              <a:t> dogs</a:t>
            </a:r>
          </a:p>
          <a:p>
            <a:pPr lvl="2" defTabSz="762000"/>
            <a:r>
              <a:rPr lang="en-US"/>
              <a:t>new </a:t>
            </a:r>
            <a:r>
              <a:rPr lang="en-US" u="sng"/>
              <a:t>or</a:t>
            </a:r>
            <a:r>
              <a:rPr lang="en-US"/>
              <a:t> even newer</a:t>
            </a:r>
          </a:p>
          <a:p>
            <a:pPr lvl="2" defTabSz="762000"/>
            <a:r>
              <a:rPr lang="en-US"/>
              <a:t>quickly </a:t>
            </a:r>
            <a:r>
              <a:rPr lang="en-US" u="sng"/>
              <a:t>and</a:t>
            </a:r>
            <a:r>
              <a:rPr lang="en-US"/>
              <a:t> precisely</a:t>
            </a:r>
          </a:p>
          <a:p>
            <a:pPr lvl="2" defTabSz="762000"/>
            <a:r>
              <a:rPr lang="en-US"/>
              <a:t>he came to the conclusion that it makes no sense to hide himself anymore </a:t>
            </a:r>
            <a:r>
              <a:rPr lang="en-US" u="sng"/>
              <a:t>and</a:t>
            </a:r>
            <a:r>
              <a:rPr lang="en-US"/>
              <a:t> therefore we could hear him today</a:t>
            </a:r>
          </a:p>
          <a:p>
            <a:pPr lvl="2" defTabSz="762000"/>
            <a:r>
              <a:rPr lang="en-US"/>
              <a:t>(flights) from </a:t>
            </a:r>
            <a:r>
              <a:rPr lang="en-US" u="sng"/>
              <a:t>and</a:t>
            </a:r>
            <a:r>
              <a:rPr lang="en-US"/>
              <a:t> to Dallas</a:t>
            </a:r>
          </a:p>
          <a:p>
            <a:pPr lvl="2" defTabSz="762000"/>
            <a:r>
              <a:rPr lang="en-US"/>
              <a:t>eat your lunch now </a:t>
            </a:r>
            <a:r>
              <a:rPr lang="en-US" u="sng"/>
              <a:t>or</a:t>
            </a:r>
            <a:r>
              <a:rPr lang="en-US"/>
              <a:t> at the picnic table </a:t>
            </a:r>
          </a:p>
        </p:txBody>
      </p:sp>
    </p:spTree>
    <p:extLst>
      <p:ext uri="{BB962C8B-B14F-4D97-AF65-F5344CB8AC3E}">
        <p14:creationId xmlns:p14="http://schemas.microsoft.com/office/powerpoint/2010/main" val="3619276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Clauses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4729" y="1444487"/>
            <a:ext cx="8998227" cy="5287617"/>
          </a:xfrm>
          <a:noFill/>
          <a:ln/>
        </p:spPr>
        <p:txBody>
          <a:bodyPr>
            <a:normAutofit fontScale="85000" lnSpcReduction="20000"/>
          </a:bodyPr>
          <a:lstStyle/>
          <a:p>
            <a:pPr marL="342900" indent="-342900" defTabSz="762000"/>
            <a:r>
              <a:rPr lang="en-US" dirty="0"/>
              <a:t>Predicative function:</a:t>
            </a:r>
          </a:p>
          <a:p>
            <a:pPr marL="742950" lvl="1" indent="-285750" defTabSz="762000"/>
            <a:r>
              <a:rPr lang="en-US" dirty="0"/>
              <a:t>some activity of some subjects/objects, somewhere in time, under certain circumstances</a:t>
            </a:r>
          </a:p>
          <a:p>
            <a:pPr marL="342900" indent="-342900" defTabSz="762000"/>
            <a:endParaRPr lang="en-US" dirty="0"/>
          </a:p>
          <a:p>
            <a:pPr marL="342900" indent="-342900" defTabSz="762000"/>
            <a:r>
              <a:rPr lang="en-US" dirty="0"/>
              <a:t>Main clause</a:t>
            </a:r>
          </a:p>
          <a:p>
            <a:pPr marL="742950" lvl="1" indent="-285750" defTabSz="762000"/>
            <a:r>
              <a:rPr lang="en-US" dirty="0"/>
              <a:t>not part of a greater clause</a:t>
            </a:r>
          </a:p>
          <a:p>
            <a:pPr marL="342900" indent="-342900" defTabSz="762000"/>
            <a:endParaRPr lang="en-US" dirty="0"/>
          </a:p>
          <a:p>
            <a:pPr marL="342900" indent="-342900" defTabSz="762000"/>
            <a:r>
              <a:rPr lang="en-US" dirty="0"/>
              <a:t>Embedded clause</a:t>
            </a:r>
          </a:p>
          <a:p>
            <a:pPr marL="742950" lvl="1" indent="-285750" defTabSz="762000"/>
            <a:r>
              <a:rPr lang="en-US" dirty="0"/>
              <a:t>part of other clause, having some function (like a phrase)</a:t>
            </a:r>
          </a:p>
          <a:p>
            <a:pPr marL="342900" indent="-342900" defTabSz="762000"/>
            <a:endParaRPr lang="en-US" dirty="0">
              <a:latin typeface="Arial" charset="0"/>
              <a:cs typeface="Arial" charset="0"/>
            </a:endParaRPr>
          </a:p>
          <a:p>
            <a:pPr marL="342900" indent="-342900" defTabSz="762000"/>
            <a:r>
              <a:rPr lang="en-US" sz="1800" i="1" dirty="0">
                <a:latin typeface="Arial" charset="0"/>
                <a:cs typeface="Arial" charset="0"/>
              </a:rPr>
              <a:t>A tile </a:t>
            </a:r>
            <a:r>
              <a:rPr lang="en-US" sz="1800" i="1" u="sng" dirty="0">
                <a:latin typeface="Arial" charset="0"/>
                <a:cs typeface="Arial" charset="0"/>
              </a:rPr>
              <a:t>falling from the roof</a:t>
            </a:r>
            <a:r>
              <a:rPr lang="en-US" sz="1800" i="1" dirty="0">
                <a:latin typeface="Arial" charset="0"/>
                <a:cs typeface="Arial" charset="0"/>
              </a:rPr>
              <a:t> nearly killed him.</a:t>
            </a:r>
          </a:p>
          <a:p>
            <a:pPr marL="342900" indent="-342900" defTabSz="762000"/>
            <a:r>
              <a:rPr lang="en-US" sz="1800" i="1" dirty="0">
                <a:latin typeface="Arial" charset="0"/>
                <a:cs typeface="Arial" charset="0"/>
              </a:rPr>
              <a:t>He fell asleep </a:t>
            </a:r>
            <a:r>
              <a:rPr lang="en-US" sz="1800" i="1" u="sng" dirty="0">
                <a:latin typeface="Arial" charset="0"/>
                <a:cs typeface="Arial" charset="0"/>
              </a:rPr>
              <a:t>while listening to the news</a:t>
            </a:r>
            <a:r>
              <a:rPr lang="en-US" sz="1800" i="1" dirty="0">
                <a:latin typeface="Arial" charset="0"/>
                <a:cs typeface="Arial" charset="0"/>
              </a:rPr>
              <a:t>.</a:t>
            </a:r>
          </a:p>
          <a:p>
            <a:pPr marL="342900" indent="-342900" defTabSz="762000"/>
            <a:endParaRPr lang="en-US" sz="1800" i="1" dirty="0"/>
          </a:p>
          <a:p>
            <a:pPr marL="342900" indent="-342900" defTabSz="762000"/>
            <a:r>
              <a:rPr lang="en-US" dirty="0"/>
              <a:t>Function of a Clause</a:t>
            </a:r>
          </a:p>
          <a:p>
            <a:pPr marL="742950" lvl="1" indent="-285750" defTabSz="762000"/>
            <a:r>
              <a:rPr lang="en-US" dirty="0"/>
              <a:t>same as for phrase, plus some (direct speech etc.)</a:t>
            </a:r>
          </a:p>
        </p:txBody>
      </p:sp>
    </p:spTree>
    <p:extLst>
      <p:ext uri="{BB962C8B-B14F-4D97-AF65-F5344CB8AC3E}">
        <p14:creationId xmlns:p14="http://schemas.microsoft.com/office/powerpoint/2010/main" val="1746488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 dirty="0"/>
              <a:t>Sentences</a:t>
            </a:r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114800"/>
          </a:xfrm>
          <a:noFill/>
          <a:ln/>
        </p:spPr>
        <p:txBody>
          <a:bodyPr>
            <a:normAutofit lnSpcReduction="10000"/>
          </a:bodyPr>
          <a:lstStyle/>
          <a:p>
            <a:pPr marL="342900" indent="-342900" defTabSz="762000"/>
            <a:r>
              <a:rPr lang="en-US"/>
              <a:t>Consist of a single or several main clauses</a:t>
            </a:r>
          </a:p>
          <a:p>
            <a:pPr marL="342900" indent="-342900" defTabSz="762000"/>
            <a:r>
              <a:rPr lang="en-US"/>
              <a:t>If several main clauses: </a:t>
            </a:r>
          </a:p>
          <a:p>
            <a:pPr marL="742950" lvl="1" indent="-285750" defTabSz="762000"/>
            <a:r>
              <a:rPr lang="en-US"/>
              <a:t>coordination, much like coordinated phrases</a:t>
            </a:r>
          </a:p>
          <a:p>
            <a:pPr marL="742950" lvl="1" indent="-285750" defTabSz="762000"/>
            <a:r>
              <a:rPr lang="en-US"/>
              <a:t>more coordinating conjunctions:</a:t>
            </a:r>
          </a:p>
          <a:p>
            <a:pPr lvl="2" defTabSz="762000"/>
            <a:r>
              <a:rPr lang="en-US"/>
              <a:t>and, or, but, (and) therefore, ...</a:t>
            </a:r>
          </a:p>
          <a:p>
            <a:pPr marL="342900" indent="-342900" defTabSz="762000"/>
            <a:r>
              <a:rPr lang="en-US"/>
              <a:t>In written text, starts with a capital letter</a:t>
            </a:r>
          </a:p>
          <a:p>
            <a:pPr marL="342900" indent="-342900" defTabSz="762000"/>
            <a:r>
              <a:rPr lang="en-US"/>
              <a:t>Ends by period/question mark/exclamation mark</a:t>
            </a:r>
          </a:p>
          <a:p>
            <a:pPr lvl="2" defTabSz="762000"/>
            <a:r>
              <a:rPr lang="en-US"/>
              <a:t>not all periods end a sentence! – example?</a:t>
            </a:r>
          </a:p>
          <a:p>
            <a:pPr marL="342900" indent="-342900" defTabSz="762000"/>
            <a:r>
              <a:rPr lang="en-US"/>
              <a:t>Sometimes even semicolon (;) might be a sentence break (...vague)</a:t>
            </a:r>
          </a:p>
        </p:txBody>
      </p:sp>
    </p:spTree>
    <p:extLst>
      <p:ext uri="{BB962C8B-B14F-4D97-AF65-F5344CB8AC3E}">
        <p14:creationId xmlns:p14="http://schemas.microsoft.com/office/powerpoint/2010/main" val="2239596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A7D0-2BA9-6A49-A422-7E9ED73C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Credits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8CB12-36C2-1742-84F9-F11EBDB28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This slide set has been adapted from the NLP course of Paul </a:t>
            </a:r>
            <a:r>
              <a:rPr lang="en-CA" dirty="0" err="1"/>
              <a:t>Tarau</a:t>
            </a:r>
            <a:r>
              <a:rPr lang="en-CA" dirty="0"/>
              <a:t>, UNT: </a:t>
            </a:r>
          </a:p>
          <a:p>
            <a:pPr marL="0" indent="0">
              <a:buNone/>
            </a:pPr>
            <a:r>
              <a:rPr lang="en-CA" dirty="0">
                <a:hlinkClick r:id="rId2"/>
              </a:rPr>
              <a:t>http://www.cse.unt.edu/%7Etarau/teaching/NLP/nlp.html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108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Levels of (Formal) Description</a:t>
            </a:r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957" y="1295399"/>
            <a:ext cx="10124660" cy="5304183"/>
          </a:xfrm>
          <a:noFill/>
          <a:ln/>
        </p:spPr>
        <p:txBody>
          <a:bodyPr>
            <a:normAutofit/>
          </a:bodyPr>
          <a:lstStyle/>
          <a:p>
            <a:pPr marL="0" indent="0" defTabSz="762000">
              <a:buNone/>
            </a:pPr>
            <a:r>
              <a:rPr lang="en-US" sz="1800" dirty="0"/>
              <a:t>6 basic levels </a:t>
            </a:r>
            <a:r>
              <a:rPr lang="en-US" sz="1600" dirty="0"/>
              <a:t>(more or less explicitly present in most theories)</a:t>
            </a:r>
            <a:r>
              <a:rPr lang="en-US" sz="2000" dirty="0"/>
              <a:t>:</a:t>
            </a:r>
          </a:p>
          <a:p>
            <a:pPr marL="0" indent="0" defTabSz="762000">
              <a:buNone/>
            </a:pPr>
            <a:endParaRPr lang="en-US" sz="2000" dirty="0"/>
          </a:p>
          <a:p>
            <a:pPr marL="457200" lvl="1" indent="0" defTabSz="762000">
              <a:buNone/>
            </a:pPr>
            <a:r>
              <a:rPr lang="en-US" sz="1600" dirty="0"/>
              <a:t>and beyond (pragmatics/logic/...)</a:t>
            </a:r>
          </a:p>
          <a:p>
            <a:pPr marL="457200" lvl="1" indent="0" defTabSz="762000">
              <a:buNone/>
            </a:pPr>
            <a:endParaRPr lang="en-US" sz="1600" dirty="0"/>
          </a:p>
          <a:p>
            <a:pPr marL="457200" lvl="1" indent="0" defTabSz="762000">
              <a:buNone/>
            </a:pPr>
            <a:r>
              <a:rPr lang="en-US" sz="1600" dirty="0"/>
              <a:t>meaning (semantics)</a:t>
            </a:r>
          </a:p>
          <a:p>
            <a:pPr marL="457200" lvl="1" indent="0" defTabSz="762000">
              <a:buNone/>
            </a:pPr>
            <a:endParaRPr lang="en-US" sz="1600" dirty="0"/>
          </a:p>
          <a:p>
            <a:pPr marL="457200" lvl="1" indent="0" defTabSz="762000">
              <a:buNone/>
            </a:pPr>
            <a:r>
              <a:rPr lang="en-US" sz="1600" dirty="0"/>
              <a:t>(surface) syntax</a:t>
            </a:r>
          </a:p>
          <a:p>
            <a:pPr marL="457200" lvl="1" indent="0" defTabSz="762000">
              <a:buNone/>
            </a:pPr>
            <a:endParaRPr lang="en-US" sz="1600" dirty="0"/>
          </a:p>
          <a:p>
            <a:pPr marL="457200" lvl="1" indent="0" defTabSz="762000">
              <a:buNone/>
            </a:pPr>
            <a:r>
              <a:rPr lang="en-US" sz="1600" dirty="0"/>
              <a:t>morphology</a:t>
            </a:r>
          </a:p>
          <a:p>
            <a:pPr marL="457200" lvl="1" indent="0" defTabSz="762000">
              <a:buNone/>
            </a:pPr>
            <a:endParaRPr lang="en-US" sz="1600" dirty="0"/>
          </a:p>
          <a:p>
            <a:pPr marL="457200" lvl="1" indent="0" defTabSz="762000">
              <a:buNone/>
            </a:pPr>
            <a:r>
              <a:rPr lang="en-US" sz="1600" dirty="0"/>
              <a:t>phonology</a:t>
            </a:r>
          </a:p>
          <a:p>
            <a:pPr marL="457200" lvl="1" indent="0" defTabSz="762000">
              <a:buNone/>
            </a:pPr>
            <a:endParaRPr lang="en-US" sz="1600" dirty="0"/>
          </a:p>
          <a:p>
            <a:pPr marL="457200" lvl="1" indent="0" defTabSz="762000">
              <a:buNone/>
            </a:pPr>
            <a:r>
              <a:rPr lang="en-US" sz="1600" dirty="0"/>
              <a:t>phonetics/orthography</a:t>
            </a:r>
          </a:p>
          <a:p>
            <a:pPr marL="342900" indent="-342900" defTabSz="762000"/>
            <a:endParaRPr lang="en-US" sz="1800" dirty="0"/>
          </a:p>
          <a:p>
            <a:pPr marL="0" indent="0" defTabSz="762000">
              <a:buNone/>
            </a:pPr>
            <a:r>
              <a:rPr lang="en-US" sz="1800" dirty="0"/>
              <a:t>Each level has an input and output representation</a:t>
            </a:r>
          </a:p>
          <a:p>
            <a:pPr marL="742950" lvl="1" indent="-285750" defTabSz="762000"/>
            <a:r>
              <a:rPr lang="en-US" sz="1600" dirty="0"/>
              <a:t>output from one level is the input to the next (upper) level</a:t>
            </a:r>
          </a:p>
          <a:p>
            <a:pPr marL="742950" lvl="1" indent="-285750" defTabSz="762000"/>
            <a:r>
              <a:rPr lang="en-US" sz="1600" dirty="0"/>
              <a:t>sometimes levels might be skipped (merged) or split</a:t>
            </a:r>
          </a:p>
        </p:txBody>
      </p:sp>
      <p:sp>
        <p:nvSpPr>
          <p:cNvPr id="918532" name="Line 4"/>
          <p:cNvSpPr>
            <a:spLocks noChangeShapeType="1"/>
          </p:cNvSpPr>
          <p:nvPr/>
        </p:nvSpPr>
        <p:spPr bwMode="auto">
          <a:xfrm flipH="1" flipV="1">
            <a:off x="1579526" y="2216427"/>
            <a:ext cx="1" cy="28028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33" name="Line 5"/>
          <p:cNvSpPr>
            <a:spLocks noChangeShapeType="1"/>
          </p:cNvSpPr>
          <p:nvPr/>
        </p:nvSpPr>
        <p:spPr bwMode="auto">
          <a:xfrm>
            <a:off x="1504121" y="2216428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35" name="Line 7"/>
          <p:cNvSpPr>
            <a:spLocks noChangeShapeType="1"/>
          </p:cNvSpPr>
          <p:nvPr/>
        </p:nvSpPr>
        <p:spPr bwMode="auto">
          <a:xfrm>
            <a:off x="1504121" y="3319671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36" name="Line 8"/>
          <p:cNvSpPr>
            <a:spLocks noChangeShapeType="1"/>
          </p:cNvSpPr>
          <p:nvPr/>
        </p:nvSpPr>
        <p:spPr bwMode="auto">
          <a:xfrm>
            <a:off x="1504121" y="3920988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38" name="Line 10"/>
          <p:cNvSpPr>
            <a:spLocks noChangeShapeType="1"/>
          </p:cNvSpPr>
          <p:nvPr/>
        </p:nvSpPr>
        <p:spPr bwMode="auto">
          <a:xfrm>
            <a:off x="1506638" y="4492489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39" name="Line 11"/>
          <p:cNvSpPr>
            <a:spLocks noChangeShapeType="1"/>
          </p:cNvSpPr>
          <p:nvPr/>
        </p:nvSpPr>
        <p:spPr bwMode="auto">
          <a:xfrm>
            <a:off x="1504121" y="5019263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4485A515-52EE-3D47-85DF-DCB4A9566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0749" y="2769705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3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Phonetics/Orthography</a:t>
            </a:r>
          </a:p>
        </p:txBody>
      </p:sp>
      <p:sp>
        <p:nvSpPr>
          <p:cNvPr id="920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8305800" cy="4114800"/>
          </a:xfrm>
          <a:noFill/>
          <a:ln/>
        </p:spPr>
        <p:txBody>
          <a:bodyPr>
            <a:normAutofit fontScale="85000" lnSpcReduction="20000"/>
          </a:bodyPr>
          <a:lstStyle/>
          <a:p>
            <a:pPr marL="342900" indent="-342900" defTabSz="762000"/>
            <a:r>
              <a:rPr lang="en-US" dirty="0"/>
              <a:t>Input:</a:t>
            </a:r>
          </a:p>
          <a:p>
            <a:pPr marL="742950" lvl="1" indent="-285750" defTabSz="762000"/>
            <a:r>
              <a:rPr lang="en-US" dirty="0"/>
              <a:t>acoustic signal (phonetics) / text (orthography)</a:t>
            </a:r>
          </a:p>
          <a:p>
            <a:pPr marL="342900" indent="-342900" defTabSz="762000"/>
            <a:endParaRPr lang="en-US" dirty="0"/>
          </a:p>
          <a:p>
            <a:pPr marL="342900" indent="-342900" defTabSz="762000"/>
            <a:r>
              <a:rPr lang="en-US" dirty="0"/>
              <a:t>Output:</a:t>
            </a:r>
          </a:p>
          <a:p>
            <a:pPr marL="742950" lvl="1" indent="-285750" defTabSz="762000"/>
            <a:r>
              <a:rPr lang="en-US" dirty="0"/>
              <a:t>phonetic alphabet (phonetics) / text (orthography)</a:t>
            </a:r>
          </a:p>
          <a:p>
            <a:pPr marL="342900" indent="-342900" defTabSz="762000"/>
            <a:endParaRPr lang="en-US" dirty="0"/>
          </a:p>
          <a:p>
            <a:pPr marL="342900" indent="-342900" defTabSz="762000"/>
            <a:r>
              <a:rPr lang="en-US" dirty="0"/>
              <a:t>Deals with:</a:t>
            </a:r>
          </a:p>
          <a:p>
            <a:pPr marL="742950" lvl="1" indent="-285750" defTabSz="762000"/>
            <a:r>
              <a:rPr lang="en-US" dirty="0"/>
              <a:t>Phonetics:</a:t>
            </a:r>
          </a:p>
          <a:p>
            <a:pPr lvl="2" defTabSz="762000"/>
            <a:r>
              <a:rPr lang="en-US" sz="2100" dirty="0"/>
              <a:t>consonant &amp; vowel (&amp; others) formation in the vocal tract</a:t>
            </a:r>
          </a:p>
          <a:p>
            <a:pPr lvl="2" defTabSz="762000"/>
            <a:r>
              <a:rPr lang="en-US" sz="2100" dirty="0"/>
              <a:t>classification of consonants, vowels, ... in relation to frequencies, shape &amp; position of the tongue and various muscles</a:t>
            </a:r>
          </a:p>
          <a:p>
            <a:pPr lvl="2" defTabSz="762000"/>
            <a:r>
              <a:rPr lang="en-US" sz="2100" dirty="0"/>
              <a:t>intonation </a:t>
            </a:r>
          </a:p>
          <a:p>
            <a:pPr marL="742950" lvl="1" indent="-285750" defTabSz="762000"/>
            <a:r>
              <a:rPr lang="en-US" dirty="0"/>
              <a:t>Orthography:</a:t>
            </a:r>
            <a:r>
              <a:rPr lang="en-US" sz="3300" dirty="0"/>
              <a:t> </a:t>
            </a:r>
            <a:r>
              <a:rPr lang="en-US" sz="2100" dirty="0"/>
              <a:t>normalization, punctuation, etc.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561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Phonology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8077200" cy="4114800"/>
          </a:xfrm>
          <a:noFill/>
          <a:ln/>
        </p:spPr>
        <p:txBody>
          <a:bodyPr>
            <a:normAutofit fontScale="85000" lnSpcReduction="10000"/>
          </a:bodyPr>
          <a:lstStyle/>
          <a:p>
            <a:pPr marL="342900" indent="-342900" defTabSz="762000"/>
            <a:r>
              <a:rPr lang="en-US" dirty="0"/>
              <a:t>Input: </a:t>
            </a:r>
          </a:p>
          <a:p>
            <a:pPr marL="742950" lvl="1" indent="-285750" defTabSz="762000"/>
            <a:r>
              <a:rPr lang="en-US" dirty="0"/>
              <a:t>sequence of phones/sounds (in a phonetic alphabet); or </a:t>
            </a:r>
            <a:r>
              <a:rPr lang="ja-JP" altLang="en-US" dirty="0"/>
              <a:t>“</a:t>
            </a:r>
            <a:r>
              <a:rPr lang="en-US" dirty="0"/>
              <a:t>normalized</a:t>
            </a:r>
            <a:r>
              <a:rPr lang="ja-JP" altLang="en-US" dirty="0"/>
              <a:t>”</a:t>
            </a:r>
            <a:r>
              <a:rPr lang="en-US" dirty="0"/>
              <a:t> text (sequence of (surface) letters in one language</a:t>
            </a:r>
            <a:r>
              <a:rPr lang="ja-JP" altLang="en-US" dirty="0"/>
              <a:t>’</a:t>
            </a:r>
            <a:r>
              <a:rPr lang="en-US" dirty="0"/>
              <a:t>s alphabet) [NB: phones vs. phonemes]</a:t>
            </a:r>
          </a:p>
          <a:p>
            <a:pPr marL="342900" indent="-342900" defTabSz="762000"/>
            <a:endParaRPr lang="en-US" dirty="0"/>
          </a:p>
          <a:p>
            <a:pPr marL="342900" indent="-342900" defTabSz="762000"/>
            <a:r>
              <a:rPr lang="en-US" dirty="0"/>
              <a:t>Output:</a:t>
            </a:r>
          </a:p>
          <a:p>
            <a:pPr marL="742950" lvl="1" indent="-285750" defTabSz="762000"/>
            <a:r>
              <a:rPr lang="en-US" dirty="0"/>
              <a:t>sequence of phonemes (or (lexical) letters; in an abstract alphabet)</a:t>
            </a:r>
          </a:p>
          <a:p>
            <a:pPr marL="342900" indent="-342900" defTabSz="762000"/>
            <a:endParaRPr lang="en-US" dirty="0"/>
          </a:p>
          <a:p>
            <a:pPr marL="342900" indent="-342900" defTabSz="762000"/>
            <a:r>
              <a:rPr lang="en-US" dirty="0"/>
              <a:t>Deals with: </a:t>
            </a:r>
          </a:p>
          <a:p>
            <a:pPr marL="742950" lvl="1" indent="-285750" defTabSz="762000"/>
            <a:r>
              <a:rPr lang="en-US" dirty="0"/>
              <a:t>relation between sounds and phonemes (units which might have some function on the upper level)</a:t>
            </a:r>
          </a:p>
          <a:p>
            <a:pPr marL="742950" lvl="1" indent="-285750" defTabSz="762000"/>
            <a:r>
              <a:rPr lang="en-US" dirty="0"/>
              <a:t>e.g.: [u] - </a:t>
            </a:r>
            <a:r>
              <a:rPr lang="en-US" dirty="0" err="1"/>
              <a:t>oo</a:t>
            </a:r>
            <a:r>
              <a:rPr lang="en-US" dirty="0"/>
              <a:t> (as in book), [</a:t>
            </a:r>
            <a:r>
              <a:rPr lang="en-US" dirty="0" err="1"/>
              <a:t>æ</a:t>
            </a:r>
            <a:r>
              <a:rPr lang="en-US" dirty="0"/>
              <a:t>] - a (cat); </a:t>
            </a:r>
            <a:r>
              <a:rPr lang="en-US" dirty="0" err="1"/>
              <a:t>i</a:t>
            </a:r>
            <a:r>
              <a:rPr lang="en-US" dirty="0"/>
              <a:t> - y (flies)</a:t>
            </a:r>
          </a:p>
        </p:txBody>
      </p:sp>
    </p:spTree>
    <p:extLst>
      <p:ext uri="{BB962C8B-B14F-4D97-AF65-F5344CB8AC3E}">
        <p14:creationId xmlns:p14="http://schemas.microsoft.com/office/powerpoint/2010/main" val="359341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defTabSz="762000"/>
            <a:r>
              <a:rPr lang="en-US"/>
              <a:t>Morphology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pPr marL="342900" indent="-342900" defTabSz="762000"/>
            <a:r>
              <a:rPr lang="en-US" dirty="0"/>
              <a:t>Input:</a:t>
            </a:r>
          </a:p>
          <a:p>
            <a:pPr marL="342900" indent="-342900" defTabSz="762000"/>
            <a:endParaRPr lang="en-US" dirty="0"/>
          </a:p>
          <a:p>
            <a:pPr marL="742950" lvl="1" indent="-285750" defTabSz="762000"/>
            <a:r>
              <a:rPr lang="en-US" dirty="0"/>
              <a:t>sequence of phonemes (or (lexical) letters)</a:t>
            </a:r>
          </a:p>
          <a:p>
            <a:pPr marL="342900" indent="-342900" defTabSz="762000"/>
            <a:endParaRPr lang="en-US" dirty="0"/>
          </a:p>
          <a:p>
            <a:pPr marL="342900" indent="-342900" defTabSz="762000"/>
            <a:r>
              <a:rPr lang="en-US" dirty="0"/>
              <a:t>Output:</a:t>
            </a:r>
          </a:p>
          <a:p>
            <a:pPr marL="742950" lvl="1" indent="-285750" defTabSz="762000"/>
            <a:r>
              <a:rPr lang="en-US" dirty="0"/>
              <a:t>sequence of pairs (lemma, (morphological) tag)</a:t>
            </a:r>
          </a:p>
          <a:p>
            <a:pPr marL="342900" indent="-342900" defTabSz="762000"/>
            <a:endParaRPr lang="en-US" dirty="0"/>
          </a:p>
          <a:p>
            <a:pPr marL="342900" indent="-342900" defTabSz="762000"/>
            <a:r>
              <a:rPr lang="en-US" dirty="0"/>
              <a:t>Deals with:</a:t>
            </a:r>
          </a:p>
          <a:p>
            <a:pPr marL="742950" lvl="1" indent="-285750" defTabSz="762000"/>
            <a:r>
              <a:rPr lang="en-US" dirty="0"/>
              <a:t>composition of phonemes into word forms and their underlying lemmas (lexical units) + morphological categories (inflection, derivation, compounding)</a:t>
            </a:r>
          </a:p>
          <a:p>
            <a:pPr marL="742950" lvl="1" indent="-285750" defTabSz="762000"/>
            <a:r>
              <a:rPr lang="en-US" dirty="0"/>
              <a:t>e.g. quotations - quote/V + -</a:t>
            </a:r>
            <a:r>
              <a:rPr lang="en-US" dirty="0" err="1"/>
              <a:t>ation</a:t>
            </a:r>
            <a:r>
              <a:rPr lang="en-US" dirty="0"/>
              <a:t> (</a:t>
            </a:r>
            <a:r>
              <a:rPr lang="en-US" dirty="0" err="1"/>
              <a:t>der.V</a:t>
            </a:r>
            <a:r>
              <a:rPr lang="en-US" dirty="0"/>
              <a:t>-&gt;N) + NNS.</a:t>
            </a:r>
          </a:p>
        </p:txBody>
      </p:sp>
    </p:spTree>
    <p:extLst>
      <p:ext uri="{BB962C8B-B14F-4D97-AF65-F5344CB8AC3E}">
        <p14:creationId xmlns:p14="http://schemas.microsoft.com/office/powerpoint/2010/main" val="213913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 fontScale="90000"/>
          </a:bodyPr>
          <a:lstStyle/>
          <a:p>
            <a:pPr defTabSz="762000"/>
            <a:r>
              <a:rPr lang="en-US"/>
              <a:t>Morphology: Morphemes &amp; Order</a:t>
            </a:r>
          </a:p>
        </p:txBody>
      </p:sp>
      <p:sp>
        <p:nvSpPr>
          <p:cNvPr id="936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8153400" cy="4114800"/>
          </a:xfrm>
          <a:noFill/>
          <a:ln/>
        </p:spPr>
        <p:txBody>
          <a:bodyPr>
            <a:normAutofit fontScale="92500" lnSpcReduction="20000"/>
          </a:bodyPr>
          <a:lstStyle/>
          <a:p>
            <a:pPr marL="342900" indent="-342900" defTabSz="762000"/>
            <a:r>
              <a:rPr lang="en-US" dirty="0"/>
              <a:t>Handles what is an </a:t>
            </a:r>
            <a:r>
              <a:rPr lang="en-US" b="1" i="1" u="sng" dirty="0"/>
              <a:t>isolated form</a:t>
            </a:r>
            <a:r>
              <a:rPr lang="en-US" dirty="0"/>
              <a:t> in written text</a:t>
            </a:r>
          </a:p>
          <a:p>
            <a:pPr marL="342900" indent="-342900" defTabSz="762000"/>
            <a:endParaRPr lang="en-US" dirty="0"/>
          </a:p>
          <a:p>
            <a:pPr marL="342900" indent="-342900" defTabSz="762000"/>
            <a:r>
              <a:rPr lang="en-US" dirty="0"/>
              <a:t>Grouping of phonemes into </a:t>
            </a:r>
            <a:r>
              <a:rPr lang="en-US" u="sng" dirty="0"/>
              <a:t>morphemes</a:t>
            </a:r>
          </a:p>
          <a:p>
            <a:pPr marL="742950" lvl="1" indent="-285750" defTabSz="762000"/>
            <a:r>
              <a:rPr lang="en-US" dirty="0"/>
              <a:t>sequence   </a:t>
            </a:r>
            <a:r>
              <a:rPr lang="en-US" b="1" dirty="0">
                <a:latin typeface="Courier New" charset="0"/>
              </a:rPr>
              <a:t>deliverables </a:t>
            </a:r>
            <a:r>
              <a:rPr lang="en-US" b="1" dirty="0">
                <a:latin typeface="Symbol" charset="0"/>
              </a:rPr>
              <a:t>- </a:t>
            </a:r>
            <a:r>
              <a:rPr lang="en-US" dirty="0"/>
              <a:t> </a:t>
            </a:r>
            <a:r>
              <a:rPr lang="en-US" b="1" u="sng" dirty="0">
                <a:latin typeface="Courier New" charset="0"/>
              </a:rPr>
              <a:t>deliver</a:t>
            </a:r>
            <a:r>
              <a:rPr lang="en-US" dirty="0"/>
              <a:t>, </a:t>
            </a:r>
            <a:r>
              <a:rPr lang="en-US" b="1" u="sng" dirty="0">
                <a:latin typeface="Courier New" charset="0"/>
              </a:rPr>
              <a:t>able</a:t>
            </a:r>
            <a:r>
              <a:rPr lang="en-US" dirty="0"/>
              <a:t> and </a:t>
            </a:r>
            <a:r>
              <a:rPr lang="en-US" b="1" u="sng" dirty="0">
                <a:latin typeface="Courier New" charset="0"/>
              </a:rPr>
              <a:t>s</a:t>
            </a:r>
            <a:r>
              <a:rPr lang="en-US" b="1" dirty="0"/>
              <a:t> </a:t>
            </a:r>
            <a:r>
              <a:rPr lang="en-US" dirty="0"/>
              <a:t>(3 </a:t>
            </a:r>
            <a:r>
              <a:rPr lang="en-US" b="1" i="1" u="sng" dirty="0"/>
              <a:t>units</a:t>
            </a:r>
            <a:r>
              <a:rPr lang="en-US" dirty="0"/>
              <a:t>)</a:t>
            </a:r>
            <a:endParaRPr lang="en-US" b="1" u="sng" dirty="0">
              <a:latin typeface="Courier New" charset="0"/>
            </a:endParaRPr>
          </a:p>
          <a:p>
            <a:pPr marL="742950" lvl="1" indent="-285750" defTabSz="762000"/>
            <a:r>
              <a:rPr lang="en-US" dirty="0"/>
              <a:t>could as well be some </a:t>
            </a:r>
            <a:r>
              <a:rPr lang="ja-JP" altLang="en-US" dirty="0"/>
              <a:t>“</a:t>
            </a:r>
            <a:r>
              <a:rPr lang="en-US" dirty="0"/>
              <a:t>ID</a:t>
            </a:r>
            <a:r>
              <a:rPr lang="ja-JP" altLang="en-US" dirty="0"/>
              <a:t>”</a:t>
            </a:r>
            <a:r>
              <a:rPr lang="en-US" dirty="0"/>
              <a:t> numbers:  </a:t>
            </a:r>
          </a:p>
          <a:p>
            <a:pPr lvl="2" defTabSz="762000"/>
            <a:r>
              <a:rPr lang="en-US" dirty="0"/>
              <a:t>e.g. deliver - 23987, s - 12, able - 3456 </a:t>
            </a:r>
          </a:p>
          <a:p>
            <a:pPr marL="342900" indent="-342900" defTabSz="762000"/>
            <a:endParaRPr lang="en-US" dirty="0"/>
          </a:p>
          <a:p>
            <a:pPr marL="342900" indent="-342900" defTabSz="762000"/>
            <a:r>
              <a:rPr lang="en-US" dirty="0"/>
              <a:t>Morpheme Combination</a:t>
            </a:r>
          </a:p>
          <a:p>
            <a:pPr marL="742950" lvl="1" indent="-285750" defTabSz="762000"/>
            <a:r>
              <a:rPr lang="en-US" dirty="0"/>
              <a:t>certain combinations/sequencing possible, other not:</a:t>
            </a:r>
          </a:p>
          <a:p>
            <a:pPr lvl="2" defTabSz="762000"/>
            <a:r>
              <a:rPr lang="en-US" u="sng" dirty="0" err="1"/>
              <a:t>deliver+able+s</a:t>
            </a:r>
            <a:r>
              <a:rPr lang="en-US" dirty="0"/>
              <a:t>, but not </a:t>
            </a:r>
            <a:r>
              <a:rPr lang="en-US" u="sng" dirty="0" err="1"/>
              <a:t>able+derive+s</a:t>
            </a:r>
            <a:r>
              <a:rPr lang="en-US" dirty="0"/>
              <a:t>; </a:t>
            </a:r>
            <a:r>
              <a:rPr lang="en-US" u="sng" dirty="0" err="1"/>
              <a:t>noun+s</a:t>
            </a:r>
            <a:r>
              <a:rPr lang="en-US" dirty="0"/>
              <a:t>, but not </a:t>
            </a:r>
            <a:r>
              <a:rPr lang="en-US" u="sng" dirty="0" err="1"/>
              <a:t>noun+ing</a:t>
            </a:r>
            <a:endParaRPr lang="en-US" dirty="0"/>
          </a:p>
          <a:p>
            <a:pPr lvl="2" defTabSz="762000"/>
            <a:r>
              <a:rPr lang="en-US" dirty="0"/>
              <a:t>typically fixed (in any given language)</a:t>
            </a:r>
          </a:p>
        </p:txBody>
      </p:sp>
    </p:spTree>
    <p:extLst>
      <p:ext uri="{BB962C8B-B14F-4D97-AF65-F5344CB8AC3E}">
        <p14:creationId xmlns:p14="http://schemas.microsoft.com/office/powerpoint/2010/main" val="3875323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3355</Words>
  <Application>Microsoft Macintosh PowerPoint</Application>
  <PresentationFormat>Widescreen</PresentationFormat>
  <Paragraphs>613</Paragraphs>
  <Slides>49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ＭＳ Ｐゴシック</vt:lpstr>
      <vt:lpstr>游ゴシック</vt:lpstr>
      <vt:lpstr>Arial</vt:lpstr>
      <vt:lpstr>Calibri</vt:lpstr>
      <vt:lpstr>Calibri Light</vt:lpstr>
      <vt:lpstr>Courier New</vt:lpstr>
      <vt:lpstr>Symbol</vt:lpstr>
      <vt:lpstr>Wingdings</vt:lpstr>
      <vt:lpstr>Office Theme</vt:lpstr>
      <vt:lpstr>Linguistics essentials</vt:lpstr>
      <vt:lpstr>Linguistics essentials</vt:lpstr>
      <vt:lpstr>The Description of Language</vt:lpstr>
      <vt:lpstr>The Description of Language (cont.)</vt:lpstr>
      <vt:lpstr>Levels of (Formal) Description</vt:lpstr>
      <vt:lpstr>Phonetics/Orthography</vt:lpstr>
      <vt:lpstr>Phonology</vt:lpstr>
      <vt:lpstr>Morphology</vt:lpstr>
      <vt:lpstr>Morphology: Morphemes &amp; Order</vt:lpstr>
      <vt:lpstr>Morphology: From Morphemes to Lemmas &amp; Categories </vt:lpstr>
      <vt:lpstr>Syntax</vt:lpstr>
      <vt:lpstr>Syntax: Representation</vt:lpstr>
      <vt:lpstr>Syntax: Phrase Structure Tree</vt:lpstr>
      <vt:lpstr>Syntax: Dependency Relations</vt:lpstr>
      <vt:lpstr>Meaning (semantics)</vt:lpstr>
      <vt:lpstr>...and Beyond</vt:lpstr>
      <vt:lpstr>Linguistics essentials</vt:lpstr>
      <vt:lpstr>The Categories: Part of Speech:  Open and Closed Categories</vt:lpstr>
      <vt:lpstr>PowerPoint Presentation</vt:lpstr>
      <vt:lpstr>The Categories: Part of Speech, Open Categories: Nouns</vt:lpstr>
      <vt:lpstr>The Categories: Part of Speech, Open Categories: Verbs</vt:lpstr>
      <vt:lpstr>The Categories: Part of Speech, Open Categories: Pronouns</vt:lpstr>
      <vt:lpstr>The Categories: Part of Speech, Open Categories: Adjectives</vt:lpstr>
      <vt:lpstr>The Categories: Part of Speech, Open Categories: Adverbs</vt:lpstr>
      <vt:lpstr>The Categories: Part of Speech, Open Categories: Numerals</vt:lpstr>
      <vt:lpstr>The Categories: Part of Speech, Closed Categories</vt:lpstr>
      <vt:lpstr>The Categories: Number and Gender</vt:lpstr>
      <vt:lpstr>The Categories: Case</vt:lpstr>
      <vt:lpstr>The Categories: Person, Tense</vt:lpstr>
      <vt:lpstr>Note on Tense</vt:lpstr>
      <vt:lpstr>The Categories: Voice &amp; Aspect</vt:lpstr>
      <vt:lpstr>The Categories: Negation, Degree of Comparison</vt:lpstr>
      <vt:lpstr>Typology of Languages</vt:lpstr>
      <vt:lpstr>Categories &amp; Tags</vt:lpstr>
      <vt:lpstr>The Dictionary (or Lexicon)</vt:lpstr>
      <vt:lpstr>Linguistics essentials</vt:lpstr>
      <vt:lpstr>Words, Phrases, Clauses, Sentences</vt:lpstr>
      <vt:lpstr>Words</vt:lpstr>
      <vt:lpstr>Phrases</vt:lpstr>
      <vt:lpstr>Noun Phrases</vt:lpstr>
      <vt:lpstr>Adjective Phrases</vt:lpstr>
      <vt:lpstr>Adjective phrases (cont.)</vt:lpstr>
      <vt:lpstr>Adverbial and Numerical Phrases</vt:lpstr>
      <vt:lpstr>Prepositional Phrases</vt:lpstr>
      <vt:lpstr>Verb Phrases</vt:lpstr>
      <vt:lpstr>Coordination of Phrases</vt:lpstr>
      <vt:lpstr>Clauses</vt:lpstr>
      <vt:lpstr>Sentences</vt:lpstr>
      <vt:lpstr>Credits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Olga</cp:lastModifiedBy>
  <cp:revision>30</cp:revision>
  <dcterms:created xsi:type="dcterms:W3CDTF">2018-03-02T22:11:12Z</dcterms:created>
  <dcterms:modified xsi:type="dcterms:W3CDTF">2019-05-09T03:17:31Z</dcterms:modified>
</cp:coreProperties>
</file>