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6" r:id="rId14"/>
    <p:sldId id="269" r:id="rId15"/>
    <p:sldId id="277" r:id="rId16"/>
    <p:sldId id="270" r:id="rId17"/>
    <p:sldId id="271" r:id="rId18"/>
    <p:sldId id="272" r:id="rId19"/>
    <p:sldId id="273" r:id="rId20"/>
    <p:sldId id="278" r:id="rId21"/>
    <p:sldId id="274" r:id="rId22"/>
    <p:sldId id="275" r:id="rId23"/>
    <p:sldId id="279" r:id="rId24"/>
    <p:sldId id="284" r:id="rId25"/>
    <p:sldId id="280" r:id="rId26"/>
    <p:sldId id="283" r:id="rId27"/>
    <p:sldId id="281" r:id="rId28"/>
    <p:sldId id="282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87545"/>
  </p:normalViewPr>
  <p:slideViewPr>
    <p:cSldViewPr snapToGrid="0" snapToObjects="1">
      <p:cViewPr varScale="1">
        <p:scale>
          <a:sx n="78" d="100"/>
          <a:sy n="78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89393-021B-7446-A9F9-B0F11F853CDA}" type="datetimeFigureOut">
              <a:rPr lang="en-US" smtClean="0"/>
              <a:t>7/18/18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98926-A7BF-3142-8577-2BF00524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39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“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Pretraining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most beneficial for tasks with small datasets and enables generalization even with 100 labeled examples.</a:t>
            </a:r>
            <a:r>
              <a:rPr lang="en-CA" dirty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98926-A7BF-3142-8577-2BF00524DE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7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number of training iterations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cut_frac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fraction of iterations we increase the LR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iteration when we switch from increasing to decreasing the LR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fraction of the number of iterations we have increased or will decrease the LR respectively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specifies how much smaller the lowest LR is from the maximum LR 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</a:t>
            </a:r>
            <a:r>
              <a:rPr lang="en-CA" sz="1200" i="1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</a:t>
            </a:r>
            <a:r>
              <a:rPr lang="en-CA" sz="1200" i="1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tis the learning rate at iteration 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98926-A7BF-3142-8577-2BF00524DE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“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of classifier fine-tuning.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compare training from scratch, fine-tuning the full model (‘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’), only fine-tuning the last layer (‘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 (Donahue et al.,2014), ‘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Chain-thaw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(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Felbo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al.,2017), and gradual unfreezing (‘</a:t>
            </a:r>
            <a:r>
              <a:rPr lang="en-C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Freez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’). We furthermore assess the importance of discriminative fine-tuning (‘</a:t>
            </a:r>
            <a:r>
              <a:rPr lang="en-C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 and slanted triangular learning rates (‘</a:t>
            </a:r>
            <a:r>
              <a:rPr lang="en-C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Stlr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’). We compare the latter to an alternative, aggressive cosine annealing schedule (‘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 (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Loshchilov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Hutter,2017).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98926-A7BF-3142-8577-2BF00524DE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2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E0D8-699B-CB4D-8BA7-FD310FBAB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408F5-0B19-BC4C-B02C-E3283702B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3D1-CEB9-0445-B878-83C6D107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1152-B340-6444-A59D-3B79B0DF7A48}" type="datetimeFigureOut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87599-B545-B94E-B64A-2598ADAF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3CAE3-412B-5543-B25F-4CF18B12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E65-9722-C14F-A144-43596AD3C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4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D911-BB94-3F43-9492-6A5CA015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D04BB-9EDB-334E-B722-3E3B24806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47457-23E1-6341-93DF-41849EFF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1152-B340-6444-A59D-3B79B0DF7A48}" type="datetimeFigureOut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CDA69-C28B-114D-912E-3ABB6D2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14959-8454-C94A-8B0F-0CC001D2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E65-9722-C14F-A144-43596AD3C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26CF27-66D4-9749-A53A-065F18E55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766E2-EAD7-1D4A-82CE-48626118C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7D906-7CBA-C14B-93B4-C05AE2F8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1152-B340-6444-A59D-3B79B0DF7A48}" type="datetimeFigureOut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EF3C4-9328-784F-A7B0-C8C3FE8B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3C8E3-4FCE-0B47-B7AF-B95C87C9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E65-9722-C14F-A144-43596AD3C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/>
        </p:nvSpPr>
        <p:spPr>
          <a:xfrm>
            <a:off x="10047867" y="6157300"/>
            <a:ext cx="4668400" cy="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>
                <a:solidFill>
                  <a:srgbClr val="FFFFFF"/>
                </a:solidFill>
              </a:rPr>
              <a:t>27 Jan 2016</a:t>
            </a:r>
            <a:endParaRPr sz="26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1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CFFC-34D2-2A4E-B0D1-C0D5EFC8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97EC5-89CA-5946-BF03-FA802ACEB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CDB8B-F1E6-F845-AEFD-F1BE0160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1152-B340-6444-A59D-3B79B0DF7A48}" type="datetimeFigureOut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5A762-35F7-3246-B166-54F56992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03E55-3409-BA4D-82DA-00D9F96D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E65-9722-C14F-A144-43596AD3C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4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7037-11F5-A74D-A699-FA5566D6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A4B60-0EDE-A74E-9797-12A266E3A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0B81D-FC22-584D-9BBA-FA82355AB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1152-B340-6444-A59D-3B79B0DF7A48}" type="datetimeFigureOut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0349-4840-8D4A-A38A-E65CF751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FD79B-ABD7-4947-A514-DBE5A3F3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E65-9722-C14F-A144-43596AD3C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579C-8E48-3948-8835-C8DE305E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18F4E-25DA-7E4A-9613-F830990D8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5BE6E-7F12-8A44-93EC-AF629A92F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C41B4-72A5-B049-AB98-378F0C26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1152-B340-6444-A59D-3B79B0DF7A48}" type="datetimeFigureOut">
              <a:rPr lang="en-US" smtClean="0"/>
              <a:t>7/18/18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B5A62-CF3B-1F46-9E98-17F9FEB6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37D56-25D8-EA4C-B943-658E322B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E65-9722-C14F-A144-43596AD3C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D055C-2AAB-1C42-8EE9-C465D1A8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72F25-28D8-7E4C-88E0-6B672616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00860-FDF8-3A47-BC62-AAA55E789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EA443-6492-B246-AF66-2B796E170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3B121-2346-874E-9A2F-4DF9149A9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5B0194-5B5B-4D4A-9EF1-0B323D58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1152-B340-6444-A59D-3B79B0DF7A48}" type="datetimeFigureOut">
              <a:rPr lang="en-US" smtClean="0"/>
              <a:t>7/18/18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78BE7-8A90-AE4F-9D90-A337E6AA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C02A3-A65C-E84C-8B75-7972F35A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E65-9722-C14F-A144-43596AD3C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3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0184-DB75-4D42-A1B4-C013D5D2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CD9E53-D574-8044-AF59-742041E3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1152-B340-6444-A59D-3B79B0DF7A48}" type="datetimeFigureOut">
              <a:rPr lang="en-US" smtClean="0"/>
              <a:t>7/18/18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9ED80-93D9-5745-8A99-64560206C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B0C55-38A6-0445-ABA7-E1569103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E65-9722-C14F-A144-43596AD3C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7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0597E-AB52-3A4A-A233-AAF347AF4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1152-B340-6444-A59D-3B79B0DF7A48}" type="datetimeFigureOut">
              <a:rPr lang="en-US" smtClean="0"/>
              <a:t>7/18/18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9CB64-C198-3D46-B7EA-9CBCFB56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C92D0-1317-434B-A2E9-A2833E75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E65-9722-C14F-A144-43596AD3C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6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4684-F2E5-5840-896C-B7974942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FB80C-C952-E845-A3F6-514EC8E7C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33E82-0A19-EC4A-9239-9597F120B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80DF2-51D6-A146-B2EE-550DA389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1152-B340-6444-A59D-3B79B0DF7A48}" type="datetimeFigureOut">
              <a:rPr lang="en-US" smtClean="0"/>
              <a:t>7/18/18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4BD18-1C6E-814C-AA4E-6383E6A7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8C84F-72F7-284F-B15E-6ABEA6B5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E65-9722-C14F-A144-43596AD3C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5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DBF2-8F35-7A41-9EB0-0B8E3FEF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3007B-1612-7346-929D-BA796F252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1681F-30DE-CE40-A02C-5DA539CAD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D1F30-7CDE-4B43-9A19-7FF28EF9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1152-B340-6444-A59D-3B79B0DF7A48}" type="datetimeFigureOut">
              <a:rPr lang="en-US" smtClean="0"/>
              <a:t>7/18/18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4D52B-18FB-1240-8923-EF96E5C1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73C63-621A-3B46-8262-FD998830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E65-9722-C14F-A144-43596AD3C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D5A57-9761-9040-9FA6-ED6FFEFD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BB693-AE06-4F4A-A1C4-AA421CAE2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BA635-D64F-A44D-AB3D-764C9B8E2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F1152-B340-6444-A59D-3B79B0DF7A48}" type="datetimeFigureOut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AAA58-E725-9348-BC65-28099152F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105A6-FC0C-C741-83FA-CFF779ED3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3E65-9722-C14F-A144-43596AD3C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lp.fast.ai/category/classification.html" TargetMode="External"/><Relationship Id="rId2" Type="http://schemas.openxmlformats.org/officeDocument/2006/relationships/hyperlink" Target="https://arxiv.org/pdf/1801.06146.pd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2.05934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gradient.pub/nlp-imagenet/" TargetMode="External"/><Relationship Id="rId2" Type="http://schemas.openxmlformats.org/officeDocument/2006/relationships/hyperlink" Target="http://www.statmt.org/lm-benchmar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1.06146" TargetMode="External"/><Relationship Id="rId2" Type="http://schemas.openxmlformats.org/officeDocument/2006/relationships/hyperlink" Target="https://arxiv.org/abs/1802.0536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gradient.pub/nlp-imagenet/" TargetMode="External"/><Relationship Id="rId4" Type="http://schemas.openxmlformats.org/officeDocument/2006/relationships/hyperlink" Target="https://s3-us-west-2.amazonaws.com/openai-assets/research-covers/language-unsupervised/language_understanding_paper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168518" y="4209653"/>
            <a:ext cx="11854967" cy="163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CA" sz="4800" dirty="0">
                <a:latin typeface="Helvetica Neue"/>
                <a:ea typeface="Helvetica Neue"/>
                <a:cs typeface="Helvetica Neue"/>
                <a:sym typeface="Helvetica Neue"/>
              </a:rPr>
              <a:t>Pre-training and transfer learning</a:t>
            </a:r>
            <a:endParaRPr sz="4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CEF66-F62D-0245-BA81-E9F0ED9BA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2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DAC3-DB90-1C4C-B110-3EA91175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98" y="2054441"/>
            <a:ext cx="10515600" cy="1325563"/>
          </a:xfrm>
        </p:spPr>
        <p:txBody>
          <a:bodyPr/>
          <a:lstStyle/>
          <a:p>
            <a:pPr algn="ctr"/>
            <a:r>
              <a:rPr lang="en-CA" dirty="0"/>
              <a:t>Universal Language Model Fine Tuning for Text Classification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3A9A4-9E79-D745-9F6E-24A3045E9735}"/>
              </a:ext>
            </a:extLst>
          </p:cNvPr>
          <p:cNvSpPr txBox="1"/>
          <p:nvPr/>
        </p:nvSpPr>
        <p:spPr>
          <a:xfrm>
            <a:off x="4262039" y="3704389"/>
            <a:ext cx="400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Jeremy Howard and Sebastian Ruder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9EC4B-8A14-B945-B281-FC43A25170AB}"/>
              </a:ext>
            </a:extLst>
          </p:cNvPr>
          <p:cNvSpPr txBox="1"/>
          <p:nvPr/>
        </p:nvSpPr>
        <p:spPr>
          <a:xfrm>
            <a:off x="3738210" y="4856023"/>
            <a:ext cx="504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Paper: </a:t>
            </a:r>
            <a:r>
              <a:rPr lang="en-US" dirty="0">
                <a:hlinkClick r:id="rId2"/>
              </a:rPr>
              <a:t>https://arxiv.org/pdf/1801.06146.pdf</a:t>
            </a:r>
            <a:endParaRPr lang="en-US" dirty="0"/>
          </a:p>
          <a:p>
            <a:pPr algn="ctr"/>
            <a:r>
              <a:rPr lang="en-CA" dirty="0"/>
              <a:t>C</a:t>
            </a:r>
            <a:r>
              <a:rPr lang="en-US" dirty="0"/>
              <a:t>ode: </a:t>
            </a:r>
            <a:r>
              <a:rPr lang="en-US" dirty="0">
                <a:hlinkClick r:id="rId3"/>
              </a:rPr>
              <a:t>http://nlp.fast.ai/category/classification.html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8E62C-39AA-FF40-84AD-8543508710A9}"/>
              </a:ext>
            </a:extLst>
          </p:cNvPr>
          <p:cNvSpPr txBox="1"/>
          <p:nvPr/>
        </p:nvSpPr>
        <p:spPr>
          <a:xfrm>
            <a:off x="5324542" y="4306959"/>
            <a:ext cx="187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 Proc. ACL,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6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18225F-5BFA-EF42-B800-CC9C6B967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28" t="4850" r="2181" b="-3504"/>
          <a:stretch/>
        </p:blipFill>
        <p:spPr>
          <a:xfrm>
            <a:off x="6041357" y="2581379"/>
            <a:ext cx="325862" cy="422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3308A-788D-DA46-9A8C-67ADE0B8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3AA96-7EFB-F349-B19F-75A0BBB29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Inductive transfer setting:</a:t>
            </a:r>
          </a:p>
          <a:p>
            <a:pPr lvl="1"/>
            <a:r>
              <a:rPr lang="en-CA" dirty="0"/>
              <a:t>Given a static source task       and any target task       with                 we would like to improve the performance on    </a:t>
            </a:r>
          </a:p>
          <a:p>
            <a:r>
              <a:rPr lang="en-CA" dirty="0"/>
              <a:t>Pre-train a language model (LM) on a large general-domain corpus</a:t>
            </a:r>
          </a:p>
          <a:p>
            <a:r>
              <a:rPr lang="en-CA" dirty="0"/>
              <a:t>Fine-tune it on the target task using novel techniques</a:t>
            </a:r>
          </a:p>
          <a:p>
            <a:r>
              <a:rPr lang="en-CA" dirty="0"/>
              <a:t>The method is </a:t>
            </a:r>
            <a:r>
              <a:rPr lang="en-CA" i="1" dirty="0"/>
              <a:t>universal</a:t>
            </a:r>
          </a:p>
          <a:p>
            <a:pPr lvl="1"/>
            <a:r>
              <a:rPr lang="en-CA" dirty="0"/>
              <a:t>Works across tasks varying in document size, number and label type</a:t>
            </a:r>
          </a:p>
          <a:p>
            <a:pPr lvl="1"/>
            <a:r>
              <a:rPr lang="en-CA" dirty="0"/>
              <a:t>Uses single architecture and training process</a:t>
            </a:r>
          </a:p>
          <a:p>
            <a:pPr lvl="1"/>
            <a:r>
              <a:rPr lang="en-CA" dirty="0"/>
              <a:t>Requires no custom feature engineering or pre-processing</a:t>
            </a:r>
          </a:p>
          <a:p>
            <a:pPr lvl="1"/>
            <a:r>
              <a:rPr lang="en-CA" dirty="0"/>
              <a:t>Does not require additional in-domain documents or labels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CD60C-6451-3446-845C-CEFBDB4E6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81"/>
          <a:stretch/>
        </p:blipFill>
        <p:spPr>
          <a:xfrm>
            <a:off x="8517234" y="2250600"/>
            <a:ext cx="1122710" cy="428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DEE7E-DA4E-DB43-9213-9621E277F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237" b="1348"/>
          <a:stretch/>
        </p:blipFill>
        <p:spPr>
          <a:xfrm>
            <a:off x="4722781" y="2258494"/>
            <a:ext cx="376035" cy="422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AA9CE9-8659-394B-833B-9A487B71B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28" t="4850" r="2181" b="-3504"/>
          <a:stretch/>
        </p:blipFill>
        <p:spPr>
          <a:xfrm>
            <a:off x="7624768" y="2258494"/>
            <a:ext cx="325862" cy="4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2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874B-98B1-6C44-BCE4-ABEED44D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ECECD-C84F-CC46-86EC-4E186C5A9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5" r="1891"/>
          <a:stretch/>
        </p:blipFill>
        <p:spPr>
          <a:xfrm>
            <a:off x="108489" y="1352548"/>
            <a:ext cx="12048038" cy="509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5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71F9-5C9C-C24F-BEDC-93346398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3704"/>
            <a:ext cx="10515600" cy="1325563"/>
          </a:xfrm>
        </p:spPr>
        <p:txBody>
          <a:bodyPr/>
          <a:lstStyle/>
          <a:p>
            <a:r>
              <a:rPr lang="en-CA" dirty="0"/>
              <a:t>Step 1: General domain LM pre-training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9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B930-FF6E-EF42-85FF-0DCB2C09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domain LM pre-training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2ECE-01D3-5343-87D8-B5C8F7A7C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Used </a:t>
            </a:r>
            <a:r>
              <a:rPr lang="en-CA" dirty="0" err="1"/>
              <a:t>AvSGD</a:t>
            </a:r>
            <a:r>
              <a:rPr lang="en-CA" dirty="0"/>
              <a:t> Weight-Dropped LSTM (AWD-LSTM, </a:t>
            </a:r>
            <a:r>
              <a:rPr lang="en-CA" dirty="0" err="1"/>
              <a:t>Merity</a:t>
            </a:r>
            <a:r>
              <a:rPr lang="en-CA" dirty="0"/>
              <a:t> et al. 2017)</a:t>
            </a:r>
          </a:p>
          <a:p>
            <a:r>
              <a:rPr lang="en-CA" dirty="0"/>
              <a:t>LM pre-trained on Wikitext-103 (103M words)</a:t>
            </a:r>
          </a:p>
          <a:p>
            <a:r>
              <a:rPr lang="en-CA" dirty="0"/>
              <a:t>Expensive, but performed only once</a:t>
            </a:r>
          </a:p>
          <a:p>
            <a:r>
              <a:rPr lang="en-CA" dirty="0"/>
              <a:t>Improves performance and convergence of downstream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49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71F9-5C9C-C24F-BEDC-93346398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3704"/>
            <a:ext cx="10515600" cy="1325563"/>
          </a:xfrm>
        </p:spPr>
        <p:txBody>
          <a:bodyPr/>
          <a:lstStyle/>
          <a:p>
            <a:r>
              <a:rPr lang="en-CA" dirty="0"/>
              <a:t>Step 2: Target task LM pre-training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7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CA49-4ED3-CC4A-AFE6-27EA71B8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Target task LM fine-tuning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186CD-48F9-5748-9F40-DA91D886E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Data for the target task is likely from a different distribution</a:t>
            </a:r>
          </a:p>
          <a:p>
            <a:r>
              <a:rPr lang="en-CA" dirty="0"/>
              <a:t>Fine-tune the LM on data of the target task</a:t>
            </a:r>
          </a:p>
          <a:p>
            <a:r>
              <a:rPr lang="en-CA" dirty="0"/>
              <a:t>This stage converges faster</a:t>
            </a:r>
          </a:p>
          <a:p>
            <a:r>
              <a:rPr lang="en-CA" dirty="0"/>
              <a:t>Allows to train a robust LM even on small datasets</a:t>
            </a:r>
          </a:p>
          <a:p>
            <a:r>
              <a:rPr lang="en-CA" dirty="0"/>
              <a:t>Two approaches to fine-tuning:</a:t>
            </a:r>
          </a:p>
          <a:p>
            <a:pPr lvl="1"/>
            <a:r>
              <a:rPr lang="en-CA" sz="2800" dirty="0"/>
              <a:t>Discriminative fine-tuning</a:t>
            </a:r>
          </a:p>
          <a:p>
            <a:pPr lvl="1"/>
            <a:r>
              <a:rPr lang="en-CA" sz="2800" dirty="0"/>
              <a:t>Slanted triangular learning rates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06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131D-03C6-EA4D-9C07-4D81CD69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Discriminative fine-tuning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C71BC-6DAD-F548-B844-C352ADC39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Different layers capture </a:t>
            </a:r>
            <a:r>
              <a:rPr lang="en-CA" i="1" dirty="0"/>
              <a:t>different types of information</a:t>
            </a:r>
            <a:r>
              <a:rPr lang="en-CA" dirty="0"/>
              <a:t>, hence, they should be fine-tuned to </a:t>
            </a:r>
            <a:r>
              <a:rPr lang="en-CA" i="1" dirty="0"/>
              <a:t>different extents</a:t>
            </a:r>
          </a:p>
          <a:p>
            <a:r>
              <a:rPr lang="en-CA" dirty="0"/>
              <a:t>Instead of using one learning rate for </a:t>
            </a:r>
            <a:r>
              <a:rPr lang="en-CA" i="1" dirty="0"/>
              <a:t>all</a:t>
            </a:r>
            <a:r>
              <a:rPr lang="en-CA" dirty="0"/>
              <a:t> layers, tune </a:t>
            </a:r>
            <a:r>
              <a:rPr lang="en-CA" i="1" dirty="0"/>
              <a:t>each</a:t>
            </a:r>
            <a:r>
              <a:rPr lang="en-CA" dirty="0"/>
              <a:t> layer with different learning rates.</a:t>
            </a:r>
          </a:p>
          <a:p>
            <a:r>
              <a:rPr lang="en-CA" dirty="0"/>
              <a:t>Regular SGD: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   where     is the learning rate and               is the gradient with regard to the model’s objective function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A50F1-BEA0-3842-AA61-D167B339C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996" y="4070303"/>
            <a:ext cx="4513985" cy="864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93AF9-CE6E-3C4C-A49C-BBF70E5ED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618" y="5155361"/>
            <a:ext cx="328283" cy="443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BD6733-C021-0F4D-B793-B770D0179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37" t="16466" r="3795" b="11986"/>
          <a:stretch/>
        </p:blipFill>
        <p:spPr>
          <a:xfrm>
            <a:off x="5817080" y="5120855"/>
            <a:ext cx="1118558" cy="4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73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D31EC5-CBBA-3F44-8890-7DDE10983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02"/>
          <a:stretch/>
        </p:blipFill>
        <p:spPr>
          <a:xfrm>
            <a:off x="4872725" y="2262956"/>
            <a:ext cx="2178417" cy="5688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1131D-03C6-EA4D-9C07-4D81CD69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Discriminative fine-tuning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C71BC-6DAD-F548-B844-C352ADC39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0450"/>
          </a:xfrm>
        </p:spPr>
        <p:txBody>
          <a:bodyPr>
            <a:normAutofit/>
          </a:bodyPr>
          <a:lstStyle/>
          <a:p>
            <a:r>
              <a:rPr lang="en-CA" sz="3200" dirty="0"/>
              <a:t>Discriminative fine-tuning:</a:t>
            </a:r>
          </a:p>
          <a:p>
            <a:pPr lvl="1"/>
            <a:r>
              <a:rPr lang="en-CA" sz="2800" dirty="0"/>
              <a:t>Split parameters    into                            where      contains the parameters of the model at the 𝑙-</a:t>
            </a:r>
            <a:r>
              <a:rPr lang="en-CA" sz="2800" dirty="0" err="1"/>
              <a:t>th</a:t>
            </a:r>
            <a:r>
              <a:rPr lang="en-CA" sz="2800" dirty="0"/>
              <a:t> layer and 𝑳 is the number of layers of the model</a:t>
            </a:r>
            <a:endParaRPr lang="en-CA" sz="3200" dirty="0"/>
          </a:p>
          <a:p>
            <a:pPr lvl="1"/>
            <a:r>
              <a:rPr lang="en-CA" sz="2800" dirty="0"/>
              <a:t> Obtain                          where      is the learning rate of the 𝑙-</a:t>
            </a:r>
            <a:r>
              <a:rPr lang="en-CA" sz="2800" dirty="0" err="1"/>
              <a:t>th</a:t>
            </a:r>
            <a:r>
              <a:rPr lang="en-CA" sz="2800" dirty="0"/>
              <a:t> layer</a:t>
            </a:r>
            <a:endParaRPr lang="en-CA" sz="3200" dirty="0"/>
          </a:p>
          <a:p>
            <a:pPr lvl="1"/>
            <a:r>
              <a:rPr lang="en-CA" sz="3200" dirty="0"/>
              <a:t> </a:t>
            </a:r>
            <a:r>
              <a:rPr lang="en-CA" sz="2800" dirty="0"/>
              <a:t>SGD update with discriminative fine-tuning:</a:t>
            </a:r>
          </a:p>
          <a:p>
            <a:pPr lvl="1"/>
            <a:endParaRPr lang="en-CA" sz="2800" dirty="0"/>
          </a:p>
          <a:p>
            <a:pPr lvl="1"/>
            <a:endParaRPr lang="en-CA" sz="2800" dirty="0"/>
          </a:p>
          <a:p>
            <a:pPr lvl="1"/>
            <a:r>
              <a:rPr lang="en-CA" sz="2800" dirty="0"/>
              <a:t>Fine tune the last layer      and use                          as the learning rate for lower layers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30A88-C0F2-4E4A-A63D-04BCD445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70" y="4437729"/>
            <a:ext cx="4275524" cy="893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A0518-C023-4444-8FE6-7AB4E423D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6" t="13619" r="77798" b="9002"/>
          <a:stretch/>
        </p:blipFill>
        <p:spPr>
          <a:xfrm>
            <a:off x="4004574" y="2241125"/>
            <a:ext cx="244759" cy="532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CED301-0B28-D441-9B92-FF2C1C9EE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234" y="2262956"/>
            <a:ext cx="427248" cy="461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90CFB7-51ED-BC44-AC19-58830B0EB6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68" b="1"/>
          <a:stretch/>
        </p:blipFill>
        <p:spPr>
          <a:xfrm>
            <a:off x="2702105" y="3517072"/>
            <a:ext cx="2022894" cy="506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066E68-4F21-9C4D-ACE8-4EC65BB45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8620" y="3517072"/>
            <a:ext cx="411237" cy="5061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D78B9D5-89CC-5047-ABCC-F6C1E8817CDA}"/>
              </a:ext>
            </a:extLst>
          </p:cNvPr>
          <p:cNvGrpSpPr/>
          <p:nvPr/>
        </p:nvGrpSpPr>
        <p:grpSpPr>
          <a:xfrm>
            <a:off x="6566860" y="5329166"/>
            <a:ext cx="1979763" cy="469900"/>
            <a:chOff x="6256307" y="5294660"/>
            <a:chExt cx="1979763" cy="4699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C080A2D-8900-A54D-9253-905671A45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6307" y="5333516"/>
              <a:ext cx="990600" cy="3937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73528F-53B4-234C-A8EE-DA3CD0B6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21670" y="5294660"/>
              <a:ext cx="914400" cy="4699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4D57393-61F8-E941-B1C4-67DB4D157A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7231" y="5367866"/>
            <a:ext cx="4191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7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163CD-D2FD-E34E-ACA8-AA1707ECA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415" y="2579158"/>
            <a:ext cx="6233059" cy="4278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F0ECB3-23EF-2342-BB68-AC98EF327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18"/>
            <a:ext cx="10515600" cy="1325563"/>
          </a:xfrm>
        </p:spPr>
        <p:txBody>
          <a:bodyPr/>
          <a:lstStyle/>
          <a:p>
            <a:r>
              <a:rPr lang="en-CA" dirty="0"/>
              <a:t>Slanted triangular learning rates (STLR)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FA3B2-1ADD-B64C-8251-46525B792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24951"/>
            <a:ext cx="12042474" cy="4883001"/>
          </a:xfrm>
        </p:spPr>
        <p:txBody>
          <a:bodyPr/>
          <a:lstStyle/>
          <a:p>
            <a:r>
              <a:rPr lang="en-CA" dirty="0"/>
              <a:t>Intuition for adapting parameters to task-specific features:</a:t>
            </a:r>
          </a:p>
          <a:p>
            <a:pPr lvl="1"/>
            <a:r>
              <a:rPr lang="en-CA" dirty="0"/>
              <a:t>At the beginning of training: quickly converge to a suitable region of the parameter space</a:t>
            </a:r>
          </a:p>
          <a:p>
            <a:pPr lvl="1"/>
            <a:r>
              <a:rPr lang="en-CA" dirty="0"/>
              <a:t>Later during training: refine the parameters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B863D-0CFB-9D46-BA95-91BCC4827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15" y="3223553"/>
            <a:ext cx="56007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69E3-B7D9-CF43-935A-7BEB188B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Real-life challenges in NLP tasks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35434-CA47-5649-AB63-2C64DC984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Deep learning methods are data-hungry</a:t>
            </a:r>
          </a:p>
          <a:p>
            <a:r>
              <a:rPr lang="en-CA" dirty="0"/>
              <a:t>&gt;50K data items needed for training</a:t>
            </a:r>
          </a:p>
          <a:p>
            <a:r>
              <a:rPr lang="en-CA" dirty="0"/>
              <a:t>The distributions of the source and target data must be the same</a:t>
            </a:r>
          </a:p>
          <a:p>
            <a:r>
              <a:rPr lang="en-CA" dirty="0"/>
              <a:t>Labeled data in the target domain may be limited</a:t>
            </a:r>
          </a:p>
          <a:p>
            <a:r>
              <a:rPr lang="en-CA" dirty="0"/>
              <a:t>This problem is typically addressed with </a:t>
            </a:r>
            <a:r>
              <a:rPr lang="en-CA" b="1" dirty="0"/>
              <a:t>transfer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86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71F9-5C9C-C24F-BEDC-93346398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3704"/>
            <a:ext cx="10515600" cy="1325563"/>
          </a:xfrm>
        </p:spPr>
        <p:txBody>
          <a:bodyPr/>
          <a:lstStyle/>
          <a:p>
            <a:r>
              <a:rPr lang="en-CA" dirty="0"/>
              <a:t>Step 3: Target task classifier fine-tuning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45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A3F5E-8E7C-9F40-AB58-0FB9C12B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Target task classifier fine-tuning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6EE6-EA13-024B-BE5E-6F39BE0EA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4253" cy="4351338"/>
          </a:xfrm>
        </p:spPr>
        <p:txBody>
          <a:bodyPr/>
          <a:lstStyle/>
          <a:p>
            <a:r>
              <a:rPr lang="en-CA" dirty="0"/>
              <a:t>Augment the pre-trained language model with two additional linear layers:</a:t>
            </a:r>
          </a:p>
          <a:p>
            <a:pPr lvl="1"/>
            <a:r>
              <a:rPr lang="en-CA" dirty="0" err="1"/>
              <a:t>ReLU</a:t>
            </a:r>
            <a:r>
              <a:rPr lang="en-CA" dirty="0"/>
              <a:t> activations in the intermediate layer</a:t>
            </a:r>
          </a:p>
          <a:p>
            <a:pPr lvl="1"/>
            <a:r>
              <a:rPr lang="en-CA" dirty="0" err="1"/>
              <a:t>Softmax</a:t>
            </a:r>
            <a:r>
              <a:rPr lang="en-CA" dirty="0"/>
              <a:t> as the last layer</a:t>
            </a:r>
          </a:p>
          <a:p>
            <a:r>
              <a:rPr lang="en-CA" dirty="0"/>
              <a:t>These are the only layers, whose parameters are learned from scratch</a:t>
            </a:r>
          </a:p>
          <a:p>
            <a:r>
              <a:rPr lang="en-CA" dirty="0"/>
              <a:t>First layer takes as input the pooled last hidden layer states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2A586-6035-C14D-ADD9-2E181C77F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75" r="1891"/>
          <a:stretch/>
        </p:blipFill>
        <p:spPr>
          <a:xfrm>
            <a:off x="8074325" y="1352548"/>
            <a:ext cx="4082202" cy="50947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A9A783-34E0-484D-B0B6-5FE469B68D23}"/>
              </a:ext>
            </a:extLst>
          </p:cNvPr>
          <p:cNvSpPr/>
          <p:nvPr/>
        </p:nvSpPr>
        <p:spPr>
          <a:xfrm>
            <a:off x="8660921" y="1690688"/>
            <a:ext cx="2881222" cy="172537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43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100F-1549-DE42-A59D-D31C35AC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Concat</a:t>
            </a:r>
            <a:r>
              <a:rPr lang="en-CA" dirty="0"/>
              <a:t> pooling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9B1DC-1A7A-BB41-9B99-AAEE77E38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946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Input sequences may consist of hundreds of words </a:t>
            </a:r>
            <a:r>
              <a:rPr lang="en-CA" dirty="0">
                <a:sym typeface="Wingdings" pitchFamily="2" charset="2"/>
              </a:rPr>
              <a:t> information may get lost if we only use the last hidden state of the model</a:t>
            </a:r>
          </a:p>
          <a:p>
            <a:r>
              <a:rPr lang="en-CA" dirty="0">
                <a:sym typeface="Wingdings" pitchFamily="2" charset="2"/>
              </a:rPr>
              <a:t>Concatenate the hidden state at the last time step </a:t>
            </a:r>
            <a:r>
              <a:rPr lang="en-CA" i="1" dirty="0" err="1">
                <a:sym typeface="Wingdings" pitchFamily="2" charset="2"/>
              </a:rPr>
              <a:t>h</a:t>
            </a:r>
            <a:r>
              <a:rPr lang="en-CA" i="1" baseline="-25000" dirty="0" err="1">
                <a:sym typeface="Wingdings" pitchFamily="2" charset="2"/>
              </a:rPr>
              <a:t>T</a:t>
            </a:r>
            <a:r>
              <a:rPr lang="en-CA" dirty="0">
                <a:sym typeface="Wingdings" pitchFamily="2" charset="2"/>
              </a:rPr>
              <a:t> of the document with:</a:t>
            </a:r>
          </a:p>
          <a:p>
            <a:pPr lvl="1"/>
            <a:r>
              <a:rPr lang="en-CA" dirty="0">
                <a:sym typeface="Wingdings" pitchFamily="2" charset="2"/>
              </a:rPr>
              <a:t>Max-pooled representation of the hidden states</a:t>
            </a:r>
          </a:p>
          <a:p>
            <a:pPr lvl="1"/>
            <a:r>
              <a:rPr lang="en-CA" dirty="0">
                <a:sym typeface="Wingdings" pitchFamily="2" charset="2"/>
              </a:rPr>
              <a:t>Mean-pooled representation of the hidden states</a:t>
            </a:r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CA" dirty="0">
                <a:sym typeface="Wingdings" pitchFamily="2" charset="2"/>
              </a:rPr>
              <a:t>over as many time steps as fit in GPU memory H = {h</a:t>
            </a:r>
            <a:r>
              <a:rPr lang="en-CA" baseline="-25000" dirty="0">
                <a:sym typeface="Wingdings" pitchFamily="2" charset="2"/>
              </a:rPr>
              <a:t>1</a:t>
            </a:r>
            <a:r>
              <a:rPr lang="en-CA" dirty="0">
                <a:sym typeface="Wingdings" pitchFamily="2" charset="2"/>
              </a:rPr>
              <a:t>, ..., </a:t>
            </a:r>
            <a:r>
              <a:rPr lang="en-CA" dirty="0" err="1">
                <a:sym typeface="Wingdings" pitchFamily="2" charset="2"/>
              </a:rPr>
              <a:t>h</a:t>
            </a:r>
            <a:r>
              <a:rPr lang="en-CA" i="1" baseline="-25000" dirty="0" err="1">
                <a:sym typeface="Wingdings" pitchFamily="2" charset="2"/>
              </a:rPr>
              <a:t>T</a:t>
            </a:r>
            <a:r>
              <a:rPr lang="en-CA" dirty="0">
                <a:sym typeface="Wingdings" pitchFamily="2" charset="2"/>
              </a:rPr>
              <a:t>}:</a:t>
            </a:r>
          </a:p>
          <a:p>
            <a:pPr marL="457200" lvl="1" indent="0">
              <a:buNone/>
            </a:pPr>
            <a:endParaRPr lang="en-CA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CA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CA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CA" dirty="0"/>
              <a:t>where [] is concatenation</a:t>
            </a:r>
            <a:br>
              <a:rPr lang="en-CA" dirty="0"/>
            </a:br>
            <a:endParaRPr lang="en-CA" dirty="0"/>
          </a:p>
          <a:p>
            <a:pPr marL="457200" lvl="1" indent="0">
              <a:buNone/>
            </a:pPr>
            <a:endParaRPr lang="en-CA" dirty="0">
              <a:sym typeface="Wingdings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8EDFF-9F08-AF48-9CDE-9D381B73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702" y="4661497"/>
            <a:ext cx="6248999" cy="68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97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912F-2CDC-EA44-8CF8-53B2DF7E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Fine-tuning Procedure – Gradual Unfreezing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EE50-33AF-F245-BB8A-789A4E8E1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Overly aggressive fine-tuning causes catastrophic forgetting</a:t>
            </a:r>
          </a:p>
          <a:p>
            <a:r>
              <a:rPr lang="en-CA" dirty="0"/>
              <a:t>Too cautious fine-tuning leads to slow convergence and overfitting</a:t>
            </a:r>
          </a:p>
          <a:p>
            <a:r>
              <a:rPr lang="en-CA" dirty="0"/>
              <a:t>Proposed approach: </a:t>
            </a:r>
            <a:r>
              <a:rPr lang="en-CA" b="1" dirty="0"/>
              <a:t>gradual unfreezing</a:t>
            </a:r>
          </a:p>
          <a:p>
            <a:pPr lvl="1"/>
            <a:r>
              <a:rPr lang="en-CA" dirty="0"/>
              <a:t>First unfreeze the last layer and fine-tune the unfrozen layer for one epoch</a:t>
            </a:r>
          </a:p>
          <a:p>
            <a:pPr lvl="1"/>
            <a:r>
              <a:rPr lang="en-CA" dirty="0"/>
              <a:t>Then unfreeze the next lower frozen layer and fine-tune all unfrozen layers </a:t>
            </a:r>
          </a:p>
          <a:p>
            <a:pPr lvl="1"/>
            <a:r>
              <a:rPr lang="en-CA" dirty="0"/>
              <a:t>Repeat until we fine-tune all layers until convergence in the last iteration</a:t>
            </a:r>
          </a:p>
          <a:p>
            <a:r>
              <a:rPr lang="en-CA" dirty="0"/>
              <a:t>The combination of discriminative fine-tuning, slanted triangular learning rates and gradual unfreezing leads to best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36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71F9-5C9C-C24F-BEDC-93346398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3704"/>
            <a:ext cx="10515600" cy="1325563"/>
          </a:xfrm>
        </p:spPr>
        <p:txBody>
          <a:bodyPr/>
          <a:lstStyle/>
          <a:p>
            <a:pPr algn="ctr"/>
            <a:r>
              <a:rPr lang="en-CA" dirty="0"/>
              <a:t>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13C84-C2CF-854A-93E2-082656AFE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Tasks and Datasets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5049C-82E1-7D48-B271-926CA974B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Sentiment analysis: binary (positive-negative) classification; the IMDb movie review dataset</a:t>
            </a:r>
          </a:p>
          <a:p>
            <a:r>
              <a:rPr lang="en-CA" dirty="0"/>
              <a:t>Question classification: broad semantic categories; small TREC dataset</a:t>
            </a:r>
          </a:p>
          <a:p>
            <a:r>
              <a:rPr lang="en-CA" dirty="0"/>
              <a:t>Topic classification: large-scale AG news and </a:t>
            </a:r>
            <a:r>
              <a:rPr lang="en-CA" dirty="0" err="1"/>
              <a:t>DBPedia</a:t>
            </a:r>
            <a:r>
              <a:rPr lang="en-CA" dirty="0"/>
              <a:t> ontology datasets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46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71F9-5C9C-C24F-BEDC-93346398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3704"/>
            <a:ext cx="10515600" cy="1325563"/>
          </a:xfrm>
        </p:spPr>
        <p:txBody>
          <a:bodyPr/>
          <a:lstStyle/>
          <a:p>
            <a:pPr algn="ctr"/>
            <a:r>
              <a:rPr lang="en-CA" dirty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59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2F4C-8380-524C-B212-79214EE7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1966" cy="1325563"/>
          </a:xfrm>
        </p:spPr>
        <p:txBody>
          <a:bodyPr/>
          <a:lstStyle/>
          <a:p>
            <a:r>
              <a:rPr lang="en-CA" dirty="0"/>
              <a:t>Evaluation measure: error rate (lower is better)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A9EBF-0376-054C-ADB4-4D3FF902E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283494"/>
            <a:ext cx="10033000" cy="271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85AD3D-9DF2-6C41-BC35-206BB810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97" y="4001294"/>
            <a:ext cx="10172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46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67DD-FDED-D747-8755-F5A89B9A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C239-F88F-8744-B78C-3AF181F24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Low-shot learning </a:t>
            </a:r>
            <a:r>
              <a:rPr lang="en-CA" dirty="0"/>
              <a:t>– training a model for a task with small number of labeled samples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488B5-267E-7E4A-998D-B519C5F39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8" y="2881222"/>
            <a:ext cx="11972646" cy="343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03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3EF8C-76EA-134F-BA00-BFDE38D0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Different methods to fine-tune the classifier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096AF-DD16-4843-8424-4A6F57902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330" y="1547243"/>
            <a:ext cx="55118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D2FE-95E6-EC47-8674-A1BD0999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Transfer Learning Approaches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5983-45E8-CB46-A443-DB53D873C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925A9-D563-F64F-B1BD-C743D1E2D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690688"/>
            <a:ext cx="10922000" cy="4152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4BA1E9-32F8-8F4A-8A45-5EF2E8CCBC41}"/>
              </a:ext>
            </a:extLst>
          </p:cNvPr>
          <p:cNvSpPr txBox="1"/>
          <p:nvPr/>
        </p:nvSpPr>
        <p:spPr>
          <a:xfrm>
            <a:off x="3967569" y="6509288"/>
            <a:ext cx="448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>
                <a:hlinkClick r:id="rId3"/>
              </a:rPr>
              <a:t>https://arxiv.org/pdf/1802.05934.pdf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4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147B50-40FC-444C-A1A7-F04235202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52"/>
          <a:stretch/>
        </p:blipFill>
        <p:spPr>
          <a:xfrm>
            <a:off x="5303460" y="2518913"/>
            <a:ext cx="6888540" cy="3942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8A6DB2-5685-B846-9945-7DF67130F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3" r="8605" b="43648"/>
          <a:stretch/>
        </p:blipFill>
        <p:spPr>
          <a:xfrm>
            <a:off x="1" y="0"/>
            <a:ext cx="5693434" cy="50378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D0ED723-AC13-EA41-8951-BCFDC2A5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962" y="365125"/>
            <a:ext cx="5487838" cy="1325563"/>
          </a:xfrm>
        </p:spPr>
        <p:txBody>
          <a:bodyPr/>
          <a:lstStyle/>
          <a:p>
            <a:pPr algn="ctr"/>
            <a:r>
              <a:rPr lang="en-CA" dirty="0"/>
              <a:t>“Full” vs </a:t>
            </a:r>
            <a:r>
              <a:rPr lang="en-CA" dirty="0" err="1"/>
              <a:t>ULMFiT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16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FF2BF-BBCF-A749-99B9-2CA369F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52B02-19CA-2A42-847E-1832F53BE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ULMFiT</a:t>
            </a:r>
            <a:r>
              <a:rPr lang="en-CA" dirty="0"/>
              <a:t> is useful for a variety of tasks (different datasets, sizes, domains)</a:t>
            </a:r>
          </a:p>
          <a:p>
            <a:r>
              <a:rPr lang="en-CA" dirty="0"/>
              <a:t>Proposed approach to fine-tuning prevents catastrophic forgetting of knowledge learned during pre-training</a:t>
            </a:r>
          </a:p>
          <a:p>
            <a:r>
              <a:rPr lang="en-CA" dirty="0"/>
              <a:t>Achieves good results even with 100 training data items</a:t>
            </a:r>
          </a:p>
          <a:p>
            <a:r>
              <a:rPr lang="en-CA" dirty="0"/>
              <a:t>Generally LM pre-training and task-specific fine-tuning will be useful for scenarios where:</a:t>
            </a:r>
          </a:p>
          <a:p>
            <a:pPr lvl="1"/>
            <a:r>
              <a:rPr lang="en-CA" dirty="0"/>
              <a:t>Training data is limited</a:t>
            </a:r>
          </a:p>
          <a:p>
            <a:pPr lvl="1"/>
            <a:r>
              <a:rPr lang="en-CA" dirty="0"/>
              <a:t>New NLP tasks where no state-of-the-art architecture exists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73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03FE1-3B96-1246-861D-09EF6F23A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Future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5506-BFEE-EF4F-936D-82C554522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Augment LM with additional tasks (i.e. multi-task learning setting)</a:t>
            </a:r>
          </a:p>
          <a:p>
            <a:r>
              <a:rPr lang="en-CA" dirty="0"/>
              <a:t>Other tasks (entailment or QA) may require novel ways to pre-train and fine-tune</a:t>
            </a:r>
          </a:p>
          <a:p>
            <a:r>
              <a:rPr lang="en-CA" dirty="0"/>
              <a:t>Need to understand better: </a:t>
            </a:r>
          </a:p>
          <a:p>
            <a:pPr lvl="1"/>
            <a:r>
              <a:rPr lang="en-CA" dirty="0"/>
              <a:t>What knowledge a pre-trained model captures</a:t>
            </a:r>
          </a:p>
          <a:p>
            <a:pPr lvl="1"/>
            <a:r>
              <a:rPr lang="en-CA" dirty="0"/>
              <a:t>How it changes during fine-tuning</a:t>
            </a:r>
          </a:p>
          <a:p>
            <a:pPr lvl="1"/>
            <a:r>
              <a:rPr lang="en-CA" dirty="0"/>
              <a:t>What information different tasks require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6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BCA5-6DBE-004F-ACC6-2DD041F0C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Transductive</a:t>
            </a:r>
            <a:r>
              <a:rPr lang="en-CA" dirty="0"/>
              <a:t> vs Inductive Transfer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A7B6E-B400-BB4D-A69D-ED3ADE79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err="1"/>
              <a:t>Transductive</a:t>
            </a:r>
            <a:r>
              <a:rPr lang="en-CA" dirty="0"/>
              <a:t> transfer</a:t>
            </a:r>
          </a:p>
          <a:p>
            <a:pPr lvl="1"/>
            <a:r>
              <a:rPr lang="en-CA" dirty="0"/>
              <a:t>No labeled target domain data available</a:t>
            </a:r>
          </a:p>
          <a:p>
            <a:pPr lvl="1"/>
            <a:r>
              <a:rPr lang="en-CA" dirty="0"/>
              <a:t>Focus of most transfer research in NLP</a:t>
            </a:r>
          </a:p>
          <a:p>
            <a:pPr lvl="1"/>
            <a:r>
              <a:rPr lang="en-CA" dirty="0"/>
              <a:t>E.g. Domain adaptation</a:t>
            </a:r>
          </a:p>
          <a:p>
            <a:r>
              <a:rPr lang="en-CA" b="1" dirty="0"/>
              <a:t>Inductive</a:t>
            </a:r>
            <a:r>
              <a:rPr lang="en-CA" dirty="0"/>
              <a:t> transfer</a:t>
            </a:r>
          </a:p>
          <a:p>
            <a:pPr lvl="1"/>
            <a:r>
              <a:rPr lang="en-CA" dirty="0"/>
              <a:t>Labeled target domain data available</a:t>
            </a:r>
          </a:p>
          <a:p>
            <a:pPr lvl="1"/>
            <a:r>
              <a:rPr lang="en-CA" dirty="0"/>
              <a:t>Goal: improve performance on the target task by training on other task(s)</a:t>
            </a:r>
          </a:p>
          <a:p>
            <a:pPr lvl="2"/>
            <a:r>
              <a:rPr lang="en-CA" dirty="0"/>
              <a:t>Jointly training on &gt;1 task (multi-task learning)</a:t>
            </a:r>
          </a:p>
          <a:p>
            <a:pPr lvl="2"/>
            <a:r>
              <a:rPr lang="en-CA" dirty="0"/>
              <a:t>Pre-training (e.g. word </a:t>
            </a:r>
            <a:r>
              <a:rPr lang="en-CA" dirty="0" err="1"/>
              <a:t>embeddings</a:t>
            </a:r>
            <a:r>
              <a:rPr lang="en-CA" dirty="0"/>
              <a:t>)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E962-2B27-B841-B7C7-F8AB7983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Pre-training – Word </a:t>
            </a:r>
            <a:r>
              <a:rPr lang="en-CA" dirty="0" err="1"/>
              <a:t>Embeddings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E567-69DA-7148-A77B-176BCFFAD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Pre-trained word </a:t>
            </a:r>
            <a:r>
              <a:rPr lang="en-CA" dirty="0" err="1"/>
              <a:t>embeddings</a:t>
            </a:r>
            <a:r>
              <a:rPr lang="en-CA" dirty="0"/>
              <a:t> have been an essential component of most deep learning models</a:t>
            </a:r>
          </a:p>
          <a:p>
            <a:r>
              <a:rPr lang="en-CA" dirty="0"/>
              <a:t>Problems with pre-trained word </a:t>
            </a:r>
            <a:r>
              <a:rPr lang="en-CA" dirty="0" err="1"/>
              <a:t>embeddings</a:t>
            </a:r>
            <a:r>
              <a:rPr lang="en-CA" dirty="0"/>
              <a:t>:</a:t>
            </a:r>
          </a:p>
          <a:p>
            <a:pPr lvl="1"/>
            <a:r>
              <a:rPr lang="en-CA" sz="2800" dirty="0"/>
              <a:t>Shallow approaches – trade expressivity for efficiency</a:t>
            </a:r>
          </a:p>
          <a:p>
            <a:pPr lvl="1"/>
            <a:r>
              <a:rPr lang="en-CA" sz="2800" dirty="0"/>
              <a:t>Learned word representations are not context sensitive</a:t>
            </a:r>
          </a:p>
          <a:p>
            <a:pPr lvl="1"/>
            <a:r>
              <a:rPr lang="en-CA" sz="2800" dirty="0"/>
              <a:t>No distinction between senses</a:t>
            </a:r>
          </a:p>
          <a:p>
            <a:pPr lvl="1"/>
            <a:r>
              <a:rPr lang="en-CA" sz="2800" dirty="0"/>
              <a:t>Only the first layer (embedding layer) of the model is pre-trained</a:t>
            </a:r>
          </a:p>
          <a:p>
            <a:pPr lvl="1"/>
            <a:r>
              <a:rPr lang="en-CA" sz="2800" dirty="0"/>
              <a:t>The rest of the model must be trained from scratch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9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1429-FB5D-6940-AFBE-E760A7DF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Recent paradigm shift in pre-training for NLP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EA5C1-B9CE-8141-982D-E919567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1825625"/>
            <a:ext cx="10718369" cy="4351338"/>
          </a:xfrm>
        </p:spPr>
        <p:txBody>
          <a:bodyPr>
            <a:normAutofit/>
          </a:bodyPr>
          <a:lstStyle/>
          <a:p>
            <a:r>
              <a:rPr lang="en-CA" dirty="0"/>
              <a:t>Inspired by the success of models pre-trained on ImageNet in Computer Vision (CV)</a:t>
            </a:r>
          </a:p>
          <a:p>
            <a:r>
              <a:rPr lang="en-CA" dirty="0"/>
              <a:t>The use of models pre-trained on ImageNet is now standard in CV</a:t>
            </a:r>
            <a:endParaRPr lang="en-CA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47A2E-2431-4E4A-82F0-4D48B108D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1878"/>
            <a:ext cx="12192000" cy="371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3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87A38-4D44-694B-AAA0-33871B52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164"/>
          </a:xfrm>
        </p:spPr>
        <p:txBody>
          <a:bodyPr>
            <a:normAutofit lnSpcReduction="10000"/>
          </a:bodyPr>
          <a:lstStyle/>
          <a:p>
            <a:r>
              <a:rPr lang="en-CA" dirty="0"/>
              <a:t>What is a good equivalent of an ImageNet task in NLP?</a:t>
            </a:r>
          </a:p>
          <a:p>
            <a:r>
              <a:rPr lang="en-CA" dirty="0"/>
              <a:t>Key desiderata:</a:t>
            </a:r>
          </a:p>
          <a:p>
            <a:pPr lvl="1"/>
            <a:r>
              <a:rPr lang="en-CA" dirty="0"/>
              <a:t>An ImageNet-like dataset should be </a:t>
            </a:r>
            <a:r>
              <a:rPr lang="en-CA" i="1" dirty="0"/>
              <a:t>sufficiently large</a:t>
            </a:r>
            <a:r>
              <a:rPr lang="en-CA" dirty="0"/>
              <a:t>, i.e. on the order of millions of training examples.</a:t>
            </a:r>
          </a:p>
          <a:p>
            <a:pPr lvl="1"/>
            <a:r>
              <a:rPr lang="en-CA" dirty="0"/>
              <a:t>It should be </a:t>
            </a:r>
            <a:r>
              <a:rPr lang="en-CA" i="1" dirty="0"/>
              <a:t>representative of the problem space</a:t>
            </a:r>
            <a:r>
              <a:rPr lang="en-CA" dirty="0"/>
              <a:t> of the discipline.</a:t>
            </a:r>
          </a:p>
          <a:p>
            <a:r>
              <a:rPr lang="en-CA" dirty="0"/>
              <a:t>Contenders to that role:</a:t>
            </a:r>
          </a:p>
          <a:p>
            <a:pPr lvl="1"/>
            <a:r>
              <a:rPr lang="en-CA" dirty="0"/>
              <a:t>Reading Comprehension (</a:t>
            </a:r>
            <a:r>
              <a:rPr lang="en-CA" dirty="0" err="1"/>
              <a:t>SQuaD</a:t>
            </a:r>
            <a:r>
              <a:rPr lang="en-CA" dirty="0"/>
              <a:t> dataset, 100K Q-A pairs)</a:t>
            </a:r>
          </a:p>
          <a:p>
            <a:pPr lvl="1"/>
            <a:r>
              <a:rPr lang="en-CA" dirty="0"/>
              <a:t>Natural Language Inference (SNLI corpus, 570K sentence pairs)</a:t>
            </a:r>
          </a:p>
          <a:p>
            <a:pPr lvl="1"/>
            <a:r>
              <a:rPr lang="en-CA" dirty="0"/>
              <a:t>Machine Translation (WMT 2014, 40M French-English sentence pairs)</a:t>
            </a:r>
          </a:p>
          <a:p>
            <a:pPr lvl="1"/>
            <a:r>
              <a:rPr lang="en-CA" dirty="0"/>
              <a:t>Constituency parsing (millions of weakly labeled parses)</a:t>
            </a:r>
          </a:p>
          <a:p>
            <a:pPr lvl="1"/>
            <a:r>
              <a:rPr lang="en-CA" dirty="0"/>
              <a:t>Language Modeling (unlimited data, current benchmark dataset: 1B words </a:t>
            </a:r>
            <a:r>
              <a:rPr lang="en-CA" dirty="0">
                <a:hlinkClick r:id="rId2"/>
              </a:rPr>
              <a:t>http://www.statmt.org/lm-benchmark/</a:t>
            </a:r>
            <a:r>
              <a:rPr lang="en-CA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8810E5-B827-5348-BCE7-84D081A4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Recent paradigm shift in pre-training for NLP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2C4C4-09B3-AB44-A8E1-4D89248058C0}"/>
              </a:ext>
            </a:extLst>
          </p:cNvPr>
          <p:cNvSpPr txBox="1"/>
          <p:nvPr/>
        </p:nvSpPr>
        <p:spPr>
          <a:xfrm>
            <a:off x="3536831" y="6521570"/>
            <a:ext cx="466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>
                <a:hlinkClick r:id="rId3"/>
              </a:rPr>
              <a:t>https://thegradient.pub/nlp-imagenet/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9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90237-63EF-DB44-8249-07DCE14A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case for Language Modeling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CCD9-23CB-8841-AAB7-D1CDB5CB8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LM captures many aspects of language:</a:t>
            </a:r>
          </a:p>
          <a:p>
            <a:pPr lvl="1"/>
            <a:r>
              <a:rPr lang="en-CA" dirty="0"/>
              <a:t>Long-term dependencies</a:t>
            </a:r>
          </a:p>
          <a:p>
            <a:pPr lvl="1"/>
            <a:r>
              <a:rPr lang="en-CA" dirty="0"/>
              <a:t>Hierarchical relations</a:t>
            </a:r>
          </a:p>
          <a:p>
            <a:pPr lvl="1"/>
            <a:r>
              <a:rPr lang="en-CA" dirty="0"/>
              <a:t>Sentiment</a:t>
            </a:r>
          </a:p>
          <a:p>
            <a:pPr lvl="1"/>
            <a:r>
              <a:rPr lang="en-CA" dirty="0"/>
              <a:t>Etc.</a:t>
            </a:r>
          </a:p>
          <a:p>
            <a:r>
              <a:rPr lang="en-CA" dirty="0"/>
              <a:t>Training data is unlimited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9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32B1-9F15-D243-93BC-F59F5806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LM as pre-training – Approaches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5EEB-030D-D849-A320-EA8D12280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>
                <a:hlinkClick r:id="rId2"/>
              </a:rPr>
              <a:t>Embeddings from Language Models (ELMo)</a:t>
            </a:r>
            <a:r>
              <a:rPr lang="en-CA" dirty="0"/>
              <a:t> (Peters et al., 2018)</a:t>
            </a:r>
            <a:endParaRPr lang="en-CA" u="sng" dirty="0"/>
          </a:p>
          <a:p>
            <a:r>
              <a:rPr lang="en-CA" u="sng" dirty="0">
                <a:hlinkClick r:id="rId3"/>
              </a:rPr>
              <a:t>Universal Language Model Fine-tuning (ULMFiT)</a:t>
            </a:r>
            <a:r>
              <a:rPr lang="en-CA" dirty="0"/>
              <a:t> (Howard and Ruder, 2018)</a:t>
            </a:r>
            <a:endParaRPr lang="en-CA" u="sng" dirty="0"/>
          </a:p>
          <a:p>
            <a:r>
              <a:rPr lang="en-CA" u="sng" dirty="0">
                <a:hlinkClick r:id="rId4"/>
              </a:rPr>
              <a:t>OpenAI Transformer</a:t>
            </a:r>
            <a:r>
              <a:rPr lang="en-CA" dirty="0"/>
              <a:t> (Radford et al., 2018)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Overview of the above approaches: </a:t>
            </a:r>
            <a:r>
              <a:rPr lang="en-CA" dirty="0">
                <a:hlinkClick r:id="rId5"/>
              </a:rPr>
              <a:t>https://thegradient.pub/nlp-imagenet/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28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1311</Words>
  <Application>Microsoft Macintosh PowerPoint</Application>
  <PresentationFormat>Widescreen</PresentationFormat>
  <Paragraphs>170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Helvetica Neue</vt:lpstr>
      <vt:lpstr>Wingdings</vt:lpstr>
      <vt:lpstr>Office Theme</vt:lpstr>
      <vt:lpstr>PowerPoint Presentation</vt:lpstr>
      <vt:lpstr>Real-life challenges in NLP tasks</vt:lpstr>
      <vt:lpstr>Transfer Learning Approaches</vt:lpstr>
      <vt:lpstr>Transductive vs Inductive Transfer Learning</vt:lpstr>
      <vt:lpstr>Pre-training – Word Embeddings</vt:lpstr>
      <vt:lpstr>Recent paradigm shift in pre-training for NLP </vt:lpstr>
      <vt:lpstr>Recent paradigm shift in pre-training for NLP </vt:lpstr>
      <vt:lpstr>The case for Language Modeling</vt:lpstr>
      <vt:lpstr>LM as pre-training – Approaches</vt:lpstr>
      <vt:lpstr>Universal Language Model Fine Tuning for Text Classification</vt:lpstr>
      <vt:lpstr>Approach</vt:lpstr>
      <vt:lpstr>Steps</vt:lpstr>
      <vt:lpstr>Step 1: General domain LM pre-training</vt:lpstr>
      <vt:lpstr>General domain LM pre-training</vt:lpstr>
      <vt:lpstr>Step 2: Target task LM pre-training</vt:lpstr>
      <vt:lpstr>Target task LM fine-tuning</vt:lpstr>
      <vt:lpstr>Discriminative fine-tuning</vt:lpstr>
      <vt:lpstr>Discriminative fine-tuning (cont.)</vt:lpstr>
      <vt:lpstr>Slanted triangular learning rates (STLR)</vt:lpstr>
      <vt:lpstr>Step 3: Target task classifier fine-tuning</vt:lpstr>
      <vt:lpstr>Target task classifier fine-tuning</vt:lpstr>
      <vt:lpstr>Concat pooling</vt:lpstr>
      <vt:lpstr>Fine-tuning Procedure – Gradual Unfreezing</vt:lpstr>
      <vt:lpstr>Experiments</vt:lpstr>
      <vt:lpstr>Tasks and Datasets</vt:lpstr>
      <vt:lpstr>Results</vt:lpstr>
      <vt:lpstr>Evaluation measure: error rate (lower is better)</vt:lpstr>
      <vt:lpstr>Analysis</vt:lpstr>
      <vt:lpstr>Different methods to fine-tune the classifier</vt:lpstr>
      <vt:lpstr>“Full” vs ULMFiT</vt:lpstr>
      <vt:lpstr>Conclusions</vt:lpstr>
      <vt:lpstr>Future work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24</cp:revision>
  <dcterms:created xsi:type="dcterms:W3CDTF">2018-07-18T19:46:22Z</dcterms:created>
  <dcterms:modified xsi:type="dcterms:W3CDTF">2018-07-18T23:29:45Z</dcterms:modified>
</cp:coreProperties>
</file>