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6" r:id="rId2"/>
    <p:sldId id="330" r:id="rId3"/>
    <p:sldId id="291" r:id="rId4"/>
    <p:sldId id="329" r:id="rId5"/>
    <p:sldId id="328" r:id="rId6"/>
    <p:sldId id="337" r:id="rId7"/>
    <p:sldId id="331" r:id="rId8"/>
    <p:sldId id="333" r:id="rId9"/>
    <p:sldId id="334" r:id="rId10"/>
    <p:sldId id="336" r:id="rId11"/>
    <p:sldId id="332" r:id="rId12"/>
    <p:sldId id="338" r:id="rId13"/>
    <p:sldId id="340" r:id="rId14"/>
    <p:sldId id="339" r:id="rId15"/>
    <p:sldId id="341" r:id="rId16"/>
    <p:sldId id="3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7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BCEBF-CA02-9C4A-BF35-9236029B8E04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6BE71-E700-2A41-8A1D-92C736461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A502-5E18-EE46-B333-59F01967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F919F-C5C9-5B46-AC4B-CB070B0C7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EAC68-06B5-AC42-A790-84EDA57D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E7B30-825B-654F-9021-6F43B33EE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29241-A1EF-AD4B-8256-13331C0C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C39C-2BA2-2545-8E5A-DC9C6F2E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F8CC8-B80F-6F4C-97CD-DEA80A42D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B867C-CDDE-FC48-AB80-DF81D44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3202D-ABA2-C64B-87EC-5566D87B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A6C29-FD03-0B46-BD46-C60A5C1D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E7A8F-8EDB-C948-B8DF-B9705EDAC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3DD48-98F4-AD4D-96D0-43E2CA4A1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72B4D-D32C-164F-BF33-ED592873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95053-4654-204C-9402-050318C8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4FE83-9D8C-6545-81F1-361A2CF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4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D1CC-847B-974A-B2DE-AFE84321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2E4F7-4083-594C-850A-E31631D3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F3701-15A9-DB44-9540-617B46BE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55F13-6564-E244-9530-E33BA4D6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3AB89-6F4B-6649-BDE9-B878023A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5C5F-AA18-CC47-8EA8-3E37A637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0E040-F4AA-1B40-A375-E9CE9EAC4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E0772-C8B3-E848-AFB1-2D4028CB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90D8-E027-5B44-89A7-349240B9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7D090-3272-1B4E-8D28-FC5B906D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D7FD-52DD-F141-B081-61ACDA81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D1F0-4645-0C44-A643-3454C53FB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6F22F-09D9-F04C-B1E5-96A5CC447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A8A7B-E28A-9541-BA6C-707ED61D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7042B-9766-6143-A528-43BDCA71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85D5-9941-214A-99C4-D5D9B261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FF20-E672-A746-A044-CC1829A4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92B6B-7B84-2E49-92CA-5974CE509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11191-8A6A-FF4E-9E0D-9CA22F7A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0E24C-A21F-844B-ABC9-2A0C06207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CAECB-2D89-FB46-88C9-B4A4E73EC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C194F-31DE-5045-84C4-5CFBAB43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27B76-6AA6-C942-B697-51411026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985C4-EC89-A540-B2EB-936919A2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2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D248-0027-E447-A3B8-1BD88B39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18882-8714-914F-8C69-1330F27A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D842F-FC52-7F4E-BA0B-3606604E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5F1FB-6F19-9C4B-A859-E47BE61E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DDD7F-7AC1-0A4C-B7BA-30DF1EB5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50640-D579-DA41-8790-353CDFF6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F9E1-4E7D-064A-B307-87F337A2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DE8E-BAE0-DA4E-BCD0-4655D972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7292A-3B85-CF44-9778-4F5DDD52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52B45-92A0-264C-97D9-42D85CBF2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6B2A2-2BEF-E74A-8E95-DF96CBDF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888EE-B9C5-B443-A785-0C30A8A8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FCA98-22D1-094D-A8EB-E03F4159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8F72-9288-6C4A-AA15-00CCCA51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45828-71D9-C44C-AF6C-FE782D51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8D379-A696-2C49-9D4C-C5B2671D1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AB204-5DDF-A842-A47F-76DA5440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83276-0562-5943-BD2A-7F3357CD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1C302-EF3C-AF40-99EC-AB1035F6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41134-0857-C840-A860-1149CE18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7EDCF-8608-2742-86A5-FC65724F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99344-1430-5E40-84F0-B904D7CF8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2194-13AE-6447-9119-3B68B1773C8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DCE7F-B1D5-EE42-AA38-8D476FB9D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14DF1-F053-0341-BD10-FEDF46A7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DF5D-CA05-AD45-BDC2-E0DF8C1E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D363-F4C2-F04E-94F2-5F15C564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2132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Disentangled Representation Learning for Non-Parallel Text Style Transfer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F7DF1-3AA3-C24C-B65E-33AE023B19B0}"/>
              </a:ext>
            </a:extLst>
          </p:cNvPr>
          <p:cNvSpPr txBox="1"/>
          <p:nvPr/>
        </p:nvSpPr>
        <p:spPr>
          <a:xfrm>
            <a:off x="2663681" y="5931786"/>
            <a:ext cx="6821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err="1"/>
              <a:t>Vineet</a:t>
            </a:r>
            <a:r>
              <a:rPr lang="en-CA" sz="2000" dirty="0"/>
              <a:t> John, Lili </a:t>
            </a:r>
            <a:r>
              <a:rPr lang="en-CA" sz="2000" dirty="0" err="1"/>
              <a:t>Mou</a:t>
            </a:r>
            <a:r>
              <a:rPr lang="en-CA" sz="2000" dirty="0"/>
              <a:t>, </a:t>
            </a:r>
            <a:r>
              <a:rPr lang="en-CA" sz="2000" dirty="0" err="1"/>
              <a:t>Hareesh</a:t>
            </a:r>
            <a:r>
              <a:rPr lang="en-CA" sz="2000" dirty="0"/>
              <a:t> </a:t>
            </a:r>
            <a:r>
              <a:rPr lang="en-CA" sz="2000" dirty="0" err="1"/>
              <a:t>Bahuleyan</a:t>
            </a:r>
            <a:r>
              <a:rPr lang="en-CA" sz="2000" dirty="0"/>
              <a:t> and Olga </a:t>
            </a:r>
            <a:r>
              <a:rPr lang="en-CA" sz="2000" dirty="0" err="1"/>
              <a:t>Vechtomova</a:t>
            </a:r>
            <a:endParaRPr lang="en-CA" sz="2000" dirty="0"/>
          </a:p>
          <a:p>
            <a:pPr algn="ctr"/>
            <a:r>
              <a:rPr lang="en-US" sz="2000" dirty="0"/>
              <a:t>In Proc. ACL’19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47C83-7EAD-5F48-9C61-20C8E65F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589-3230-874E-809F-096DD08D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 overview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B73A0-94F3-6C45-89D2-079BBAD56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11" y="1989098"/>
            <a:ext cx="6284778" cy="456011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098F5-C01C-F84B-BA56-4F5AC95797C1}"/>
              </a:ext>
            </a:extLst>
          </p:cNvPr>
          <p:cNvSpPr/>
          <p:nvPr/>
        </p:nvSpPr>
        <p:spPr>
          <a:xfrm>
            <a:off x="6504317" y="155275"/>
            <a:ext cx="5555411" cy="15354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 dirty="0">
                <a:solidFill>
                  <a:schemeClr val="tx1"/>
                </a:solidFill>
              </a:rPr>
              <a:t>Content multi-task discriminator</a:t>
            </a:r>
            <a:r>
              <a:rPr lang="en-CA" sz="2400" dirty="0">
                <a:solidFill>
                  <a:schemeClr val="tx1"/>
                </a:solidFill>
              </a:rPr>
              <a:t>: Tries to predict content words from the “content” latent space. 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08E7FB-5B60-5641-AC79-D06B16345CD0}"/>
              </a:ext>
            </a:extLst>
          </p:cNvPr>
          <p:cNvSpPr/>
          <p:nvPr/>
        </p:nvSpPr>
        <p:spPr>
          <a:xfrm>
            <a:off x="5148980" y="4074400"/>
            <a:ext cx="1019331" cy="587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ADFA-DC08-D547-BD7F-8EADBB9D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Visualization of the latent spaces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12D7C8-C349-904E-A7DB-B31D7398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81" y="1685609"/>
            <a:ext cx="7671661" cy="4969351"/>
          </a:xfrm>
        </p:spPr>
      </p:pic>
    </p:spTree>
    <p:extLst>
      <p:ext uri="{BB962C8B-B14F-4D97-AF65-F5344CB8AC3E}">
        <p14:creationId xmlns:p14="http://schemas.microsoft.com/office/powerpoint/2010/main" val="256043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30C6-D4DF-A940-BF2D-2434B950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(positive to negative)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B8BE6-0E3A-1648-9136-7B99B7A1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1F2DA-A778-9545-B372-CD2AD7D24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08" y="1825625"/>
            <a:ext cx="9942183" cy="45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30C6-D4DF-A940-BF2D-2434B950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(negative to positive)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CC9E8-3852-1B45-92C7-A6366EB0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17" y="1684668"/>
            <a:ext cx="10082878" cy="44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5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5EB3-408C-AB42-8B5A-3BFAB6AC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EA888-5381-6B44-A830-F52057B7F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Neural networks are powerful tools for various NLP tasks</a:t>
            </a:r>
          </a:p>
          <a:p>
            <a:r>
              <a:rPr lang="en-CA" dirty="0"/>
              <a:t>Variational </a:t>
            </a:r>
            <a:r>
              <a:rPr lang="en-CA" dirty="0" err="1"/>
              <a:t>autoencoders</a:t>
            </a:r>
            <a:r>
              <a:rPr lang="en-CA" dirty="0"/>
              <a:t> and encoder-decoders can generate realistic natural language sentences</a:t>
            </a:r>
          </a:p>
          <a:p>
            <a:r>
              <a:rPr lang="en-CA" dirty="0"/>
              <a:t>We demonstrated how it is possible to disentangle latent representation into style and content and applied it to text style transfer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3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D47C-C176-864D-B529-9CD56C8E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DBA6-BE7F-194C-8F50-5FC9930FB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Extend to multiple style labels, e.g. author’s style or genre</a:t>
            </a:r>
          </a:p>
          <a:p>
            <a:r>
              <a:rPr lang="en-CA" dirty="0"/>
              <a:t>Disentangle other aspects of text, e.g.:</a:t>
            </a:r>
          </a:p>
          <a:p>
            <a:pPr lvl="1"/>
            <a:r>
              <a:rPr lang="en-CA" dirty="0"/>
              <a:t>Syntactic structure</a:t>
            </a:r>
          </a:p>
          <a:p>
            <a:pPr lvl="1"/>
            <a:r>
              <a:rPr lang="en-CA" dirty="0"/>
              <a:t>Semantics</a:t>
            </a:r>
          </a:p>
          <a:p>
            <a:r>
              <a:rPr lang="en-CA" dirty="0"/>
              <a:t>Longer sequences, such as the entire text</a:t>
            </a:r>
          </a:p>
          <a:p>
            <a:pPr lvl="1"/>
            <a:r>
              <a:rPr lang="en-CA" dirty="0"/>
              <a:t>Challenge: how to make style of the generated sentences consistent throughout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6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FB43-64E7-8241-A2B9-04C138BE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1125-A44C-E64E-8D5C-132ABDD1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Mikolov</a:t>
            </a:r>
            <a:r>
              <a:rPr lang="en-CA" dirty="0"/>
              <a:t>, Tomas, Kai Chen, Greg </a:t>
            </a:r>
            <a:r>
              <a:rPr lang="en-CA" dirty="0" err="1"/>
              <a:t>Corrado</a:t>
            </a:r>
            <a:r>
              <a:rPr lang="en-CA" dirty="0"/>
              <a:t>, and Jeffrey Dean. "Efficient estimation of word representations in vector space." </a:t>
            </a:r>
            <a:r>
              <a:rPr lang="en-CA" i="1" dirty="0" err="1"/>
              <a:t>arXiv</a:t>
            </a:r>
            <a:r>
              <a:rPr lang="en-CA" i="1" dirty="0"/>
              <a:t> preprint arXiv:1301.3781</a:t>
            </a:r>
            <a:r>
              <a:rPr lang="en-CA" dirty="0"/>
              <a:t> (2013).</a:t>
            </a:r>
          </a:p>
          <a:p>
            <a:r>
              <a:rPr lang="en-CA" dirty="0" err="1"/>
              <a:t>Goodfellow</a:t>
            </a:r>
            <a:r>
              <a:rPr lang="en-CA" dirty="0"/>
              <a:t>, Ian, Jean </a:t>
            </a:r>
            <a:r>
              <a:rPr lang="en-CA" dirty="0" err="1"/>
              <a:t>Pouget-Abadie</a:t>
            </a:r>
            <a:r>
              <a:rPr lang="en-CA" dirty="0"/>
              <a:t>, Mehdi Mirza, Bing Xu, David </a:t>
            </a:r>
            <a:r>
              <a:rPr lang="en-CA" dirty="0" err="1"/>
              <a:t>Warde</a:t>
            </a:r>
            <a:r>
              <a:rPr lang="en-CA" dirty="0"/>
              <a:t>-Farley, </a:t>
            </a:r>
            <a:r>
              <a:rPr lang="en-CA" dirty="0" err="1"/>
              <a:t>Sherjil</a:t>
            </a:r>
            <a:r>
              <a:rPr lang="en-CA" dirty="0"/>
              <a:t> </a:t>
            </a:r>
            <a:r>
              <a:rPr lang="en-CA" dirty="0" err="1"/>
              <a:t>Ozair</a:t>
            </a:r>
            <a:r>
              <a:rPr lang="en-CA" dirty="0"/>
              <a:t>, Aaron </a:t>
            </a:r>
            <a:r>
              <a:rPr lang="en-CA" dirty="0" err="1"/>
              <a:t>Courville</a:t>
            </a:r>
            <a:r>
              <a:rPr lang="en-CA" dirty="0"/>
              <a:t>, and </a:t>
            </a:r>
            <a:r>
              <a:rPr lang="en-CA" dirty="0" err="1"/>
              <a:t>Yoshua</a:t>
            </a:r>
            <a:r>
              <a:rPr lang="en-CA" dirty="0"/>
              <a:t> </a:t>
            </a:r>
            <a:r>
              <a:rPr lang="en-CA" dirty="0" err="1"/>
              <a:t>Bengio</a:t>
            </a:r>
            <a:r>
              <a:rPr lang="en-CA" dirty="0"/>
              <a:t>. "Generative adversarial nets." In </a:t>
            </a:r>
            <a:r>
              <a:rPr lang="en-CA" i="1" dirty="0"/>
              <a:t>Advances in neural information processing systems</a:t>
            </a:r>
            <a:r>
              <a:rPr lang="en-CA" dirty="0"/>
              <a:t>, pp. 2672-2680. 2014.</a:t>
            </a:r>
          </a:p>
          <a:p>
            <a:r>
              <a:rPr lang="en-CA" dirty="0" err="1"/>
              <a:t>Kingma</a:t>
            </a:r>
            <a:r>
              <a:rPr lang="en-CA" dirty="0"/>
              <a:t>, </a:t>
            </a:r>
            <a:r>
              <a:rPr lang="en-CA" dirty="0" err="1"/>
              <a:t>Diederik</a:t>
            </a:r>
            <a:r>
              <a:rPr lang="en-CA" dirty="0"/>
              <a:t> P., and Max Welling. "Auto-encoding variational </a:t>
            </a:r>
            <a:r>
              <a:rPr lang="en-CA" dirty="0" err="1"/>
              <a:t>bayes</a:t>
            </a:r>
            <a:r>
              <a:rPr lang="en-CA" dirty="0"/>
              <a:t>." </a:t>
            </a:r>
            <a:r>
              <a:rPr lang="en-CA" i="1" dirty="0" err="1"/>
              <a:t>arXiv</a:t>
            </a:r>
            <a:r>
              <a:rPr lang="en-CA" i="1" dirty="0"/>
              <a:t> preprint arXiv:1312.6114</a:t>
            </a:r>
            <a:r>
              <a:rPr lang="en-CA" dirty="0"/>
              <a:t> (2013).</a:t>
            </a:r>
          </a:p>
          <a:p>
            <a:r>
              <a:rPr lang="en-CA" dirty="0" err="1"/>
              <a:t>Bahuleyan</a:t>
            </a:r>
            <a:r>
              <a:rPr lang="en-CA" dirty="0"/>
              <a:t>, </a:t>
            </a:r>
            <a:r>
              <a:rPr lang="en-CA" dirty="0" err="1"/>
              <a:t>Hareesh</a:t>
            </a:r>
            <a:r>
              <a:rPr lang="en-CA" dirty="0"/>
              <a:t>, Lili </a:t>
            </a:r>
            <a:r>
              <a:rPr lang="en-CA" dirty="0" err="1"/>
              <a:t>Mou</a:t>
            </a:r>
            <a:r>
              <a:rPr lang="en-CA" dirty="0"/>
              <a:t>, Olga </a:t>
            </a:r>
            <a:r>
              <a:rPr lang="en-CA" dirty="0" err="1"/>
              <a:t>Vechtomova</a:t>
            </a:r>
            <a:r>
              <a:rPr lang="en-CA" dirty="0"/>
              <a:t>, and Pascal </a:t>
            </a:r>
            <a:r>
              <a:rPr lang="en-CA" dirty="0" err="1"/>
              <a:t>Poupart</a:t>
            </a:r>
            <a:r>
              <a:rPr lang="en-CA" dirty="0"/>
              <a:t>. "Variational Attention for Sequence-to-Sequence Models." In</a:t>
            </a:r>
            <a:r>
              <a:rPr lang="en-CA" i="1" dirty="0"/>
              <a:t> COLING </a:t>
            </a:r>
            <a:r>
              <a:rPr lang="en-CA" dirty="0"/>
              <a:t>2017.</a:t>
            </a:r>
          </a:p>
          <a:p>
            <a:r>
              <a:rPr lang="en-CA" dirty="0"/>
              <a:t>John, </a:t>
            </a:r>
            <a:r>
              <a:rPr lang="en-CA" dirty="0" err="1"/>
              <a:t>Vineet</a:t>
            </a:r>
            <a:r>
              <a:rPr lang="en-CA" dirty="0"/>
              <a:t>, Lili </a:t>
            </a:r>
            <a:r>
              <a:rPr lang="en-CA" dirty="0" err="1"/>
              <a:t>Mou</a:t>
            </a:r>
            <a:r>
              <a:rPr lang="en-CA" dirty="0"/>
              <a:t>, </a:t>
            </a:r>
            <a:r>
              <a:rPr lang="en-CA" dirty="0" err="1"/>
              <a:t>Hareesh</a:t>
            </a:r>
            <a:r>
              <a:rPr lang="en-CA" dirty="0"/>
              <a:t> </a:t>
            </a:r>
            <a:r>
              <a:rPr lang="en-CA" dirty="0" err="1"/>
              <a:t>Bahuleyan</a:t>
            </a:r>
            <a:r>
              <a:rPr lang="en-CA" dirty="0"/>
              <a:t>, and Olga </a:t>
            </a:r>
            <a:r>
              <a:rPr lang="en-CA" dirty="0" err="1"/>
              <a:t>Vechtomova</a:t>
            </a:r>
            <a:r>
              <a:rPr lang="en-CA" dirty="0"/>
              <a:t>. "Disentangled Representation Learning for Text Style Transfer." In </a:t>
            </a:r>
            <a:r>
              <a:rPr lang="en-CA" i="1" dirty="0"/>
              <a:t>ACL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1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ACE4-7BF2-6F4D-A576-30FF61D6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 style transfer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20AC-5CAC-9B4A-8FD6-C62247080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902DD-7542-EB41-8131-1B75BB5D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8" y="1873249"/>
            <a:ext cx="10743778" cy="38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7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5EE2-665F-5747-8914-48682D7E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 of our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A7877-21B8-9247-BE83-26A29C310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Transform an input sequence of Style A into a sequence of Style B</a:t>
            </a:r>
          </a:p>
          <a:p>
            <a:r>
              <a:rPr lang="en-CA" dirty="0"/>
              <a:t>Experiments with style = sentiment (positive, negative)</a:t>
            </a:r>
          </a:p>
          <a:p>
            <a:r>
              <a:rPr lang="en-CA" dirty="0"/>
              <a:t>No parallel corpus is used in this approach</a:t>
            </a:r>
          </a:p>
          <a:p>
            <a:r>
              <a:rPr lang="en-CA" dirty="0"/>
              <a:t>Two model variants based on DAE and VAE</a:t>
            </a:r>
          </a:p>
          <a:p>
            <a:r>
              <a:rPr lang="en-CA" dirty="0"/>
              <a:t>Learn two latent spaces: style and content</a:t>
            </a:r>
          </a:p>
          <a:p>
            <a:r>
              <a:rPr lang="en-CA" dirty="0"/>
              <a:t>Use auxiliary objectives: (a) multi-task and (b) adversarial</a:t>
            </a:r>
          </a:p>
        </p:txBody>
      </p:sp>
    </p:spTree>
    <p:extLst>
      <p:ext uri="{BB962C8B-B14F-4D97-AF65-F5344CB8AC3E}">
        <p14:creationId xmlns:p14="http://schemas.microsoft.com/office/powerpoint/2010/main" val="40963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F70D-90F0-704F-9D77-910247A1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Multi-Task Learning (MTL)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4F41-D795-D84B-B8EF-0C3F9925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Machine learning approaches typically focus on one task, i.e. optimize one loss</a:t>
            </a:r>
          </a:p>
          <a:p>
            <a:r>
              <a:rPr lang="en-CA" dirty="0"/>
              <a:t>Sharing representations between related tasks, the model can learn better on the original task. </a:t>
            </a:r>
          </a:p>
          <a:p>
            <a:r>
              <a:rPr lang="en-CA" dirty="0"/>
              <a:t>MTL optimizes multiple losses</a:t>
            </a:r>
          </a:p>
        </p:txBody>
      </p:sp>
    </p:spTree>
    <p:extLst>
      <p:ext uri="{BB962C8B-B14F-4D97-AF65-F5344CB8AC3E}">
        <p14:creationId xmlns:p14="http://schemas.microsoft.com/office/powerpoint/2010/main" val="343751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EF32-B94C-6040-8622-17B90622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Adversarial learning (</a:t>
            </a:r>
            <a:r>
              <a:rPr lang="en-CA" dirty="0" err="1"/>
              <a:t>Goodfellow</a:t>
            </a:r>
            <a:r>
              <a:rPr lang="en-CA" dirty="0"/>
              <a:t> et al., 2014)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5787C-008F-964F-94DD-6E14C1442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86" y="1690688"/>
            <a:ext cx="9498744" cy="41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4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589-3230-874E-809F-096DD08D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 overview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B73A0-94F3-6C45-89D2-079BBAD56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11" y="1989098"/>
            <a:ext cx="6284778" cy="456011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CBC7D9-D76C-CB48-B913-467C1E207FD4}"/>
              </a:ext>
            </a:extLst>
          </p:cNvPr>
          <p:cNvSpPr/>
          <p:nvPr/>
        </p:nvSpPr>
        <p:spPr>
          <a:xfrm>
            <a:off x="6504317" y="155275"/>
            <a:ext cx="5555411" cy="15354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 dirty="0">
                <a:solidFill>
                  <a:schemeClr val="tx1"/>
                </a:solidFill>
              </a:rPr>
              <a:t>Reconstruction objective</a:t>
            </a:r>
            <a:r>
              <a:rPr lang="en-CA" sz="2400" dirty="0">
                <a:solidFill>
                  <a:schemeClr val="tx1"/>
                </a:solidFill>
              </a:rPr>
              <a:t>: Sequence cross-entropy loss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73FD70-4F9C-8F4C-997B-0F7C76A66344}"/>
              </a:ext>
            </a:extLst>
          </p:cNvPr>
          <p:cNvSpPr/>
          <p:nvPr/>
        </p:nvSpPr>
        <p:spPr>
          <a:xfrm>
            <a:off x="8219058" y="2400870"/>
            <a:ext cx="1183734" cy="1774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589-3230-874E-809F-096DD08D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 overview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B73A0-94F3-6C45-89D2-079BBAD56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11" y="1989098"/>
            <a:ext cx="6284778" cy="456011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09DA972-8BD0-7E4A-BAC8-E15363ADD16F}"/>
              </a:ext>
            </a:extLst>
          </p:cNvPr>
          <p:cNvSpPr/>
          <p:nvPr/>
        </p:nvSpPr>
        <p:spPr>
          <a:xfrm>
            <a:off x="6235908" y="1848779"/>
            <a:ext cx="1019331" cy="587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CBC7D9-D76C-CB48-B913-467C1E207FD4}"/>
              </a:ext>
            </a:extLst>
          </p:cNvPr>
          <p:cNvSpPr/>
          <p:nvPr/>
        </p:nvSpPr>
        <p:spPr>
          <a:xfrm>
            <a:off x="6504317" y="155275"/>
            <a:ext cx="5555411" cy="15354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 dirty="0">
                <a:solidFill>
                  <a:schemeClr val="tx1"/>
                </a:solidFill>
              </a:rPr>
              <a:t>Content adversarial discriminator</a:t>
            </a:r>
            <a:r>
              <a:rPr lang="en-CA" sz="2400" dirty="0">
                <a:solidFill>
                  <a:schemeClr val="tx1"/>
                </a:solidFill>
              </a:rPr>
              <a:t>: Tries to predict content words from the “style” latent space. Encoder tries to “fool” it.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49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589-3230-874E-809F-096DD08D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 overview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B73A0-94F3-6C45-89D2-079BBAD56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11" y="1989098"/>
            <a:ext cx="6284778" cy="456011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760916-2DD1-6C4F-BA2C-375D6DEA6E8E}"/>
              </a:ext>
            </a:extLst>
          </p:cNvPr>
          <p:cNvSpPr/>
          <p:nvPr/>
        </p:nvSpPr>
        <p:spPr>
          <a:xfrm>
            <a:off x="6504317" y="155275"/>
            <a:ext cx="5555411" cy="15354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 dirty="0">
                <a:solidFill>
                  <a:schemeClr val="tx1"/>
                </a:solidFill>
              </a:rPr>
              <a:t>Style multi-task discriminator</a:t>
            </a:r>
            <a:r>
              <a:rPr lang="en-CA" sz="2400" dirty="0">
                <a:solidFill>
                  <a:schemeClr val="tx1"/>
                </a:solidFill>
              </a:rPr>
              <a:t>: Tries to predict style from the “style” latent space.</a:t>
            </a:r>
          </a:p>
          <a:p>
            <a:pPr algn="ctr"/>
            <a:endParaRPr lang="en-CA" sz="2400" dirty="0">
              <a:solidFill>
                <a:schemeClr val="tx1"/>
              </a:solidFill>
            </a:endParaRP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AC6A05-143A-FE48-B342-954E8313BF7A}"/>
              </a:ext>
            </a:extLst>
          </p:cNvPr>
          <p:cNvSpPr/>
          <p:nvPr/>
        </p:nvSpPr>
        <p:spPr>
          <a:xfrm>
            <a:off x="5166236" y="1848779"/>
            <a:ext cx="1019331" cy="587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5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589-3230-874E-809F-096DD08D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 overview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B73A0-94F3-6C45-89D2-079BBAD56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11" y="1989098"/>
            <a:ext cx="6284778" cy="456011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3AAC36-9980-024E-A2B1-F801A1960DC8}"/>
              </a:ext>
            </a:extLst>
          </p:cNvPr>
          <p:cNvSpPr/>
          <p:nvPr/>
        </p:nvSpPr>
        <p:spPr>
          <a:xfrm>
            <a:off x="6504317" y="155275"/>
            <a:ext cx="5555411" cy="15354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 dirty="0">
                <a:solidFill>
                  <a:schemeClr val="tx1"/>
                </a:solidFill>
              </a:rPr>
              <a:t>Style adversarial discriminator</a:t>
            </a:r>
            <a:r>
              <a:rPr lang="en-CA" sz="2400" dirty="0">
                <a:solidFill>
                  <a:schemeClr val="tx1"/>
                </a:solidFill>
              </a:rPr>
              <a:t>: Tries to predict style label from the “content” latent space. Encoder tries to “fool” it.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DCA2E1-FAC4-D540-82FB-32ABFF338D3B}"/>
              </a:ext>
            </a:extLst>
          </p:cNvPr>
          <p:cNvSpPr/>
          <p:nvPr/>
        </p:nvSpPr>
        <p:spPr>
          <a:xfrm>
            <a:off x="6235908" y="4091643"/>
            <a:ext cx="1019331" cy="587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9966</TotalTime>
  <Words>375</Words>
  <Application>Microsoft Macintosh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Disentangled Representation Learning for Non-Parallel Text Style Transfer</vt:lpstr>
      <vt:lpstr>Visual style transfer</vt:lpstr>
      <vt:lpstr>Key points of our approach</vt:lpstr>
      <vt:lpstr>Multi-Task Learning (MTL)</vt:lpstr>
      <vt:lpstr>Adversarial learning (Goodfellow et al., 2014)</vt:lpstr>
      <vt:lpstr>Model overview</vt:lpstr>
      <vt:lpstr>Model overview</vt:lpstr>
      <vt:lpstr>Model overview</vt:lpstr>
      <vt:lpstr>Model overview</vt:lpstr>
      <vt:lpstr>Model overview</vt:lpstr>
      <vt:lpstr>Visualization of the latent spaces</vt:lpstr>
      <vt:lpstr>Examples (positive to negative)</vt:lpstr>
      <vt:lpstr>Examples (negative to positive)</vt:lpstr>
      <vt:lpstr>Conclusions</vt:lpstr>
      <vt:lpstr>Future work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style transfer using neural networks</dc:title>
  <dc:creator>Microsoft Office User</dc:creator>
  <cp:lastModifiedBy>Olga</cp:lastModifiedBy>
  <cp:revision>30</cp:revision>
  <dcterms:created xsi:type="dcterms:W3CDTF">2018-09-07T15:06:24Z</dcterms:created>
  <dcterms:modified xsi:type="dcterms:W3CDTF">2019-07-09T11:44:13Z</dcterms:modified>
</cp:coreProperties>
</file>