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0" r:id="rId2"/>
    <p:sldId id="265" r:id="rId3"/>
    <p:sldId id="257" r:id="rId4"/>
    <p:sldId id="258" r:id="rId5"/>
    <p:sldId id="261" r:id="rId6"/>
    <p:sldId id="279" r:id="rId7"/>
    <p:sldId id="259" r:id="rId8"/>
    <p:sldId id="262" r:id="rId9"/>
    <p:sldId id="266" r:id="rId10"/>
    <p:sldId id="263" r:id="rId11"/>
    <p:sldId id="267" r:id="rId12"/>
    <p:sldId id="268" r:id="rId13"/>
    <p:sldId id="269" r:id="rId14"/>
    <p:sldId id="271" r:id="rId15"/>
    <p:sldId id="273" r:id="rId16"/>
    <p:sldId id="280" r:id="rId17"/>
    <p:sldId id="270" r:id="rId18"/>
    <p:sldId id="274" r:id="rId19"/>
    <p:sldId id="275" r:id="rId20"/>
    <p:sldId id="276" r:id="rId21"/>
    <p:sldId id="277"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66577"/>
  </p:normalViewPr>
  <p:slideViewPr>
    <p:cSldViewPr snapToGrid="0" snapToObjects="1">
      <p:cViewPr varScale="1">
        <p:scale>
          <a:sx n="56" d="100"/>
          <a:sy n="56" d="100"/>
        </p:scale>
        <p:origin x="1216" y="184"/>
      </p:cViewPr>
      <p:guideLst/>
    </p:cSldViewPr>
  </p:slideViewPr>
  <p:outlineViewPr>
    <p:cViewPr>
      <p:scale>
        <a:sx n="33" d="100"/>
        <a:sy n="33" d="100"/>
      </p:scale>
      <p:origin x="0" y="-158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92BE80-728D-3E46-837F-C08BDC72D4D6}" type="datetimeFigureOut">
              <a:rPr lang="en-US" smtClean="0"/>
              <a:t>7/9/19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42BF4F-A0D9-B046-9FE6-7A8A1E2BFC33}" type="slidenum">
              <a:rPr lang="en-US" smtClean="0"/>
              <a:t>‹#›</a:t>
            </a:fld>
            <a:endParaRPr lang="en-US"/>
          </a:p>
        </p:txBody>
      </p:sp>
    </p:spTree>
    <p:extLst>
      <p:ext uri="{BB962C8B-B14F-4D97-AF65-F5344CB8AC3E}">
        <p14:creationId xmlns:p14="http://schemas.microsoft.com/office/powerpoint/2010/main" val="922301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931236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err="1">
                <a:solidFill>
                  <a:schemeClr val="tx1"/>
                </a:solidFill>
                <a:effectLst/>
                <a:latin typeface="+mn-lt"/>
                <a:ea typeface="+mn-ea"/>
                <a:cs typeface="+mn-cs"/>
              </a:rPr>
              <a:t>Pdata</a:t>
            </a:r>
            <a:r>
              <a:rPr lang="en-CA" sz="1200" b="0" i="0" u="none" strike="noStrike" kern="1200" dirty="0">
                <a:solidFill>
                  <a:schemeClr val="tx1"/>
                </a:solidFill>
                <a:effectLst/>
                <a:latin typeface="+mn-lt"/>
                <a:ea typeface="+mn-ea"/>
                <a:cs typeface="+mn-cs"/>
              </a:rPr>
              <a:t>(x) -&gt;the distribution of real data</a:t>
            </a:r>
            <a:br>
              <a:rPr lang="en-CA" dirty="0"/>
            </a:br>
            <a:r>
              <a:rPr lang="en-CA" sz="1200" b="0" i="0" u="none" strike="noStrike" kern="1200" dirty="0">
                <a:solidFill>
                  <a:schemeClr val="tx1"/>
                </a:solidFill>
                <a:effectLst/>
                <a:latin typeface="+mn-lt"/>
                <a:ea typeface="+mn-ea"/>
                <a:cs typeface="+mn-cs"/>
              </a:rPr>
              <a:t>X -- sample from </a:t>
            </a:r>
            <a:r>
              <a:rPr lang="en-CA" sz="1200" b="0" i="0" u="none" strike="noStrike" kern="1200" dirty="0" err="1">
                <a:solidFill>
                  <a:schemeClr val="tx1"/>
                </a:solidFill>
                <a:effectLst/>
                <a:latin typeface="+mn-lt"/>
                <a:ea typeface="+mn-ea"/>
                <a:cs typeface="+mn-cs"/>
              </a:rPr>
              <a:t>pdata</a:t>
            </a:r>
            <a:r>
              <a:rPr lang="en-CA" sz="1200" b="0" i="0" u="none" strike="noStrike" kern="1200" dirty="0">
                <a:solidFill>
                  <a:schemeClr val="tx1"/>
                </a:solidFill>
                <a:effectLst/>
                <a:latin typeface="+mn-lt"/>
                <a:ea typeface="+mn-ea"/>
                <a:cs typeface="+mn-cs"/>
              </a:rPr>
              <a:t>(x)</a:t>
            </a:r>
            <a:br>
              <a:rPr lang="en-CA" dirty="0"/>
            </a:br>
            <a:r>
              <a:rPr lang="en-CA" sz="1200" b="0" i="0" u="none" strike="noStrike" kern="1200" dirty="0">
                <a:solidFill>
                  <a:schemeClr val="tx1"/>
                </a:solidFill>
                <a:effectLst/>
                <a:latin typeface="+mn-lt"/>
                <a:ea typeface="+mn-ea"/>
                <a:cs typeface="+mn-cs"/>
              </a:rPr>
              <a:t>P(z) -- distribution of generator</a:t>
            </a:r>
            <a:br>
              <a:rPr lang="en-CA" dirty="0"/>
            </a:br>
            <a:r>
              <a:rPr lang="en-CA" sz="1200" b="0" i="0" u="none" strike="noStrike" kern="1200" dirty="0">
                <a:solidFill>
                  <a:schemeClr val="tx1"/>
                </a:solidFill>
                <a:effectLst/>
                <a:latin typeface="+mn-lt"/>
                <a:ea typeface="+mn-ea"/>
                <a:cs typeface="+mn-cs"/>
              </a:rPr>
              <a:t>Z -- sample from p(z)</a:t>
            </a:r>
            <a:br>
              <a:rPr lang="en-CA" dirty="0"/>
            </a:br>
            <a:r>
              <a:rPr lang="en-CA" sz="1200" b="0" i="0" u="none" strike="noStrike" kern="1200" dirty="0">
                <a:solidFill>
                  <a:schemeClr val="tx1"/>
                </a:solidFill>
                <a:effectLst/>
                <a:latin typeface="+mn-lt"/>
                <a:ea typeface="+mn-ea"/>
                <a:cs typeface="+mn-cs"/>
              </a:rPr>
              <a:t>G(z) -- Generator Network</a:t>
            </a:r>
            <a:br>
              <a:rPr lang="en-CA" dirty="0"/>
            </a:br>
            <a:r>
              <a:rPr lang="en-CA" sz="1200" b="0" i="0" u="none" strike="noStrike" kern="1200" dirty="0">
                <a:solidFill>
                  <a:schemeClr val="tx1"/>
                </a:solidFill>
                <a:effectLst/>
                <a:latin typeface="+mn-lt"/>
                <a:ea typeface="+mn-ea"/>
                <a:cs typeface="+mn-cs"/>
              </a:rPr>
              <a:t>D(x) -- Discriminator Network</a:t>
            </a:r>
          </a:p>
          <a:p>
            <a:endParaRPr lang="en-CA"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42BF4F-A0D9-B046-9FE6-7A8A1E2BFC33}" type="slidenum">
              <a:rPr lang="en-US" smtClean="0"/>
              <a:t>4</a:t>
            </a:fld>
            <a:endParaRPr lang="en-US"/>
          </a:p>
        </p:txBody>
      </p:sp>
    </p:spTree>
    <p:extLst>
      <p:ext uri="{BB962C8B-B14F-4D97-AF65-F5344CB8AC3E}">
        <p14:creationId xmlns:p14="http://schemas.microsoft.com/office/powerpoint/2010/main" val="972234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minimax formulation minimizes the Jensen-Shannon divergence between the true data distribution and the generator’s output distribution.</a:t>
            </a:r>
          </a:p>
          <a:p>
            <a:endParaRPr lang="en-CA" dirty="0"/>
          </a:p>
          <a:p>
            <a:r>
              <a:rPr lang="en-CA" sz="1200" b="0" i="0" u="none" strike="noStrike" kern="1200" dirty="0">
                <a:solidFill>
                  <a:schemeClr val="tx1"/>
                </a:solidFill>
                <a:effectLst/>
                <a:latin typeface="+mn-lt"/>
                <a:ea typeface="+mn-ea"/>
                <a:cs typeface="+mn-cs"/>
              </a:rPr>
              <a:t>“In our function V(D, G) the first term is entropy that the data from real distribution (</a:t>
            </a:r>
            <a:r>
              <a:rPr lang="en-CA" sz="1200" b="0" i="0" u="none" strike="noStrike" kern="1200" dirty="0" err="1">
                <a:solidFill>
                  <a:schemeClr val="tx1"/>
                </a:solidFill>
                <a:effectLst/>
                <a:latin typeface="+mn-lt"/>
                <a:ea typeface="+mn-ea"/>
                <a:cs typeface="+mn-cs"/>
              </a:rPr>
              <a:t>pdata</a:t>
            </a:r>
            <a:r>
              <a:rPr lang="en-CA" sz="1200" b="0" i="0" u="none" strike="noStrike" kern="1200" dirty="0">
                <a:solidFill>
                  <a:schemeClr val="tx1"/>
                </a:solidFill>
                <a:effectLst/>
                <a:latin typeface="+mn-lt"/>
                <a:ea typeface="+mn-ea"/>
                <a:cs typeface="+mn-cs"/>
              </a:rPr>
              <a:t>(x)) passes through the discriminator (aka best case scenario). The discriminator tries to maximize this to 1. The second term is entropy that the data from random input (p(z)) passes through the generator, which then generates a fake sample which is then passed through the discriminator to identify the </a:t>
            </a:r>
            <a:r>
              <a:rPr lang="en-CA" sz="1200" b="0" i="0" u="none" strike="noStrike" kern="1200" dirty="0" err="1">
                <a:solidFill>
                  <a:schemeClr val="tx1"/>
                </a:solidFill>
                <a:effectLst/>
                <a:latin typeface="+mn-lt"/>
                <a:ea typeface="+mn-ea"/>
                <a:cs typeface="+mn-cs"/>
              </a:rPr>
              <a:t>fakeness</a:t>
            </a:r>
            <a:r>
              <a:rPr lang="en-CA" sz="1200" b="0" i="0" u="none" strike="noStrike" kern="1200" dirty="0">
                <a:solidFill>
                  <a:schemeClr val="tx1"/>
                </a:solidFill>
                <a:effectLst/>
                <a:latin typeface="+mn-lt"/>
                <a:ea typeface="+mn-ea"/>
                <a:cs typeface="+mn-cs"/>
              </a:rPr>
              <a:t> (aka worst case scenario). In this term, discriminator tries to maximize it to 0 (i.e. the log probability that the data from generated is fake is equal to 0). </a:t>
            </a:r>
            <a:r>
              <a:rPr lang="en-CA" sz="1200" b="1" i="0" u="none" strike="noStrike" kern="1200" dirty="0">
                <a:solidFill>
                  <a:schemeClr val="tx1"/>
                </a:solidFill>
                <a:effectLst/>
                <a:latin typeface="+mn-lt"/>
                <a:ea typeface="+mn-ea"/>
                <a:cs typeface="+mn-cs"/>
              </a:rPr>
              <a:t>So overall, the discriminator is trying to maximize our function V</a:t>
            </a:r>
            <a:r>
              <a:rPr lang="en-CA" sz="1200" b="0" i="0" u="none" strike="noStrike" kern="1200" dirty="0">
                <a:solidFill>
                  <a:schemeClr val="tx1"/>
                </a:solidFill>
                <a:effectLst/>
                <a:latin typeface="+mn-lt"/>
                <a:ea typeface="+mn-ea"/>
                <a:cs typeface="+mn-cs"/>
              </a:rPr>
              <a:t>.</a:t>
            </a:r>
          </a:p>
          <a:p>
            <a:r>
              <a:rPr lang="en-CA" sz="1200" b="0" i="0" u="none" strike="noStrike" kern="1200" dirty="0">
                <a:solidFill>
                  <a:schemeClr val="tx1"/>
                </a:solidFill>
                <a:effectLst/>
                <a:latin typeface="+mn-lt"/>
                <a:ea typeface="+mn-ea"/>
                <a:cs typeface="+mn-cs"/>
              </a:rPr>
              <a:t>On the other hand, </a:t>
            </a:r>
            <a:r>
              <a:rPr lang="en-CA" sz="1200" b="1" i="0" u="none" strike="noStrike" kern="1200" dirty="0">
                <a:solidFill>
                  <a:schemeClr val="tx1"/>
                </a:solidFill>
                <a:effectLst/>
                <a:latin typeface="+mn-lt"/>
                <a:ea typeface="+mn-ea"/>
                <a:cs typeface="+mn-cs"/>
              </a:rPr>
              <a:t>the task of generator is exactly opposite, i.e. it tries to minimize the function V</a:t>
            </a:r>
            <a:r>
              <a:rPr lang="en-CA" sz="1200" b="0" i="0" u="none" strike="noStrike" kern="1200" dirty="0">
                <a:solidFill>
                  <a:schemeClr val="tx1"/>
                </a:solidFill>
                <a:effectLst/>
                <a:latin typeface="+mn-lt"/>
                <a:ea typeface="+mn-ea"/>
                <a:cs typeface="+mn-cs"/>
              </a:rPr>
              <a:t> so that the differentiation between real and fake data is bare minimum. This, in other words is a cat and mouse game between generator and discriminator!” (https://</a:t>
            </a:r>
            <a:r>
              <a:rPr lang="en-CA" sz="1200" b="0" i="0" u="none" strike="noStrike" kern="1200" dirty="0" err="1">
                <a:solidFill>
                  <a:schemeClr val="tx1"/>
                </a:solidFill>
                <a:effectLst/>
                <a:latin typeface="+mn-lt"/>
                <a:ea typeface="+mn-ea"/>
                <a:cs typeface="+mn-cs"/>
              </a:rPr>
              <a:t>www.analyticsvidhya.com</a:t>
            </a:r>
            <a:r>
              <a:rPr lang="en-CA" sz="1200" b="0" i="0" u="none" strike="noStrike" kern="1200" dirty="0">
                <a:solidFill>
                  <a:schemeClr val="tx1"/>
                </a:solidFill>
                <a:effectLst/>
                <a:latin typeface="+mn-lt"/>
                <a:ea typeface="+mn-ea"/>
                <a:cs typeface="+mn-cs"/>
              </a:rPr>
              <a:t>/blog/2017/06/introductory-generative-adversarial-networks-</a:t>
            </a:r>
            <a:r>
              <a:rPr lang="en-CA" sz="1200" b="0" i="0" u="none" strike="noStrike" kern="1200" dirty="0" err="1">
                <a:solidFill>
                  <a:schemeClr val="tx1"/>
                </a:solidFill>
                <a:effectLst/>
                <a:latin typeface="+mn-lt"/>
                <a:ea typeface="+mn-ea"/>
                <a:cs typeface="+mn-cs"/>
              </a:rPr>
              <a:t>gans</a:t>
            </a:r>
            <a:r>
              <a:rPr lang="en-CA" sz="1200" b="0" i="0" u="none" strike="noStrike" kern="1200" dirty="0">
                <a:solidFill>
                  <a:schemeClr val="tx1"/>
                </a:solidFill>
                <a:effectLst/>
                <a:latin typeface="+mn-lt"/>
                <a:ea typeface="+mn-ea"/>
                <a:cs typeface="+mn-cs"/>
              </a:rPr>
              <a:t>/)</a:t>
            </a:r>
            <a:endParaRPr lang="en-US" dirty="0"/>
          </a:p>
          <a:p>
            <a:endParaRPr lang="en-US" dirty="0"/>
          </a:p>
        </p:txBody>
      </p:sp>
      <p:sp>
        <p:nvSpPr>
          <p:cNvPr id="4" name="Slide Number Placeholder 3"/>
          <p:cNvSpPr>
            <a:spLocks noGrp="1"/>
          </p:cNvSpPr>
          <p:nvPr>
            <p:ph type="sldNum" sz="quarter" idx="10"/>
          </p:nvPr>
        </p:nvSpPr>
        <p:spPr/>
        <p:txBody>
          <a:bodyPr/>
          <a:lstStyle/>
          <a:p>
            <a:fld id="{3342BF4F-A0D9-B046-9FE6-7A8A1E2BFC33}" type="slidenum">
              <a:rPr lang="en-US" smtClean="0"/>
              <a:t>5</a:t>
            </a:fld>
            <a:endParaRPr lang="en-US"/>
          </a:p>
        </p:txBody>
      </p:sp>
    </p:spTree>
    <p:extLst>
      <p:ext uri="{BB962C8B-B14F-4D97-AF65-F5344CB8AC3E}">
        <p14:creationId xmlns:p14="http://schemas.microsoft.com/office/powerpoint/2010/main" val="3323488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42BF4F-A0D9-B046-9FE6-7A8A1E2BFC33}" type="slidenum">
              <a:rPr lang="en-US" smtClean="0"/>
              <a:t>6</a:t>
            </a:fld>
            <a:endParaRPr lang="en-US"/>
          </a:p>
        </p:txBody>
      </p:sp>
    </p:spTree>
    <p:extLst>
      <p:ext uri="{BB962C8B-B14F-4D97-AF65-F5344CB8AC3E}">
        <p14:creationId xmlns:p14="http://schemas.microsoft.com/office/powerpoint/2010/main" val="235612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“MTL effectively increases the sample size that we are using for training our model. As all tasks are at least somewhat noisy, when training a model on some task A, our aim is to learn a good representation for task A that ideally ignores the data-dependent noise and generalizes well. As different tasks have different noise patterns, a model that learns two tasks simultaneously is able to learn a more general representation. Learning just task A bears the risk of overfitting to task A, while learning A and B jointly enables the model to obtain a better representation F through averaging the noise patterns.” (S. Ruder, http://</a:t>
            </a:r>
            <a:r>
              <a:rPr lang="en-CA" sz="1200" b="0" i="0" u="none" strike="noStrike" kern="1200" dirty="0" err="1">
                <a:solidFill>
                  <a:schemeClr val="tx1"/>
                </a:solidFill>
                <a:effectLst/>
                <a:latin typeface="+mn-lt"/>
                <a:ea typeface="+mn-ea"/>
                <a:cs typeface="+mn-cs"/>
              </a:rPr>
              <a:t>ruder.io</a:t>
            </a:r>
            <a:r>
              <a:rPr lang="en-CA" sz="1200" b="0" i="0" u="none" strike="noStrike" kern="1200" dirty="0">
                <a:solidFill>
                  <a:schemeClr val="tx1"/>
                </a:solidFill>
                <a:effectLst/>
                <a:latin typeface="+mn-lt"/>
                <a:ea typeface="+mn-ea"/>
                <a:cs typeface="+mn-cs"/>
              </a:rPr>
              <a:t>/multi-task/</a:t>
            </a:r>
            <a:r>
              <a:rPr lang="en-CA" sz="1200" b="0" i="0" u="none" strike="noStrike" kern="1200" dirty="0" err="1">
                <a:solidFill>
                  <a:schemeClr val="tx1"/>
                </a:solidFill>
                <a:effectLst/>
                <a:latin typeface="+mn-lt"/>
                <a:ea typeface="+mn-ea"/>
                <a:cs typeface="+mn-cs"/>
              </a:rPr>
              <a:t>index.html</a:t>
            </a:r>
            <a:r>
              <a:rPr lang="en-CA" sz="1200" b="0" i="0" u="none" strike="noStrike"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3342BF4F-A0D9-B046-9FE6-7A8A1E2BFC33}" type="slidenum">
              <a:rPr lang="en-US" smtClean="0"/>
              <a:t>13</a:t>
            </a:fld>
            <a:endParaRPr lang="en-US"/>
          </a:p>
        </p:txBody>
      </p:sp>
    </p:spTree>
    <p:extLst>
      <p:ext uri="{BB962C8B-B14F-4D97-AF65-F5344CB8AC3E}">
        <p14:creationId xmlns:p14="http://schemas.microsoft.com/office/powerpoint/2010/main" val="186566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“They then use what they refer to as cross-stitch units to allow the model to determine in what way the task-specific networks leverage the knowledge of the other task by learning a linear combination of the output of the previous layers.” (S. Ruder, http://</a:t>
            </a:r>
            <a:r>
              <a:rPr lang="en-CA" sz="1200" b="0" i="0" u="none" strike="noStrike" kern="1200" dirty="0" err="1">
                <a:solidFill>
                  <a:schemeClr val="tx1"/>
                </a:solidFill>
                <a:effectLst/>
                <a:latin typeface="+mn-lt"/>
                <a:ea typeface="+mn-ea"/>
                <a:cs typeface="+mn-cs"/>
              </a:rPr>
              <a:t>ruder.io</a:t>
            </a:r>
            <a:r>
              <a:rPr lang="en-CA" sz="1200" b="0" i="0" u="none" strike="noStrike" kern="1200" dirty="0">
                <a:solidFill>
                  <a:schemeClr val="tx1"/>
                </a:solidFill>
                <a:effectLst/>
                <a:latin typeface="+mn-lt"/>
                <a:ea typeface="+mn-ea"/>
                <a:cs typeface="+mn-cs"/>
              </a:rPr>
              <a:t>/multi-task/</a:t>
            </a:r>
            <a:r>
              <a:rPr lang="en-CA" sz="1200" b="0" i="0" u="none" strike="noStrike" kern="1200" dirty="0" err="1">
                <a:solidFill>
                  <a:schemeClr val="tx1"/>
                </a:solidFill>
                <a:effectLst/>
                <a:latin typeface="+mn-lt"/>
                <a:ea typeface="+mn-ea"/>
                <a:cs typeface="+mn-cs"/>
              </a:rPr>
              <a:t>index.html</a:t>
            </a:r>
            <a:r>
              <a:rPr lang="en-CA" sz="1200" b="0" i="0" u="none" strike="noStrike" kern="1200" dirty="0">
                <a:solidFill>
                  <a:schemeClr val="tx1"/>
                </a:solidFill>
                <a:effectLst/>
                <a:latin typeface="+mn-lt"/>
                <a:ea typeface="+mn-ea"/>
                <a:cs typeface="+mn-cs"/>
              </a:rPr>
              <a:t>)</a:t>
            </a:r>
          </a:p>
          <a:p>
            <a:endParaRPr lang="en-CA"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a:t>
            </a:r>
            <a:r>
              <a:rPr lang="en-CA" sz="1200" kern="1200" dirty="0">
                <a:solidFill>
                  <a:schemeClr val="tx1"/>
                </a:solidFill>
                <a:effectLst/>
                <a:latin typeface="+mn-lt"/>
                <a:ea typeface="+mn-ea"/>
                <a:cs typeface="+mn-cs"/>
              </a:rPr>
              <a:t>We model shared representations by learning a linear combination of input activation maps. At each layer of the network, we learn such a linear combination of the activation maps from both the tasks. The next layers’ filters operate on this shared representation.</a:t>
            </a:r>
            <a:r>
              <a:rPr lang="en-CA" sz="1200" b="0" i="0" u="none" strike="noStrike"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3342BF4F-A0D9-B046-9FE6-7A8A1E2BFC33}" type="slidenum">
              <a:rPr lang="en-US" smtClean="0"/>
              <a:t>15</a:t>
            </a:fld>
            <a:endParaRPr lang="en-US"/>
          </a:p>
        </p:txBody>
      </p:sp>
    </p:spTree>
    <p:extLst>
      <p:ext uri="{BB962C8B-B14F-4D97-AF65-F5344CB8AC3E}">
        <p14:creationId xmlns:p14="http://schemas.microsoft.com/office/powerpoint/2010/main" val="709201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Evaluated on two pairs of tasks:</a:t>
            </a:r>
          </a:p>
          <a:p>
            <a:pPr marL="171450" indent="-171450">
              <a:buFontTx/>
              <a:buChar char="-"/>
            </a:pPr>
            <a:r>
              <a:rPr lang="en-CA" sz="1200" kern="1200" dirty="0">
                <a:solidFill>
                  <a:schemeClr val="tx1"/>
                </a:solidFill>
                <a:effectLst/>
                <a:latin typeface="+mn-lt"/>
                <a:ea typeface="+mn-ea"/>
                <a:cs typeface="+mn-cs"/>
              </a:rPr>
              <a:t>semantic segmentation and surface normal prediction on NYU-v2 </a:t>
            </a:r>
          </a:p>
          <a:p>
            <a:pPr marL="171450" indent="-171450">
              <a:buFontTx/>
              <a:buChar char="-"/>
            </a:pPr>
            <a:r>
              <a:rPr lang="en-CA" sz="1200" kern="1200" dirty="0">
                <a:solidFill>
                  <a:schemeClr val="tx1"/>
                </a:solidFill>
                <a:effectLst/>
                <a:latin typeface="+mn-lt"/>
                <a:ea typeface="+mn-ea"/>
                <a:cs typeface="+mn-cs"/>
              </a:rPr>
              <a:t>object detection and attribute prediction on PASCAL VOC 2008.</a:t>
            </a:r>
            <a:endParaRPr lang="en-CA" dirty="0"/>
          </a:p>
          <a:p>
            <a:endParaRPr lang="en-US" dirty="0"/>
          </a:p>
        </p:txBody>
      </p:sp>
      <p:sp>
        <p:nvSpPr>
          <p:cNvPr id="4" name="Slide Number Placeholder 3"/>
          <p:cNvSpPr>
            <a:spLocks noGrp="1"/>
          </p:cNvSpPr>
          <p:nvPr>
            <p:ph type="sldNum" sz="quarter" idx="10"/>
          </p:nvPr>
        </p:nvSpPr>
        <p:spPr/>
        <p:txBody>
          <a:bodyPr/>
          <a:lstStyle/>
          <a:p>
            <a:fld id="{3342BF4F-A0D9-B046-9FE6-7A8A1E2BFC33}" type="slidenum">
              <a:rPr lang="en-US" smtClean="0"/>
              <a:t>16</a:t>
            </a:fld>
            <a:endParaRPr lang="en-US"/>
          </a:p>
        </p:txBody>
      </p:sp>
    </p:spTree>
    <p:extLst>
      <p:ext uri="{BB962C8B-B14F-4D97-AF65-F5344CB8AC3E}">
        <p14:creationId xmlns:p14="http://schemas.microsoft.com/office/powerpoint/2010/main" val="4269073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E0B8A-4E82-884F-BDAD-0B98D5FD7E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F497A94-4E5B-4145-8BAD-4646C43E78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72B577-6453-0246-9645-C15730881EBA}"/>
              </a:ext>
            </a:extLst>
          </p:cNvPr>
          <p:cNvSpPr>
            <a:spLocks noGrp="1"/>
          </p:cNvSpPr>
          <p:nvPr>
            <p:ph type="dt" sz="half" idx="10"/>
          </p:nvPr>
        </p:nvSpPr>
        <p:spPr/>
        <p:txBody>
          <a:bodyPr/>
          <a:lstStyle/>
          <a:p>
            <a:fld id="{8B2D62E3-12CF-604A-BAF6-1E378F8374A6}" type="datetimeFigureOut">
              <a:rPr lang="en-US" smtClean="0"/>
              <a:t>7/9/19</a:t>
            </a:fld>
            <a:endParaRPr lang="en-US"/>
          </a:p>
        </p:txBody>
      </p:sp>
      <p:sp>
        <p:nvSpPr>
          <p:cNvPr id="5" name="Footer Placeholder 4">
            <a:extLst>
              <a:ext uri="{FF2B5EF4-FFF2-40B4-BE49-F238E27FC236}">
                <a16:creationId xmlns:a16="http://schemas.microsoft.com/office/drawing/2014/main" id="{029B2587-6328-214A-928D-C9254AA6F2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A0007F-A434-4748-AF4A-2F861F329090}"/>
              </a:ext>
            </a:extLst>
          </p:cNvPr>
          <p:cNvSpPr>
            <a:spLocks noGrp="1"/>
          </p:cNvSpPr>
          <p:nvPr>
            <p:ph type="sldNum" sz="quarter" idx="12"/>
          </p:nvPr>
        </p:nvSpPr>
        <p:spPr/>
        <p:txBody>
          <a:bodyPr/>
          <a:lstStyle/>
          <a:p>
            <a:fld id="{45FA3294-7EE6-244E-9615-B9FA4380DDB4}" type="slidenum">
              <a:rPr lang="en-US" smtClean="0"/>
              <a:t>‹#›</a:t>
            </a:fld>
            <a:endParaRPr lang="en-US"/>
          </a:p>
        </p:txBody>
      </p:sp>
    </p:spTree>
    <p:extLst>
      <p:ext uri="{BB962C8B-B14F-4D97-AF65-F5344CB8AC3E}">
        <p14:creationId xmlns:p14="http://schemas.microsoft.com/office/powerpoint/2010/main" val="3073650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A0F24-CEEB-B646-9108-82FFD3C47F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31F360-DAEE-4F4B-A3C1-1D7621E14E1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FA991-1861-A344-B1D8-97BC4C501326}"/>
              </a:ext>
            </a:extLst>
          </p:cNvPr>
          <p:cNvSpPr>
            <a:spLocks noGrp="1"/>
          </p:cNvSpPr>
          <p:nvPr>
            <p:ph type="dt" sz="half" idx="10"/>
          </p:nvPr>
        </p:nvSpPr>
        <p:spPr/>
        <p:txBody>
          <a:bodyPr/>
          <a:lstStyle/>
          <a:p>
            <a:fld id="{8B2D62E3-12CF-604A-BAF6-1E378F8374A6}" type="datetimeFigureOut">
              <a:rPr lang="en-US" smtClean="0"/>
              <a:t>7/9/19</a:t>
            </a:fld>
            <a:endParaRPr lang="en-US"/>
          </a:p>
        </p:txBody>
      </p:sp>
      <p:sp>
        <p:nvSpPr>
          <p:cNvPr id="5" name="Footer Placeholder 4">
            <a:extLst>
              <a:ext uri="{FF2B5EF4-FFF2-40B4-BE49-F238E27FC236}">
                <a16:creationId xmlns:a16="http://schemas.microsoft.com/office/drawing/2014/main" id="{EC09F152-A62B-864F-A88E-13C842A246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BE33F6-2659-414F-B3F0-EF1FDA915AA9}"/>
              </a:ext>
            </a:extLst>
          </p:cNvPr>
          <p:cNvSpPr>
            <a:spLocks noGrp="1"/>
          </p:cNvSpPr>
          <p:nvPr>
            <p:ph type="sldNum" sz="quarter" idx="12"/>
          </p:nvPr>
        </p:nvSpPr>
        <p:spPr/>
        <p:txBody>
          <a:bodyPr/>
          <a:lstStyle/>
          <a:p>
            <a:fld id="{45FA3294-7EE6-244E-9615-B9FA4380DDB4}" type="slidenum">
              <a:rPr lang="en-US" smtClean="0"/>
              <a:t>‹#›</a:t>
            </a:fld>
            <a:endParaRPr lang="en-US"/>
          </a:p>
        </p:txBody>
      </p:sp>
    </p:spTree>
    <p:extLst>
      <p:ext uri="{BB962C8B-B14F-4D97-AF65-F5344CB8AC3E}">
        <p14:creationId xmlns:p14="http://schemas.microsoft.com/office/powerpoint/2010/main" val="3074349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862ABD-1DED-3F4E-959D-7B7FF2DD76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C1DFA7-2D51-0F49-8F84-D9C7BB877D2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D76BAA-4D85-1948-93B7-259B503FCE0E}"/>
              </a:ext>
            </a:extLst>
          </p:cNvPr>
          <p:cNvSpPr>
            <a:spLocks noGrp="1"/>
          </p:cNvSpPr>
          <p:nvPr>
            <p:ph type="dt" sz="half" idx="10"/>
          </p:nvPr>
        </p:nvSpPr>
        <p:spPr/>
        <p:txBody>
          <a:bodyPr/>
          <a:lstStyle/>
          <a:p>
            <a:fld id="{8B2D62E3-12CF-604A-BAF6-1E378F8374A6}" type="datetimeFigureOut">
              <a:rPr lang="en-US" smtClean="0"/>
              <a:t>7/9/19</a:t>
            </a:fld>
            <a:endParaRPr lang="en-US"/>
          </a:p>
        </p:txBody>
      </p:sp>
      <p:sp>
        <p:nvSpPr>
          <p:cNvPr id="5" name="Footer Placeholder 4">
            <a:extLst>
              <a:ext uri="{FF2B5EF4-FFF2-40B4-BE49-F238E27FC236}">
                <a16:creationId xmlns:a16="http://schemas.microsoft.com/office/drawing/2014/main" id="{5A9C1238-FDA5-754B-97B8-F8F041EF14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7D2BFB-1FC6-C94F-BD04-E4140FDD24F4}"/>
              </a:ext>
            </a:extLst>
          </p:cNvPr>
          <p:cNvSpPr>
            <a:spLocks noGrp="1"/>
          </p:cNvSpPr>
          <p:nvPr>
            <p:ph type="sldNum" sz="quarter" idx="12"/>
          </p:nvPr>
        </p:nvSpPr>
        <p:spPr/>
        <p:txBody>
          <a:bodyPr/>
          <a:lstStyle/>
          <a:p>
            <a:fld id="{45FA3294-7EE6-244E-9615-B9FA4380DDB4}" type="slidenum">
              <a:rPr lang="en-US" smtClean="0"/>
              <a:t>‹#›</a:t>
            </a:fld>
            <a:endParaRPr lang="en-US"/>
          </a:p>
        </p:txBody>
      </p:sp>
    </p:spTree>
    <p:extLst>
      <p:ext uri="{BB962C8B-B14F-4D97-AF65-F5344CB8AC3E}">
        <p14:creationId xmlns:p14="http://schemas.microsoft.com/office/powerpoint/2010/main" val="445390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12"/>
        <p:cNvGrpSpPr/>
        <p:nvPr/>
      </p:nvGrpSpPr>
      <p:grpSpPr>
        <a:xfrm>
          <a:off x="0" y="0"/>
          <a:ext cx="0" cy="0"/>
          <a:chOff x="0" y="0"/>
          <a:chExt cx="0" cy="0"/>
        </a:xfrm>
      </p:grpSpPr>
      <p:sp>
        <p:nvSpPr>
          <p:cNvPr id="17" name="Shape 17"/>
          <p:cNvSpPr txBox="1"/>
          <p:nvPr/>
        </p:nvSpPr>
        <p:spPr>
          <a:xfrm>
            <a:off x="10047867" y="6157300"/>
            <a:ext cx="4668400" cy="722000"/>
          </a:xfrm>
          <a:prstGeom prst="rect">
            <a:avLst/>
          </a:prstGeom>
          <a:noFill/>
          <a:ln>
            <a:noFill/>
          </a:ln>
        </p:spPr>
        <p:txBody>
          <a:bodyPr spcFirstLastPara="1" wrap="square" lIns="121900" tIns="121900" rIns="121900" bIns="121900" anchor="t" anchorCtr="0">
            <a:noAutofit/>
          </a:bodyPr>
          <a:lstStyle/>
          <a:p>
            <a:pPr marL="0" lvl="0" indent="0" rtl="0">
              <a:spcBef>
                <a:spcPts val="0"/>
              </a:spcBef>
              <a:spcAft>
                <a:spcPts val="0"/>
              </a:spcAft>
              <a:buNone/>
            </a:pPr>
            <a:r>
              <a:rPr lang="en" sz="2667">
                <a:solidFill>
                  <a:srgbClr val="FFFFFF"/>
                </a:solidFill>
              </a:rPr>
              <a:t>27 Jan 2016</a:t>
            </a:r>
            <a:endParaRPr sz="2667">
              <a:solidFill>
                <a:srgbClr val="FFFFFF"/>
              </a:solidFill>
            </a:endParaRPr>
          </a:p>
        </p:txBody>
      </p:sp>
    </p:spTree>
    <p:extLst>
      <p:ext uri="{BB962C8B-B14F-4D97-AF65-F5344CB8AC3E}">
        <p14:creationId xmlns:p14="http://schemas.microsoft.com/office/powerpoint/2010/main" val="1498058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ADDD6-C31A-C54C-A0E4-A50FFB2501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F477A6-645A-E149-8B95-7F4811731C0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575F72-DC02-6741-9402-A3966C8578C4}"/>
              </a:ext>
            </a:extLst>
          </p:cNvPr>
          <p:cNvSpPr>
            <a:spLocks noGrp="1"/>
          </p:cNvSpPr>
          <p:nvPr>
            <p:ph type="dt" sz="half" idx="10"/>
          </p:nvPr>
        </p:nvSpPr>
        <p:spPr/>
        <p:txBody>
          <a:bodyPr/>
          <a:lstStyle/>
          <a:p>
            <a:fld id="{8B2D62E3-12CF-604A-BAF6-1E378F8374A6}" type="datetimeFigureOut">
              <a:rPr lang="en-US" smtClean="0"/>
              <a:t>7/9/19</a:t>
            </a:fld>
            <a:endParaRPr lang="en-US"/>
          </a:p>
        </p:txBody>
      </p:sp>
      <p:sp>
        <p:nvSpPr>
          <p:cNvPr id="5" name="Footer Placeholder 4">
            <a:extLst>
              <a:ext uri="{FF2B5EF4-FFF2-40B4-BE49-F238E27FC236}">
                <a16:creationId xmlns:a16="http://schemas.microsoft.com/office/drawing/2014/main" id="{FC7853DF-F0EE-C346-8650-56B7C539E3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270214-CCD9-DB44-BD7C-2E472C317754}"/>
              </a:ext>
            </a:extLst>
          </p:cNvPr>
          <p:cNvSpPr>
            <a:spLocks noGrp="1"/>
          </p:cNvSpPr>
          <p:nvPr>
            <p:ph type="sldNum" sz="quarter" idx="12"/>
          </p:nvPr>
        </p:nvSpPr>
        <p:spPr/>
        <p:txBody>
          <a:bodyPr/>
          <a:lstStyle/>
          <a:p>
            <a:fld id="{45FA3294-7EE6-244E-9615-B9FA4380DDB4}" type="slidenum">
              <a:rPr lang="en-US" smtClean="0"/>
              <a:t>‹#›</a:t>
            </a:fld>
            <a:endParaRPr lang="en-US"/>
          </a:p>
        </p:txBody>
      </p:sp>
    </p:spTree>
    <p:extLst>
      <p:ext uri="{BB962C8B-B14F-4D97-AF65-F5344CB8AC3E}">
        <p14:creationId xmlns:p14="http://schemas.microsoft.com/office/powerpoint/2010/main" val="2186817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FABDC-A6D8-1E47-9857-2BC54002EC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61FE92E-99AE-5646-85CF-92AF6004EF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7495E70-87AF-FF41-8C12-2C8613A945DA}"/>
              </a:ext>
            </a:extLst>
          </p:cNvPr>
          <p:cNvSpPr>
            <a:spLocks noGrp="1"/>
          </p:cNvSpPr>
          <p:nvPr>
            <p:ph type="dt" sz="half" idx="10"/>
          </p:nvPr>
        </p:nvSpPr>
        <p:spPr/>
        <p:txBody>
          <a:bodyPr/>
          <a:lstStyle/>
          <a:p>
            <a:fld id="{8B2D62E3-12CF-604A-BAF6-1E378F8374A6}" type="datetimeFigureOut">
              <a:rPr lang="en-US" smtClean="0"/>
              <a:t>7/9/19</a:t>
            </a:fld>
            <a:endParaRPr lang="en-US"/>
          </a:p>
        </p:txBody>
      </p:sp>
      <p:sp>
        <p:nvSpPr>
          <p:cNvPr id="5" name="Footer Placeholder 4">
            <a:extLst>
              <a:ext uri="{FF2B5EF4-FFF2-40B4-BE49-F238E27FC236}">
                <a16:creationId xmlns:a16="http://schemas.microsoft.com/office/drawing/2014/main" id="{7CDCB9CD-DD5B-AB47-B21E-3561E4749D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07E230-07C8-ED43-A13C-6912132B53EC}"/>
              </a:ext>
            </a:extLst>
          </p:cNvPr>
          <p:cNvSpPr>
            <a:spLocks noGrp="1"/>
          </p:cNvSpPr>
          <p:nvPr>
            <p:ph type="sldNum" sz="quarter" idx="12"/>
          </p:nvPr>
        </p:nvSpPr>
        <p:spPr/>
        <p:txBody>
          <a:bodyPr/>
          <a:lstStyle/>
          <a:p>
            <a:fld id="{45FA3294-7EE6-244E-9615-B9FA4380DDB4}" type="slidenum">
              <a:rPr lang="en-US" smtClean="0"/>
              <a:t>‹#›</a:t>
            </a:fld>
            <a:endParaRPr lang="en-US"/>
          </a:p>
        </p:txBody>
      </p:sp>
    </p:spTree>
    <p:extLst>
      <p:ext uri="{BB962C8B-B14F-4D97-AF65-F5344CB8AC3E}">
        <p14:creationId xmlns:p14="http://schemas.microsoft.com/office/powerpoint/2010/main" val="4049774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19B34-75A5-6C42-9568-EEB8A690E0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706D63-50D4-5146-B8FE-7C1B55D34ED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6C946B-0512-FF4D-A69B-D9CF90AB156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D833B1-237A-A644-9EEF-7194FB55CEF1}"/>
              </a:ext>
            </a:extLst>
          </p:cNvPr>
          <p:cNvSpPr>
            <a:spLocks noGrp="1"/>
          </p:cNvSpPr>
          <p:nvPr>
            <p:ph type="dt" sz="half" idx="10"/>
          </p:nvPr>
        </p:nvSpPr>
        <p:spPr/>
        <p:txBody>
          <a:bodyPr/>
          <a:lstStyle/>
          <a:p>
            <a:fld id="{8B2D62E3-12CF-604A-BAF6-1E378F8374A6}" type="datetimeFigureOut">
              <a:rPr lang="en-US" smtClean="0"/>
              <a:t>7/9/19</a:t>
            </a:fld>
            <a:endParaRPr lang="en-US"/>
          </a:p>
        </p:txBody>
      </p:sp>
      <p:sp>
        <p:nvSpPr>
          <p:cNvPr id="6" name="Footer Placeholder 5">
            <a:extLst>
              <a:ext uri="{FF2B5EF4-FFF2-40B4-BE49-F238E27FC236}">
                <a16:creationId xmlns:a16="http://schemas.microsoft.com/office/drawing/2014/main" id="{44880FF4-0E9E-7446-A979-B0F9543267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155BED-5417-554D-BFE6-44AB02A6EE21}"/>
              </a:ext>
            </a:extLst>
          </p:cNvPr>
          <p:cNvSpPr>
            <a:spLocks noGrp="1"/>
          </p:cNvSpPr>
          <p:nvPr>
            <p:ph type="sldNum" sz="quarter" idx="12"/>
          </p:nvPr>
        </p:nvSpPr>
        <p:spPr/>
        <p:txBody>
          <a:bodyPr/>
          <a:lstStyle/>
          <a:p>
            <a:fld id="{45FA3294-7EE6-244E-9615-B9FA4380DDB4}" type="slidenum">
              <a:rPr lang="en-US" smtClean="0"/>
              <a:t>‹#›</a:t>
            </a:fld>
            <a:endParaRPr lang="en-US"/>
          </a:p>
        </p:txBody>
      </p:sp>
    </p:spTree>
    <p:extLst>
      <p:ext uri="{BB962C8B-B14F-4D97-AF65-F5344CB8AC3E}">
        <p14:creationId xmlns:p14="http://schemas.microsoft.com/office/powerpoint/2010/main" val="1471565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5EC78-1EF5-464A-9ED0-8F76751E68F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479074-F9A9-A74B-AC04-7E275B7763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CCFE63F-2ADE-4C4B-A282-9B000A1D7C9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453AE2-72BE-4E4B-8BB1-9A5B35C827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718C37B-C161-5248-A78E-B34F3D144EE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808DC2-8307-5A4A-B7BC-52E7D29B7D46}"/>
              </a:ext>
            </a:extLst>
          </p:cNvPr>
          <p:cNvSpPr>
            <a:spLocks noGrp="1"/>
          </p:cNvSpPr>
          <p:nvPr>
            <p:ph type="dt" sz="half" idx="10"/>
          </p:nvPr>
        </p:nvSpPr>
        <p:spPr/>
        <p:txBody>
          <a:bodyPr/>
          <a:lstStyle/>
          <a:p>
            <a:fld id="{8B2D62E3-12CF-604A-BAF6-1E378F8374A6}" type="datetimeFigureOut">
              <a:rPr lang="en-US" smtClean="0"/>
              <a:t>7/9/19</a:t>
            </a:fld>
            <a:endParaRPr lang="en-US"/>
          </a:p>
        </p:txBody>
      </p:sp>
      <p:sp>
        <p:nvSpPr>
          <p:cNvPr id="8" name="Footer Placeholder 7">
            <a:extLst>
              <a:ext uri="{FF2B5EF4-FFF2-40B4-BE49-F238E27FC236}">
                <a16:creationId xmlns:a16="http://schemas.microsoft.com/office/drawing/2014/main" id="{50CC3DD0-C727-2E49-B9C1-BA53953D71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C2523F-A025-7745-A3BC-E6B8296B4D5D}"/>
              </a:ext>
            </a:extLst>
          </p:cNvPr>
          <p:cNvSpPr>
            <a:spLocks noGrp="1"/>
          </p:cNvSpPr>
          <p:nvPr>
            <p:ph type="sldNum" sz="quarter" idx="12"/>
          </p:nvPr>
        </p:nvSpPr>
        <p:spPr/>
        <p:txBody>
          <a:bodyPr/>
          <a:lstStyle/>
          <a:p>
            <a:fld id="{45FA3294-7EE6-244E-9615-B9FA4380DDB4}" type="slidenum">
              <a:rPr lang="en-US" smtClean="0"/>
              <a:t>‹#›</a:t>
            </a:fld>
            <a:endParaRPr lang="en-US"/>
          </a:p>
        </p:txBody>
      </p:sp>
    </p:spTree>
    <p:extLst>
      <p:ext uri="{BB962C8B-B14F-4D97-AF65-F5344CB8AC3E}">
        <p14:creationId xmlns:p14="http://schemas.microsoft.com/office/powerpoint/2010/main" val="952933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0C426-4AB1-A84F-81C7-139F8374BC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0B70FA-28B3-0342-BCC9-59254BE86B67}"/>
              </a:ext>
            </a:extLst>
          </p:cNvPr>
          <p:cNvSpPr>
            <a:spLocks noGrp="1"/>
          </p:cNvSpPr>
          <p:nvPr>
            <p:ph type="dt" sz="half" idx="10"/>
          </p:nvPr>
        </p:nvSpPr>
        <p:spPr/>
        <p:txBody>
          <a:bodyPr/>
          <a:lstStyle/>
          <a:p>
            <a:fld id="{8B2D62E3-12CF-604A-BAF6-1E378F8374A6}" type="datetimeFigureOut">
              <a:rPr lang="en-US" smtClean="0"/>
              <a:t>7/9/19</a:t>
            </a:fld>
            <a:endParaRPr lang="en-US"/>
          </a:p>
        </p:txBody>
      </p:sp>
      <p:sp>
        <p:nvSpPr>
          <p:cNvPr id="4" name="Footer Placeholder 3">
            <a:extLst>
              <a:ext uri="{FF2B5EF4-FFF2-40B4-BE49-F238E27FC236}">
                <a16:creationId xmlns:a16="http://schemas.microsoft.com/office/drawing/2014/main" id="{494AE6AB-DC7F-924D-BAEE-871C1C076E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6F235E2-F40E-3D49-BFF1-5E1C5F82F0E7}"/>
              </a:ext>
            </a:extLst>
          </p:cNvPr>
          <p:cNvSpPr>
            <a:spLocks noGrp="1"/>
          </p:cNvSpPr>
          <p:nvPr>
            <p:ph type="sldNum" sz="quarter" idx="12"/>
          </p:nvPr>
        </p:nvSpPr>
        <p:spPr/>
        <p:txBody>
          <a:bodyPr/>
          <a:lstStyle/>
          <a:p>
            <a:fld id="{45FA3294-7EE6-244E-9615-B9FA4380DDB4}" type="slidenum">
              <a:rPr lang="en-US" smtClean="0"/>
              <a:t>‹#›</a:t>
            </a:fld>
            <a:endParaRPr lang="en-US"/>
          </a:p>
        </p:txBody>
      </p:sp>
    </p:spTree>
    <p:extLst>
      <p:ext uri="{BB962C8B-B14F-4D97-AF65-F5344CB8AC3E}">
        <p14:creationId xmlns:p14="http://schemas.microsoft.com/office/powerpoint/2010/main" val="3658575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4BAF6D-A5E4-7C46-A441-FE734167454A}"/>
              </a:ext>
            </a:extLst>
          </p:cNvPr>
          <p:cNvSpPr>
            <a:spLocks noGrp="1"/>
          </p:cNvSpPr>
          <p:nvPr>
            <p:ph type="dt" sz="half" idx="10"/>
          </p:nvPr>
        </p:nvSpPr>
        <p:spPr/>
        <p:txBody>
          <a:bodyPr/>
          <a:lstStyle/>
          <a:p>
            <a:fld id="{8B2D62E3-12CF-604A-BAF6-1E378F8374A6}" type="datetimeFigureOut">
              <a:rPr lang="en-US" smtClean="0"/>
              <a:t>7/9/19</a:t>
            </a:fld>
            <a:endParaRPr lang="en-US"/>
          </a:p>
        </p:txBody>
      </p:sp>
      <p:sp>
        <p:nvSpPr>
          <p:cNvPr id="3" name="Footer Placeholder 2">
            <a:extLst>
              <a:ext uri="{FF2B5EF4-FFF2-40B4-BE49-F238E27FC236}">
                <a16:creationId xmlns:a16="http://schemas.microsoft.com/office/drawing/2014/main" id="{3AAFC8F7-4448-4D48-B156-42B844B762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1E2EDE-778F-404F-B055-6249C612F5CE}"/>
              </a:ext>
            </a:extLst>
          </p:cNvPr>
          <p:cNvSpPr>
            <a:spLocks noGrp="1"/>
          </p:cNvSpPr>
          <p:nvPr>
            <p:ph type="sldNum" sz="quarter" idx="12"/>
          </p:nvPr>
        </p:nvSpPr>
        <p:spPr/>
        <p:txBody>
          <a:bodyPr/>
          <a:lstStyle/>
          <a:p>
            <a:fld id="{45FA3294-7EE6-244E-9615-B9FA4380DDB4}" type="slidenum">
              <a:rPr lang="en-US" smtClean="0"/>
              <a:t>‹#›</a:t>
            </a:fld>
            <a:endParaRPr lang="en-US"/>
          </a:p>
        </p:txBody>
      </p:sp>
    </p:spTree>
    <p:extLst>
      <p:ext uri="{BB962C8B-B14F-4D97-AF65-F5344CB8AC3E}">
        <p14:creationId xmlns:p14="http://schemas.microsoft.com/office/powerpoint/2010/main" val="676980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94322-F503-114A-9D17-90BFEA2FC9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E431491-B46E-FB47-A126-3FCE7F59F4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2963C2-DE46-7B4C-BD00-893A8D5DAF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8D784B7-94FB-8246-812C-D60F012A2C65}"/>
              </a:ext>
            </a:extLst>
          </p:cNvPr>
          <p:cNvSpPr>
            <a:spLocks noGrp="1"/>
          </p:cNvSpPr>
          <p:nvPr>
            <p:ph type="dt" sz="half" idx="10"/>
          </p:nvPr>
        </p:nvSpPr>
        <p:spPr/>
        <p:txBody>
          <a:bodyPr/>
          <a:lstStyle/>
          <a:p>
            <a:fld id="{8B2D62E3-12CF-604A-BAF6-1E378F8374A6}" type="datetimeFigureOut">
              <a:rPr lang="en-US" smtClean="0"/>
              <a:t>7/9/19</a:t>
            </a:fld>
            <a:endParaRPr lang="en-US"/>
          </a:p>
        </p:txBody>
      </p:sp>
      <p:sp>
        <p:nvSpPr>
          <p:cNvPr id="6" name="Footer Placeholder 5">
            <a:extLst>
              <a:ext uri="{FF2B5EF4-FFF2-40B4-BE49-F238E27FC236}">
                <a16:creationId xmlns:a16="http://schemas.microsoft.com/office/drawing/2014/main" id="{6AE813D5-881C-B74C-B48A-29686B097A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85F93F-9168-0447-A174-4956B9F1C510}"/>
              </a:ext>
            </a:extLst>
          </p:cNvPr>
          <p:cNvSpPr>
            <a:spLocks noGrp="1"/>
          </p:cNvSpPr>
          <p:nvPr>
            <p:ph type="sldNum" sz="quarter" idx="12"/>
          </p:nvPr>
        </p:nvSpPr>
        <p:spPr/>
        <p:txBody>
          <a:bodyPr/>
          <a:lstStyle/>
          <a:p>
            <a:fld id="{45FA3294-7EE6-244E-9615-B9FA4380DDB4}" type="slidenum">
              <a:rPr lang="en-US" smtClean="0"/>
              <a:t>‹#›</a:t>
            </a:fld>
            <a:endParaRPr lang="en-US"/>
          </a:p>
        </p:txBody>
      </p:sp>
    </p:spTree>
    <p:extLst>
      <p:ext uri="{BB962C8B-B14F-4D97-AF65-F5344CB8AC3E}">
        <p14:creationId xmlns:p14="http://schemas.microsoft.com/office/powerpoint/2010/main" val="1405581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DF0F4-2EDC-0444-B48C-99A80E2045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C91A1D2-FDCD-EB4B-BF4A-2194EA31C0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8B87E4-B3BE-874A-979A-D4218E6AED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A28B7EF-7247-B044-8E38-B280C0D84C94}"/>
              </a:ext>
            </a:extLst>
          </p:cNvPr>
          <p:cNvSpPr>
            <a:spLocks noGrp="1"/>
          </p:cNvSpPr>
          <p:nvPr>
            <p:ph type="dt" sz="half" idx="10"/>
          </p:nvPr>
        </p:nvSpPr>
        <p:spPr/>
        <p:txBody>
          <a:bodyPr/>
          <a:lstStyle/>
          <a:p>
            <a:fld id="{8B2D62E3-12CF-604A-BAF6-1E378F8374A6}" type="datetimeFigureOut">
              <a:rPr lang="en-US" smtClean="0"/>
              <a:t>7/9/19</a:t>
            </a:fld>
            <a:endParaRPr lang="en-US"/>
          </a:p>
        </p:txBody>
      </p:sp>
      <p:sp>
        <p:nvSpPr>
          <p:cNvPr id="6" name="Footer Placeholder 5">
            <a:extLst>
              <a:ext uri="{FF2B5EF4-FFF2-40B4-BE49-F238E27FC236}">
                <a16:creationId xmlns:a16="http://schemas.microsoft.com/office/drawing/2014/main" id="{B98F01C5-A9DF-9146-A0E0-25F6F17588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85C77A-8A8E-C04B-A1EE-39F17D1DB1AD}"/>
              </a:ext>
            </a:extLst>
          </p:cNvPr>
          <p:cNvSpPr>
            <a:spLocks noGrp="1"/>
          </p:cNvSpPr>
          <p:nvPr>
            <p:ph type="sldNum" sz="quarter" idx="12"/>
          </p:nvPr>
        </p:nvSpPr>
        <p:spPr/>
        <p:txBody>
          <a:bodyPr/>
          <a:lstStyle/>
          <a:p>
            <a:fld id="{45FA3294-7EE6-244E-9615-B9FA4380DDB4}" type="slidenum">
              <a:rPr lang="en-US" smtClean="0"/>
              <a:t>‹#›</a:t>
            </a:fld>
            <a:endParaRPr lang="en-US"/>
          </a:p>
        </p:txBody>
      </p:sp>
    </p:spTree>
    <p:extLst>
      <p:ext uri="{BB962C8B-B14F-4D97-AF65-F5344CB8AC3E}">
        <p14:creationId xmlns:p14="http://schemas.microsoft.com/office/powerpoint/2010/main" val="4078455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41436A-907C-2644-89C4-A08C747989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D5A11B-5C88-D94F-9BFA-543CDD649C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C320D-CAC7-DD4E-8C03-A3655D08A6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2D62E3-12CF-604A-BAF6-1E378F8374A6}" type="datetimeFigureOut">
              <a:rPr lang="en-US" smtClean="0"/>
              <a:t>7/9/19</a:t>
            </a:fld>
            <a:endParaRPr lang="en-US"/>
          </a:p>
        </p:txBody>
      </p:sp>
      <p:sp>
        <p:nvSpPr>
          <p:cNvPr id="5" name="Footer Placeholder 4">
            <a:extLst>
              <a:ext uri="{FF2B5EF4-FFF2-40B4-BE49-F238E27FC236}">
                <a16:creationId xmlns:a16="http://schemas.microsoft.com/office/drawing/2014/main" id="{7FCADC3D-7716-7B40-A7DC-95E5B66380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91A8D1-29FB-5A47-AC2C-E768EE44DF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FA3294-7EE6-244E-9615-B9FA4380DDB4}" type="slidenum">
              <a:rPr lang="en-US" smtClean="0"/>
              <a:t>‹#›</a:t>
            </a:fld>
            <a:endParaRPr lang="en-US"/>
          </a:p>
        </p:txBody>
      </p:sp>
    </p:spTree>
    <p:extLst>
      <p:ext uri="{BB962C8B-B14F-4D97-AF65-F5344CB8AC3E}">
        <p14:creationId xmlns:p14="http://schemas.microsoft.com/office/powerpoint/2010/main" val="174606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ruder.io/multi-task/index.html" TargetMode="External"/><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ruder.io/multi-task/index.html" TargetMode="External"/><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ruder.io/multi-task/index.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arxiv.org/pdf/1604.03539.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tiff"/></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arxiv.org/pdf/1611.01587.pdf" TargetMode="External"/><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arxiv.org/abs/1406.266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analyticsvidhya.com/blog/2017/06/introductory-generative-adversarial-networks-gan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arxiv.org/pdf/1512.09300.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arxiv.org/pdf/1705.10929.pdf"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ruder.io/multi-task/index.html"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40" name="Shape 40"/>
          <p:cNvSpPr txBox="1"/>
          <p:nvPr/>
        </p:nvSpPr>
        <p:spPr>
          <a:xfrm>
            <a:off x="168518" y="4209653"/>
            <a:ext cx="11854967" cy="1633208"/>
          </a:xfrm>
          <a:prstGeom prst="rect">
            <a:avLst/>
          </a:prstGeom>
          <a:noFill/>
          <a:ln>
            <a:noFill/>
          </a:ln>
        </p:spPr>
        <p:txBody>
          <a:bodyPr spcFirstLastPara="1" wrap="square" lIns="121900" tIns="121900" rIns="121900" bIns="121900" anchor="t" anchorCtr="0">
            <a:noAutofit/>
          </a:bodyPr>
          <a:lstStyle/>
          <a:p>
            <a:pPr algn="ctr"/>
            <a:r>
              <a:rPr lang="en-CA" sz="4800" dirty="0">
                <a:latin typeface="Helvetica Neue"/>
                <a:ea typeface="Helvetica Neue"/>
                <a:cs typeface="Helvetica Neue"/>
                <a:sym typeface="Helvetica Neue"/>
              </a:rPr>
              <a:t>Adversarial and multi-task learning for NLP</a:t>
            </a:r>
            <a:endParaRPr sz="4800" dirty="0">
              <a:latin typeface="Helvetica Neue"/>
              <a:ea typeface="Helvetica Neue"/>
              <a:cs typeface="Helvetica Neue"/>
              <a:sym typeface="Helvetica Neue"/>
            </a:endParaRPr>
          </a:p>
        </p:txBody>
      </p:sp>
      <p:pic>
        <p:nvPicPr>
          <p:cNvPr id="4" name="Picture 3">
            <a:extLst>
              <a:ext uri="{FF2B5EF4-FFF2-40B4-BE49-F238E27FC236}">
                <a16:creationId xmlns:a16="http://schemas.microsoft.com/office/drawing/2014/main" id="{CCBCEF66-F62D-0245-BA81-E9F0ED9BA8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2192000" cy="3657600"/>
          </a:xfrm>
          <a:prstGeom prst="rect">
            <a:avLst/>
          </a:prstGeom>
        </p:spPr>
      </p:pic>
    </p:spTree>
    <p:extLst>
      <p:ext uri="{BB962C8B-B14F-4D97-AF65-F5344CB8AC3E}">
        <p14:creationId xmlns:p14="http://schemas.microsoft.com/office/powerpoint/2010/main" val="1503002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5F70D-90F0-704F-9D77-910247A16CA0}"/>
              </a:ext>
            </a:extLst>
          </p:cNvPr>
          <p:cNvSpPr>
            <a:spLocks noGrp="1"/>
          </p:cNvSpPr>
          <p:nvPr>
            <p:ph type="title"/>
          </p:nvPr>
        </p:nvSpPr>
        <p:spPr/>
        <p:txBody>
          <a:bodyPr/>
          <a:lstStyle/>
          <a:p>
            <a:r>
              <a:rPr lang="en-CA" dirty="0"/>
              <a:t>Multi-Task Learning (MTL) – Intuition</a:t>
            </a:r>
            <a:endParaRPr lang="en-US" dirty="0"/>
          </a:p>
        </p:txBody>
      </p:sp>
      <p:sp>
        <p:nvSpPr>
          <p:cNvPr id="3" name="Content Placeholder 2">
            <a:extLst>
              <a:ext uri="{FF2B5EF4-FFF2-40B4-BE49-F238E27FC236}">
                <a16:creationId xmlns:a16="http://schemas.microsoft.com/office/drawing/2014/main" id="{B4FA4F41-D795-D84B-B8EF-0C3F9925899E}"/>
              </a:ext>
            </a:extLst>
          </p:cNvPr>
          <p:cNvSpPr>
            <a:spLocks noGrp="1"/>
          </p:cNvSpPr>
          <p:nvPr>
            <p:ph idx="1"/>
          </p:nvPr>
        </p:nvSpPr>
        <p:spPr/>
        <p:txBody>
          <a:bodyPr/>
          <a:lstStyle/>
          <a:p>
            <a:r>
              <a:rPr lang="en-CA" dirty="0"/>
              <a:t>Machine learning approaches typically focus on one task, i.e. optimize one loss</a:t>
            </a:r>
          </a:p>
          <a:p>
            <a:r>
              <a:rPr lang="en-CA" dirty="0"/>
              <a:t>Sharing representations between related tasks, the model can learn better on the original task. </a:t>
            </a:r>
          </a:p>
          <a:p>
            <a:r>
              <a:rPr lang="en-CA" dirty="0"/>
              <a:t>MTL optimizes multiple losses</a:t>
            </a:r>
          </a:p>
          <a:p>
            <a:r>
              <a:rPr lang="en-CA" dirty="0"/>
              <a:t>Two approaches to MTL:</a:t>
            </a:r>
          </a:p>
          <a:p>
            <a:pPr lvl="1"/>
            <a:r>
              <a:rPr lang="en-CA" dirty="0"/>
              <a:t>Hard parameter sharing</a:t>
            </a:r>
          </a:p>
          <a:p>
            <a:pPr lvl="1"/>
            <a:r>
              <a:rPr lang="en-CA" dirty="0"/>
              <a:t>Soft parameter sharing</a:t>
            </a:r>
            <a:endParaRPr lang="en-US" dirty="0"/>
          </a:p>
        </p:txBody>
      </p:sp>
    </p:spTree>
    <p:extLst>
      <p:ext uri="{BB962C8B-B14F-4D97-AF65-F5344CB8AC3E}">
        <p14:creationId xmlns:p14="http://schemas.microsoft.com/office/powerpoint/2010/main" val="25505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8FE32-6AA3-F54D-8DE9-2E295B07D2FA}"/>
              </a:ext>
            </a:extLst>
          </p:cNvPr>
          <p:cNvSpPr>
            <a:spLocks noGrp="1"/>
          </p:cNvSpPr>
          <p:nvPr>
            <p:ph type="title"/>
          </p:nvPr>
        </p:nvSpPr>
        <p:spPr/>
        <p:txBody>
          <a:bodyPr/>
          <a:lstStyle/>
          <a:p>
            <a:r>
              <a:rPr lang="en-CA" dirty="0"/>
              <a:t>Hard parameter sharing</a:t>
            </a:r>
            <a:endParaRPr lang="en-US" dirty="0"/>
          </a:p>
        </p:txBody>
      </p:sp>
      <p:sp>
        <p:nvSpPr>
          <p:cNvPr id="3" name="Content Placeholder 2">
            <a:extLst>
              <a:ext uri="{FF2B5EF4-FFF2-40B4-BE49-F238E27FC236}">
                <a16:creationId xmlns:a16="http://schemas.microsoft.com/office/drawing/2014/main" id="{AF4A17D4-3D88-934F-A483-8AF90DFD6C62}"/>
              </a:ext>
            </a:extLst>
          </p:cNvPr>
          <p:cNvSpPr>
            <a:spLocks noGrp="1"/>
          </p:cNvSpPr>
          <p:nvPr>
            <p:ph idx="1"/>
          </p:nvPr>
        </p:nvSpPr>
        <p:spPr>
          <a:xfrm>
            <a:off x="838200" y="1825625"/>
            <a:ext cx="5056968" cy="4351338"/>
          </a:xfrm>
        </p:spPr>
        <p:txBody>
          <a:bodyPr>
            <a:normAutofit/>
          </a:bodyPr>
          <a:lstStyle/>
          <a:p>
            <a:r>
              <a:rPr lang="en-CA" dirty="0"/>
              <a:t>Most common approach</a:t>
            </a:r>
          </a:p>
          <a:p>
            <a:r>
              <a:rPr lang="en-CA" dirty="0"/>
              <a:t>Share hidden layers between tasks</a:t>
            </a:r>
          </a:p>
          <a:p>
            <a:r>
              <a:rPr lang="en-CA" dirty="0"/>
              <a:t>Task specific output layers</a:t>
            </a:r>
          </a:p>
          <a:p>
            <a:r>
              <a:rPr lang="en-CA" dirty="0"/>
              <a:t>Reduces the risk of overfitting</a:t>
            </a:r>
          </a:p>
          <a:p>
            <a:pPr lvl="1"/>
            <a:r>
              <a:rPr lang="en-CA" dirty="0"/>
              <a:t>The risk of overfitting the shared parameters is an order N (number of tasks) smaller than overfitting the task-specific parameters,  i.e. the output layers</a:t>
            </a:r>
          </a:p>
          <a:p>
            <a:endParaRPr lang="en-US" dirty="0"/>
          </a:p>
        </p:txBody>
      </p:sp>
      <p:pic>
        <p:nvPicPr>
          <p:cNvPr id="4" name="Picture 3">
            <a:extLst>
              <a:ext uri="{FF2B5EF4-FFF2-40B4-BE49-F238E27FC236}">
                <a16:creationId xmlns:a16="http://schemas.microsoft.com/office/drawing/2014/main" id="{9126880E-71DF-354A-B2A6-E6394F7B58AD}"/>
              </a:ext>
            </a:extLst>
          </p:cNvPr>
          <p:cNvPicPr>
            <a:picLocks noChangeAspect="1"/>
          </p:cNvPicPr>
          <p:nvPr/>
        </p:nvPicPr>
        <p:blipFill>
          <a:blip r:embed="rId2"/>
          <a:stretch>
            <a:fillRect/>
          </a:stretch>
        </p:blipFill>
        <p:spPr>
          <a:xfrm>
            <a:off x="5895168" y="1690688"/>
            <a:ext cx="5458632" cy="4103652"/>
          </a:xfrm>
          <a:prstGeom prst="rect">
            <a:avLst/>
          </a:prstGeom>
        </p:spPr>
      </p:pic>
      <p:sp>
        <p:nvSpPr>
          <p:cNvPr id="5" name="TextBox 4">
            <a:extLst>
              <a:ext uri="{FF2B5EF4-FFF2-40B4-BE49-F238E27FC236}">
                <a16:creationId xmlns:a16="http://schemas.microsoft.com/office/drawing/2014/main" id="{8AE7DA69-BA23-EE4B-8F84-179BF79AF893}"/>
              </a:ext>
            </a:extLst>
          </p:cNvPr>
          <p:cNvSpPr txBox="1"/>
          <p:nvPr/>
        </p:nvSpPr>
        <p:spPr>
          <a:xfrm>
            <a:off x="3747208" y="6462793"/>
            <a:ext cx="4472378" cy="369332"/>
          </a:xfrm>
          <a:prstGeom prst="rect">
            <a:avLst/>
          </a:prstGeom>
          <a:noFill/>
        </p:spPr>
        <p:txBody>
          <a:bodyPr wrap="none" rtlCol="0">
            <a:spAutoFit/>
          </a:bodyPr>
          <a:lstStyle/>
          <a:p>
            <a:r>
              <a:rPr lang="en-CA" dirty="0"/>
              <a:t>Source: </a:t>
            </a:r>
            <a:r>
              <a:rPr lang="en-CA" dirty="0">
                <a:hlinkClick r:id="rId3"/>
              </a:rPr>
              <a:t>http://ruder.io/multi-task/index.html</a:t>
            </a:r>
            <a:r>
              <a:rPr lang="en-CA" dirty="0"/>
              <a:t> </a:t>
            </a:r>
            <a:endParaRPr lang="en-US" dirty="0"/>
          </a:p>
        </p:txBody>
      </p:sp>
    </p:spTree>
    <p:extLst>
      <p:ext uri="{BB962C8B-B14F-4D97-AF65-F5344CB8AC3E}">
        <p14:creationId xmlns:p14="http://schemas.microsoft.com/office/powerpoint/2010/main" val="4191221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D9167-7E42-5644-8B72-302C0F0D8CAA}"/>
              </a:ext>
            </a:extLst>
          </p:cNvPr>
          <p:cNvSpPr>
            <a:spLocks noGrp="1"/>
          </p:cNvSpPr>
          <p:nvPr>
            <p:ph type="title"/>
          </p:nvPr>
        </p:nvSpPr>
        <p:spPr/>
        <p:txBody>
          <a:bodyPr/>
          <a:lstStyle/>
          <a:p>
            <a:r>
              <a:rPr lang="en-CA" dirty="0"/>
              <a:t>Soft parameter sharing</a:t>
            </a:r>
            <a:endParaRPr lang="en-US" dirty="0"/>
          </a:p>
        </p:txBody>
      </p:sp>
      <p:sp>
        <p:nvSpPr>
          <p:cNvPr id="3" name="Content Placeholder 2">
            <a:extLst>
              <a:ext uri="{FF2B5EF4-FFF2-40B4-BE49-F238E27FC236}">
                <a16:creationId xmlns:a16="http://schemas.microsoft.com/office/drawing/2014/main" id="{4AD6C8C8-D9D6-BF49-BCC2-17D435D269B9}"/>
              </a:ext>
            </a:extLst>
          </p:cNvPr>
          <p:cNvSpPr>
            <a:spLocks noGrp="1"/>
          </p:cNvSpPr>
          <p:nvPr>
            <p:ph idx="1"/>
          </p:nvPr>
        </p:nvSpPr>
        <p:spPr>
          <a:xfrm>
            <a:off x="838200" y="1825625"/>
            <a:ext cx="4373078" cy="4351338"/>
          </a:xfrm>
        </p:spPr>
        <p:txBody>
          <a:bodyPr/>
          <a:lstStyle/>
          <a:p>
            <a:r>
              <a:rPr lang="en-CA" dirty="0"/>
              <a:t>Each task has its own model with its own parameters</a:t>
            </a:r>
          </a:p>
          <a:p>
            <a:r>
              <a:rPr lang="en-CA" dirty="0"/>
              <a:t>The distance between the parameters of the model is regularized in order to encourage the parameters to be similar (e.g. with </a:t>
            </a:r>
            <a:r>
              <a:rPr lang="en-CA"/>
              <a:t>L2 distance)</a:t>
            </a:r>
            <a:endParaRPr lang="en-US" dirty="0"/>
          </a:p>
        </p:txBody>
      </p:sp>
      <p:pic>
        <p:nvPicPr>
          <p:cNvPr id="4" name="Picture 3">
            <a:extLst>
              <a:ext uri="{FF2B5EF4-FFF2-40B4-BE49-F238E27FC236}">
                <a16:creationId xmlns:a16="http://schemas.microsoft.com/office/drawing/2014/main" id="{F959D43B-926C-BE4B-B1D4-9A268D1530CE}"/>
              </a:ext>
            </a:extLst>
          </p:cNvPr>
          <p:cNvPicPr>
            <a:picLocks noChangeAspect="1"/>
          </p:cNvPicPr>
          <p:nvPr/>
        </p:nvPicPr>
        <p:blipFill>
          <a:blip r:embed="rId2"/>
          <a:stretch>
            <a:fillRect/>
          </a:stretch>
        </p:blipFill>
        <p:spPr>
          <a:xfrm>
            <a:off x="5211278" y="1825625"/>
            <a:ext cx="6694366" cy="2560395"/>
          </a:xfrm>
          <a:prstGeom prst="rect">
            <a:avLst/>
          </a:prstGeom>
        </p:spPr>
      </p:pic>
      <p:sp>
        <p:nvSpPr>
          <p:cNvPr id="6" name="TextBox 5">
            <a:extLst>
              <a:ext uri="{FF2B5EF4-FFF2-40B4-BE49-F238E27FC236}">
                <a16:creationId xmlns:a16="http://schemas.microsoft.com/office/drawing/2014/main" id="{2FE4BEB1-8823-B944-85DB-3F1DA2508BB7}"/>
              </a:ext>
            </a:extLst>
          </p:cNvPr>
          <p:cNvSpPr txBox="1"/>
          <p:nvPr/>
        </p:nvSpPr>
        <p:spPr>
          <a:xfrm>
            <a:off x="3747208" y="6462793"/>
            <a:ext cx="4472378" cy="369332"/>
          </a:xfrm>
          <a:prstGeom prst="rect">
            <a:avLst/>
          </a:prstGeom>
          <a:noFill/>
        </p:spPr>
        <p:txBody>
          <a:bodyPr wrap="none" rtlCol="0">
            <a:spAutoFit/>
          </a:bodyPr>
          <a:lstStyle/>
          <a:p>
            <a:r>
              <a:rPr lang="en-CA" dirty="0"/>
              <a:t>Source: </a:t>
            </a:r>
            <a:r>
              <a:rPr lang="en-CA" dirty="0">
                <a:hlinkClick r:id="rId3"/>
              </a:rPr>
              <a:t>http://ruder.io/multi-task/index.html</a:t>
            </a:r>
            <a:r>
              <a:rPr lang="en-CA" dirty="0"/>
              <a:t> </a:t>
            </a:r>
            <a:endParaRPr lang="en-US" dirty="0"/>
          </a:p>
        </p:txBody>
      </p:sp>
    </p:spTree>
    <p:extLst>
      <p:ext uri="{BB962C8B-B14F-4D97-AF65-F5344CB8AC3E}">
        <p14:creationId xmlns:p14="http://schemas.microsoft.com/office/powerpoint/2010/main" val="134135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8F2D7-03C1-B546-95F0-8D5F5BB130F6}"/>
              </a:ext>
            </a:extLst>
          </p:cNvPr>
          <p:cNvSpPr>
            <a:spLocks noGrp="1"/>
          </p:cNvSpPr>
          <p:nvPr>
            <p:ph type="title"/>
          </p:nvPr>
        </p:nvSpPr>
        <p:spPr/>
        <p:txBody>
          <a:bodyPr/>
          <a:lstStyle/>
          <a:p>
            <a:r>
              <a:rPr lang="en-CA" dirty="0"/>
              <a:t>Why does MTL work?</a:t>
            </a:r>
            <a:endParaRPr lang="en-US" dirty="0"/>
          </a:p>
        </p:txBody>
      </p:sp>
      <p:sp>
        <p:nvSpPr>
          <p:cNvPr id="3" name="Content Placeholder 2">
            <a:extLst>
              <a:ext uri="{FF2B5EF4-FFF2-40B4-BE49-F238E27FC236}">
                <a16:creationId xmlns:a16="http://schemas.microsoft.com/office/drawing/2014/main" id="{C7B24E48-D73F-0945-96FE-7875D307F49D}"/>
              </a:ext>
            </a:extLst>
          </p:cNvPr>
          <p:cNvSpPr>
            <a:spLocks noGrp="1"/>
          </p:cNvSpPr>
          <p:nvPr>
            <p:ph idx="1"/>
          </p:nvPr>
        </p:nvSpPr>
        <p:spPr/>
        <p:txBody>
          <a:bodyPr/>
          <a:lstStyle/>
          <a:p>
            <a:r>
              <a:rPr lang="en-CA" dirty="0"/>
              <a:t>MTL effectively increases the sample size that we are using for training our model.</a:t>
            </a:r>
          </a:p>
          <a:p>
            <a:r>
              <a:rPr lang="en-CA" dirty="0"/>
              <a:t>All tasks are noisy. Our goal in training for task A is to learn a model that ignores data-specific noise and generalizes well.</a:t>
            </a:r>
          </a:p>
          <a:p>
            <a:r>
              <a:rPr lang="en-CA" dirty="0"/>
              <a:t>Tasks have different noise patterns</a:t>
            </a:r>
          </a:p>
          <a:p>
            <a:r>
              <a:rPr lang="en-CA" dirty="0"/>
              <a:t>A model that learns on two (or more) tasks is able to learn a more general representation</a:t>
            </a:r>
            <a:endParaRPr lang="en-US" dirty="0"/>
          </a:p>
        </p:txBody>
      </p:sp>
      <p:sp>
        <p:nvSpPr>
          <p:cNvPr id="5" name="TextBox 4">
            <a:extLst>
              <a:ext uri="{FF2B5EF4-FFF2-40B4-BE49-F238E27FC236}">
                <a16:creationId xmlns:a16="http://schemas.microsoft.com/office/drawing/2014/main" id="{7CCEFD10-3ACD-6E43-B763-DE4D3E947A08}"/>
              </a:ext>
            </a:extLst>
          </p:cNvPr>
          <p:cNvSpPr txBox="1"/>
          <p:nvPr/>
        </p:nvSpPr>
        <p:spPr>
          <a:xfrm>
            <a:off x="3747208" y="6462793"/>
            <a:ext cx="4472378" cy="369332"/>
          </a:xfrm>
          <a:prstGeom prst="rect">
            <a:avLst/>
          </a:prstGeom>
          <a:noFill/>
        </p:spPr>
        <p:txBody>
          <a:bodyPr wrap="none" rtlCol="0">
            <a:spAutoFit/>
          </a:bodyPr>
          <a:lstStyle/>
          <a:p>
            <a:r>
              <a:rPr lang="en-CA" dirty="0"/>
              <a:t>Source: </a:t>
            </a:r>
            <a:r>
              <a:rPr lang="en-CA" dirty="0">
                <a:hlinkClick r:id="rId3"/>
              </a:rPr>
              <a:t>http://ruder.io/multi-task/index.html</a:t>
            </a:r>
            <a:r>
              <a:rPr lang="en-CA" dirty="0"/>
              <a:t> </a:t>
            </a:r>
            <a:endParaRPr lang="en-US" dirty="0"/>
          </a:p>
        </p:txBody>
      </p:sp>
    </p:spTree>
    <p:extLst>
      <p:ext uri="{BB962C8B-B14F-4D97-AF65-F5344CB8AC3E}">
        <p14:creationId xmlns:p14="http://schemas.microsoft.com/office/powerpoint/2010/main" val="3628416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F46EF-158D-E942-9E97-A97F92EA2B70}"/>
              </a:ext>
            </a:extLst>
          </p:cNvPr>
          <p:cNvSpPr>
            <a:spLocks noGrp="1"/>
          </p:cNvSpPr>
          <p:nvPr>
            <p:ph type="title"/>
          </p:nvPr>
        </p:nvSpPr>
        <p:spPr>
          <a:xfrm>
            <a:off x="838200" y="2692693"/>
            <a:ext cx="10515600" cy="1325563"/>
          </a:xfrm>
        </p:spPr>
        <p:txBody>
          <a:bodyPr/>
          <a:lstStyle/>
          <a:p>
            <a:pPr algn="ctr"/>
            <a:r>
              <a:rPr lang="en-CA" dirty="0"/>
              <a:t>MTL examples</a:t>
            </a:r>
            <a:endParaRPr lang="en-US" dirty="0"/>
          </a:p>
        </p:txBody>
      </p:sp>
    </p:spTree>
    <p:extLst>
      <p:ext uri="{BB962C8B-B14F-4D97-AF65-F5344CB8AC3E}">
        <p14:creationId xmlns:p14="http://schemas.microsoft.com/office/powerpoint/2010/main" val="1404940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73B10-F34A-354E-8DB5-096530EEEA72}"/>
              </a:ext>
            </a:extLst>
          </p:cNvPr>
          <p:cNvSpPr>
            <a:spLocks noGrp="1"/>
          </p:cNvSpPr>
          <p:nvPr>
            <p:ph type="title"/>
          </p:nvPr>
        </p:nvSpPr>
        <p:spPr/>
        <p:txBody>
          <a:bodyPr/>
          <a:lstStyle/>
          <a:p>
            <a:r>
              <a:rPr lang="en-CA" dirty="0"/>
              <a:t>Cross-stitch networks (</a:t>
            </a:r>
            <a:r>
              <a:rPr lang="en-CA" dirty="0" err="1"/>
              <a:t>Misra</a:t>
            </a:r>
            <a:r>
              <a:rPr lang="en-CA" dirty="0"/>
              <a:t> et al., 2016)</a:t>
            </a:r>
            <a:endParaRPr lang="en-US" dirty="0"/>
          </a:p>
        </p:txBody>
      </p:sp>
      <p:sp>
        <p:nvSpPr>
          <p:cNvPr id="3" name="Content Placeholder 2">
            <a:extLst>
              <a:ext uri="{FF2B5EF4-FFF2-40B4-BE49-F238E27FC236}">
                <a16:creationId xmlns:a16="http://schemas.microsoft.com/office/drawing/2014/main" id="{931AE105-7F1B-2342-B379-F5DD0BB3B092}"/>
              </a:ext>
            </a:extLst>
          </p:cNvPr>
          <p:cNvSpPr>
            <a:spLocks noGrp="1"/>
          </p:cNvSpPr>
          <p:nvPr>
            <p:ph idx="1"/>
          </p:nvPr>
        </p:nvSpPr>
        <p:spPr>
          <a:xfrm>
            <a:off x="505696" y="1825625"/>
            <a:ext cx="3869976" cy="4351338"/>
          </a:xfrm>
        </p:spPr>
        <p:txBody>
          <a:bodyPr>
            <a:normAutofit/>
          </a:bodyPr>
          <a:lstStyle/>
          <a:p>
            <a:r>
              <a:rPr lang="en-CA" dirty="0"/>
              <a:t>Two separate models</a:t>
            </a:r>
          </a:p>
          <a:p>
            <a:r>
              <a:rPr lang="en-CA" dirty="0"/>
              <a:t>“Cross-stitch” units learn a linear combination of the output of the previous layers of </a:t>
            </a:r>
            <a:r>
              <a:rPr lang="en-CA" b="1" dirty="0"/>
              <a:t>both</a:t>
            </a:r>
            <a:r>
              <a:rPr lang="en-CA" dirty="0"/>
              <a:t> networks</a:t>
            </a:r>
          </a:p>
          <a:p>
            <a:r>
              <a:rPr lang="en-US" dirty="0">
                <a:hlinkClick r:id="rId3"/>
              </a:rPr>
              <a:t>https://arxiv.org/pdf/1604.03539.pdf</a:t>
            </a:r>
            <a:endParaRPr lang="en-US" dirty="0"/>
          </a:p>
          <a:p>
            <a:endParaRPr lang="en-US" dirty="0"/>
          </a:p>
        </p:txBody>
      </p:sp>
      <p:pic>
        <p:nvPicPr>
          <p:cNvPr id="4" name="Picture 3">
            <a:extLst>
              <a:ext uri="{FF2B5EF4-FFF2-40B4-BE49-F238E27FC236}">
                <a16:creationId xmlns:a16="http://schemas.microsoft.com/office/drawing/2014/main" id="{62C11AE2-D7D5-1F4C-AED5-85D8B639B7F2}"/>
              </a:ext>
            </a:extLst>
          </p:cNvPr>
          <p:cNvPicPr>
            <a:picLocks noChangeAspect="1"/>
          </p:cNvPicPr>
          <p:nvPr/>
        </p:nvPicPr>
        <p:blipFill>
          <a:blip r:embed="rId4"/>
          <a:stretch>
            <a:fillRect/>
          </a:stretch>
        </p:blipFill>
        <p:spPr>
          <a:xfrm>
            <a:off x="4375672" y="1825625"/>
            <a:ext cx="7661155" cy="3976659"/>
          </a:xfrm>
          <a:prstGeom prst="rect">
            <a:avLst/>
          </a:prstGeom>
        </p:spPr>
      </p:pic>
    </p:spTree>
    <p:extLst>
      <p:ext uri="{BB962C8B-B14F-4D97-AF65-F5344CB8AC3E}">
        <p14:creationId xmlns:p14="http://schemas.microsoft.com/office/powerpoint/2010/main" val="2490988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C3272-9DDC-D14D-A6F1-5199260294F3}"/>
              </a:ext>
            </a:extLst>
          </p:cNvPr>
          <p:cNvSpPr>
            <a:spLocks noGrp="1"/>
          </p:cNvSpPr>
          <p:nvPr>
            <p:ph type="title"/>
          </p:nvPr>
        </p:nvSpPr>
        <p:spPr/>
        <p:txBody>
          <a:bodyPr/>
          <a:lstStyle/>
          <a:p>
            <a:r>
              <a:rPr lang="en-CA" dirty="0"/>
              <a:t>Cross-stitch unit (</a:t>
            </a:r>
            <a:r>
              <a:rPr lang="en-CA" dirty="0" err="1"/>
              <a:t>Misra</a:t>
            </a:r>
            <a:r>
              <a:rPr lang="en-CA" dirty="0"/>
              <a:t> et al., 2016)</a:t>
            </a:r>
            <a:endParaRPr lang="en-US" dirty="0"/>
          </a:p>
        </p:txBody>
      </p:sp>
      <p:sp>
        <p:nvSpPr>
          <p:cNvPr id="3" name="Content Placeholder 2">
            <a:extLst>
              <a:ext uri="{FF2B5EF4-FFF2-40B4-BE49-F238E27FC236}">
                <a16:creationId xmlns:a16="http://schemas.microsoft.com/office/drawing/2014/main" id="{0BF94551-7E6F-F54C-B5B6-35A0CF08779F}"/>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59E5E752-1EBF-9B4D-82DF-72AA73F0762A}"/>
              </a:ext>
            </a:extLst>
          </p:cNvPr>
          <p:cNvPicPr>
            <a:picLocks noChangeAspect="1"/>
          </p:cNvPicPr>
          <p:nvPr/>
        </p:nvPicPr>
        <p:blipFill>
          <a:blip r:embed="rId3"/>
          <a:stretch>
            <a:fillRect/>
          </a:stretch>
        </p:blipFill>
        <p:spPr>
          <a:xfrm>
            <a:off x="2565876" y="2089149"/>
            <a:ext cx="6706026" cy="3897993"/>
          </a:xfrm>
          <a:prstGeom prst="rect">
            <a:avLst/>
          </a:prstGeom>
        </p:spPr>
      </p:pic>
    </p:spTree>
    <p:extLst>
      <p:ext uri="{BB962C8B-B14F-4D97-AF65-F5344CB8AC3E}">
        <p14:creationId xmlns:p14="http://schemas.microsoft.com/office/powerpoint/2010/main" val="2117895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E4481-6947-2441-8A24-FB160FBF06E3}"/>
              </a:ext>
            </a:extLst>
          </p:cNvPr>
          <p:cNvSpPr>
            <a:spLocks noGrp="1"/>
          </p:cNvSpPr>
          <p:nvPr>
            <p:ph type="title"/>
          </p:nvPr>
        </p:nvSpPr>
        <p:spPr>
          <a:xfrm>
            <a:off x="838199" y="365125"/>
            <a:ext cx="11148753" cy="1325563"/>
          </a:xfrm>
        </p:spPr>
        <p:txBody>
          <a:bodyPr/>
          <a:lstStyle/>
          <a:p>
            <a:r>
              <a:rPr lang="en-CA" dirty="0"/>
              <a:t>Joint Many-Task Model (Hashimoto et al</a:t>
            </a:r>
            <a:r>
              <a:rPr lang="en-CA"/>
              <a:t>, 2017)</a:t>
            </a:r>
            <a:endParaRPr lang="en-US" dirty="0"/>
          </a:p>
        </p:txBody>
      </p:sp>
      <p:sp>
        <p:nvSpPr>
          <p:cNvPr id="3" name="Content Placeholder 2">
            <a:extLst>
              <a:ext uri="{FF2B5EF4-FFF2-40B4-BE49-F238E27FC236}">
                <a16:creationId xmlns:a16="http://schemas.microsoft.com/office/drawing/2014/main" id="{16250563-7A22-4F4C-BF34-2690E6C0BF1E}"/>
              </a:ext>
            </a:extLst>
          </p:cNvPr>
          <p:cNvSpPr>
            <a:spLocks noGrp="1"/>
          </p:cNvSpPr>
          <p:nvPr>
            <p:ph idx="1"/>
          </p:nvPr>
        </p:nvSpPr>
        <p:spPr>
          <a:xfrm>
            <a:off x="505694" y="1825625"/>
            <a:ext cx="4897579" cy="4351338"/>
          </a:xfrm>
        </p:spPr>
        <p:txBody>
          <a:bodyPr/>
          <a:lstStyle/>
          <a:p>
            <a:r>
              <a:rPr lang="en-CA" dirty="0"/>
              <a:t>Hierarchical MTL for textual entailment classification</a:t>
            </a:r>
          </a:p>
          <a:p>
            <a:r>
              <a:rPr lang="en-CA" dirty="0"/>
              <a:t>Supervised low-level auxiliary tasks:</a:t>
            </a:r>
          </a:p>
          <a:p>
            <a:pPr lvl="1"/>
            <a:r>
              <a:rPr lang="en-CA" dirty="0"/>
              <a:t>POS tagging</a:t>
            </a:r>
          </a:p>
          <a:p>
            <a:pPr lvl="1"/>
            <a:r>
              <a:rPr lang="en-CA" dirty="0"/>
              <a:t>Chunking</a:t>
            </a:r>
          </a:p>
          <a:p>
            <a:pPr lvl="1"/>
            <a:r>
              <a:rPr lang="en-CA" dirty="0"/>
              <a:t>Dependency parsing</a:t>
            </a:r>
            <a:endParaRPr lang="en-US" dirty="0"/>
          </a:p>
        </p:txBody>
      </p:sp>
      <p:pic>
        <p:nvPicPr>
          <p:cNvPr id="4" name="Picture 3">
            <a:extLst>
              <a:ext uri="{FF2B5EF4-FFF2-40B4-BE49-F238E27FC236}">
                <a16:creationId xmlns:a16="http://schemas.microsoft.com/office/drawing/2014/main" id="{1863829D-ACF2-784F-A21C-608183573D16}"/>
              </a:ext>
            </a:extLst>
          </p:cNvPr>
          <p:cNvPicPr>
            <a:picLocks noChangeAspect="1"/>
          </p:cNvPicPr>
          <p:nvPr/>
        </p:nvPicPr>
        <p:blipFill>
          <a:blip r:embed="rId2"/>
          <a:stretch>
            <a:fillRect/>
          </a:stretch>
        </p:blipFill>
        <p:spPr>
          <a:xfrm>
            <a:off x="5457301" y="1257401"/>
            <a:ext cx="6779029" cy="5487785"/>
          </a:xfrm>
          <a:prstGeom prst="rect">
            <a:avLst/>
          </a:prstGeom>
        </p:spPr>
      </p:pic>
      <p:sp>
        <p:nvSpPr>
          <p:cNvPr id="5" name="Rectangle 4">
            <a:extLst>
              <a:ext uri="{FF2B5EF4-FFF2-40B4-BE49-F238E27FC236}">
                <a16:creationId xmlns:a16="http://schemas.microsoft.com/office/drawing/2014/main" id="{3CF4836D-2D77-614C-AFC7-59EEFBCACD32}"/>
              </a:ext>
            </a:extLst>
          </p:cNvPr>
          <p:cNvSpPr/>
          <p:nvPr/>
        </p:nvSpPr>
        <p:spPr>
          <a:xfrm>
            <a:off x="1108515" y="5988734"/>
            <a:ext cx="4020273" cy="646331"/>
          </a:xfrm>
          <a:prstGeom prst="rect">
            <a:avLst/>
          </a:prstGeom>
        </p:spPr>
        <p:txBody>
          <a:bodyPr wrap="square">
            <a:spAutoFit/>
          </a:bodyPr>
          <a:lstStyle/>
          <a:p>
            <a:r>
              <a:rPr lang="en-US" dirty="0">
                <a:hlinkClick r:id="rId3"/>
              </a:rPr>
              <a:t>https://arxiv.org/pdf/1611.01587.pdf</a:t>
            </a:r>
            <a:endParaRPr lang="en-US" dirty="0"/>
          </a:p>
          <a:p>
            <a:endParaRPr lang="en-US" dirty="0"/>
          </a:p>
        </p:txBody>
      </p:sp>
    </p:spTree>
    <p:extLst>
      <p:ext uri="{BB962C8B-B14F-4D97-AF65-F5344CB8AC3E}">
        <p14:creationId xmlns:p14="http://schemas.microsoft.com/office/powerpoint/2010/main" val="2357309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85382-861A-CF45-A5DA-94F71BF9B875}"/>
              </a:ext>
            </a:extLst>
          </p:cNvPr>
          <p:cNvSpPr>
            <a:spLocks noGrp="1"/>
          </p:cNvSpPr>
          <p:nvPr>
            <p:ph type="title"/>
          </p:nvPr>
        </p:nvSpPr>
        <p:spPr/>
        <p:txBody>
          <a:bodyPr/>
          <a:lstStyle/>
          <a:p>
            <a:r>
              <a:rPr lang="en-CA" dirty="0"/>
              <a:t>Examples of auxiliary tasks</a:t>
            </a:r>
            <a:endParaRPr lang="en-US" dirty="0"/>
          </a:p>
        </p:txBody>
      </p:sp>
      <p:sp>
        <p:nvSpPr>
          <p:cNvPr id="3" name="Content Placeholder 2">
            <a:extLst>
              <a:ext uri="{FF2B5EF4-FFF2-40B4-BE49-F238E27FC236}">
                <a16:creationId xmlns:a16="http://schemas.microsoft.com/office/drawing/2014/main" id="{3FCE3993-ABFD-2F4E-81D1-F2F9EEAA6C10}"/>
              </a:ext>
            </a:extLst>
          </p:cNvPr>
          <p:cNvSpPr>
            <a:spLocks noGrp="1"/>
          </p:cNvSpPr>
          <p:nvPr>
            <p:ph idx="1"/>
          </p:nvPr>
        </p:nvSpPr>
        <p:spPr/>
        <p:txBody>
          <a:bodyPr/>
          <a:lstStyle/>
          <a:p>
            <a:r>
              <a:rPr lang="en-CA" dirty="0"/>
              <a:t>In computer vision:</a:t>
            </a:r>
          </a:p>
          <a:p>
            <a:pPr lvl="1"/>
            <a:r>
              <a:rPr lang="en-CA" dirty="0"/>
              <a:t>predicting different characteristics of the road as auxiliary tasks for predicting the steering direction in a self-driving car (</a:t>
            </a:r>
            <a:r>
              <a:rPr lang="en-CA" dirty="0" err="1"/>
              <a:t>Caruana</a:t>
            </a:r>
            <a:r>
              <a:rPr lang="en-CA" dirty="0"/>
              <a:t>, 1998)</a:t>
            </a:r>
          </a:p>
          <a:p>
            <a:pPr lvl="1"/>
            <a:r>
              <a:rPr lang="en-CA" dirty="0"/>
              <a:t>use head pose estimation and facial attribute inference as auxiliary tasks for facial landmark detection (Zhang et al., 2014)</a:t>
            </a:r>
          </a:p>
          <a:p>
            <a:pPr lvl="1"/>
            <a:endParaRPr lang="en-CA" dirty="0"/>
          </a:p>
          <a:p>
            <a:r>
              <a:rPr lang="en-CA" dirty="0"/>
              <a:t>I</a:t>
            </a:r>
            <a:r>
              <a:rPr lang="en-US" dirty="0"/>
              <a:t>n NLP:</a:t>
            </a:r>
          </a:p>
          <a:p>
            <a:pPr lvl="1"/>
            <a:r>
              <a:rPr lang="en-CA" dirty="0"/>
              <a:t>jointly learn query classification and web search (Liu et al., 2015)</a:t>
            </a:r>
            <a:endParaRPr lang="en-US" dirty="0"/>
          </a:p>
          <a:p>
            <a:pPr lvl="1"/>
            <a:r>
              <a:rPr lang="en-CA" dirty="0"/>
              <a:t>phoneme duration and frequency profile for text-to-speech (Arik et al, 2017)</a:t>
            </a:r>
            <a:endParaRPr lang="en-US" dirty="0"/>
          </a:p>
        </p:txBody>
      </p:sp>
    </p:spTree>
    <p:extLst>
      <p:ext uri="{BB962C8B-B14F-4D97-AF65-F5344CB8AC3E}">
        <p14:creationId xmlns:p14="http://schemas.microsoft.com/office/powerpoint/2010/main" val="3878472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E6E67-06F3-8E41-BFC6-C7A7D50813CA}"/>
              </a:ext>
            </a:extLst>
          </p:cNvPr>
          <p:cNvSpPr>
            <a:spLocks noGrp="1"/>
          </p:cNvSpPr>
          <p:nvPr>
            <p:ph type="title"/>
          </p:nvPr>
        </p:nvSpPr>
        <p:spPr/>
        <p:txBody>
          <a:bodyPr/>
          <a:lstStyle/>
          <a:p>
            <a:r>
              <a:rPr lang="en-CA" dirty="0"/>
              <a:t>Predicting features as an auxiliary task</a:t>
            </a:r>
            <a:endParaRPr lang="en-US" dirty="0"/>
          </a:p>
        </p:txBody>
      </p:sp>
      <p:sp>
        <p:nvSpPr>
          <p:cNvPr id="3" name="Content Placeholder 2">
            <a:extLst>
              <a:ext uri="{FF2B5EF4-FFF2-40B4-BE49-F238E27FC236}">
                <a16:creationId xmlns:a16="http://schemas.microsoft.com/office/drawing/2014/main" id="{5D61C54E-FB19-B446-A922-1C7425769EA1}"/>
              </a:ext>
            </a:extLst>
          </p:cNvPr>
          <p:cNvSpPr>
            <a:spLocks noGrp="1"/>
          </p:cNvSpPr>
          <p:nvPr>
            <p:ph idx="1"/>
          </p:nvPr>
        </p:nvSpPr>
        <p:spPr>
          <a:xfrm>
            <a:off x="838200" y="1842250"/>
            <a:ext cx="10515600" cy="4351338"/>
          </a:xfrm>
        </p:spPr>
        <p:txBody>
          <a:bodyPr/>
          <a:lstStyle/>
          <a:p>
            <a:r>
              <a:rPr lang="en-CA" dirty="0"/>
              <a:t>Predicting whether an input sentence contains a positive or negative sentiment word as auxiliary tasks for sentiment analysis (Yu et al., 2016)</a:t>
            </a:r>
          </a:p>
          <a:p>
            <a:r>
              <a:rPr lang="en-CA" dirty="0"/>
              <a:t>Predicting whether a name is present in a sentence as auxiliary task for name error detection (Cheng et al, 2015)</a:t>
            </a:r>
            <a:endParaRPr lang="en-US" dirty="0"/>
          </a:p>
        </p:txBody>
      </p:sp>
    </p:spTree>
    <p:extLst>
      <p:ext uri="{BB962C8B-B14F-4D97-AF65-F5344CB8AC3E}">
        <p14:creationId xmlns:p14="http://schemas.microsoft.com/office/powerpoint/2010/main" val="2966181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B3D3A-50FE-6046-9914-2C6449CBF836}"/>
              </a:ext>
            </a:extLst>
          </p:cNvPr>
          <p:cNvSpPr>
            <a:spLocks noGrp="1"/>
          </p:cNvSpPr>
          <p:nvPr>
            <p:ph type="title"/>
          </p:nvPr>
        </p:nvSpPr>
        <p:spPr>
          <a:xfrm>
            <a:off x="884695" y="2658874"/>
            <a:ext cx="10515600" cy="1325563"/>
          </a:xfrm>
        </p:spPr>
        <p:txBody>
          <a:bodyPr/>
          <a:lstStyle/>
          <a:p>
            <a:pPr algn="ctr"/>
            <a:r>
              <a:rPr lang="en-CA" dirty="0"/>
              <a:t>Generative Adversarial Networks (GANs)</a:t>
            </a:r>
            <a:endParaRPr lang="en-US" dirty="0"/>
          </a:p>
        </p:txBody>
      </p:sp>
    </p:spTree>
    <p:extLst>
      <p:ext uri="{BB962C8B-B14F-4D97-AF65-F5344CB8AC3E}">
        <p14:creationId xmlns:p14="http://schemas.microsoft.com/office/powerpoint/2010/main" val="750236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B8A22-CF36-5248-9207-AC971E78FDD0}"/>
              </a:ext>
            </a:extLst>
          </p:cNvPr>
          <p:cNvSpPr>
            <a:spLocks noGrp="1"/>
          </p:cNvSpPr>
          <p:nvPr>
            <p:ph type="title"/>
          </p:nvPr>
        </p:nvSpPr>
        <p:spPr/>
        <p:txBody>
          <a:bodyPr/>
          <a:lstStyle/>
          <a:p>
            <a:r>
              <a:rPr lang="en-CA" dirty="0"/>
              <a:t>Adversarial auxiliary tasks</a:t>
            </a:r>
            <a:endParaRPr lang="en-US" dirty="0"/>
          </a:p>
        </p:txBody>
      </p:sp>
      <p:sp>
        <p:nvSpPr>
          <p:cNvPr id="3" name="Content Placeholder 2">
            <a:extLst>
              <a:ext uri="{FF2B5EF4-FFF2-40B4-BE49-F238E27FC236}">
                <a16:creationId xmlns:a16="http://schemas.microsoft.com/office/drawing/2014/main" id="{D88C9AFB-A162-C04D-A7D8-D4524D9B3B2A}"/>
              </a:ext>
            </a:extLst>
          </p:cNvPr>
          <p:cNvSpPr>
            <a:spLocks noGrp="1"/>
          </p:cNvSpPr>
          <p:nvPr>
            <p:ph idx="1"/>
          </p:nvPr>
        </p:nvSpPr>
        <p:spPr/>
        <p:txBody>
          <a:bodyPr>
            <a:normAutofit/>
          </a:bodyPr>
          <a:lstStyle/>
          <a:p>
            <a:r>
              <a:rPr lang="en-CA" sz="3200" dirty="0"/>
              <a:t>Using a task with the objective that is </a:t>
            </a:r>
            <a:r>
              <a:rPr lang="en-CA" sz="3200" b="1" dirty="0"/>
              <a:t>opposite</a:t>
            </a:r>
            <a:r>
              <a:rPr lang="en-CA" sz="3200" dirty="0"/>
              <a:t> to what we are trying to achieve</a:t>
            </a:r>
          </a:p>
          <a:p>
            <a:r>
              <a:rPr lang="en-CA" sz="3200" dirty="0"/>
              <a:t>Examples:</a:t>
            </a:r>
          </a:p>
          <a:p>
            <a:pPr lvl="1"/>
            <a:r>
              <a:rPr lang="en-CA" sz="2800" dirty="0"/>
              <a:t>Adversarial multi-task learning for text classification (Liu et al., 2017)</a:t>
            </a:r>
          </a:p>
          <a:p>
            <a:pPr lvl="1"/>
            <a:r>
              <a:rPr lang="en-US" sz="2800" dirty="0"/>
              <a:t>Style Transfer in Text: Exploration and Evaluation (Fu et al., 2018)</a:t>
            </a:r>
          </a:p>
        </p:txBody>
      </p:sp>
    </p:spTree>
    <p:extLst>
      <p:ext uri="{BB962C8B-B14F-4D97-AF65-F5344CB8AC3E}">
        <p14:creationId xmlns:p14="http://schemas.microsoft.com/office/powerpoint/2010/main" val="2228040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1F694-138D-A14B-AEAB-126531190E9D}"/>
              </a:ext>
            </a:extLst>
          </p:cNvPr>
          <p:cNvSpPr>
            <a:spLocks noGrp="1"/>
          </p:cNvSpPr>
          <p:nvPr>
            <p:ph type="title"/>
          </p:nvPr>
        </p:nvSpPr>
        <p:spPr/>
        <p:txBody>
          <a:bodyPr>
            <a:normAutofit/>
          </a:bodyPr>
          <a:lstStyle/>
          <a:p>
            <a:r>
              <a:rPr lang="en-CA" dirty="0"/>
              <a:t>Adversarial multi-task learning for text classification (Liu et al., 2017)</a:t>
            </a:r>
            <a:endParaRPr lang="en-US" dirty="0"/>
          </a:p>
        </p:txBody>
      </p:sp>
      <p:sp>
        <p:nvSpPr>
          <p:cNvPr id="3" name="Content Placeholder 2">
            <a:extLst>
              <a:ext uri="{FF2B5EF4-FFF2-40B4-BE49-F238E27FC236}">
                <a16:creationId xmlns:a16="http://schemas.microsoft.com/office/drawing/2014/main" id="{AEA1F26E-E991-B641-8519-16054178A14D}"/>
              </a:ext>
            </a:extLst>
          </p:cNvPr>
          <p:cNvSpPr>
            <a:spLocks noGrp="1"/>
          </p:cNvSpPr>
          <p:nvPr>
            <p:ph idx="1"/>
          </p:nvPr>
        </p:nvSpPr>
        <p:spPr>
          <a:xfrm>
            <a:off x="838200" y="1825625"/>
            <a:ext cx="4382193" cy="4351338"/>
          </a:xfrm>
        </p:spPr>
        <p:txBody>
          <a:bodyPr/>
          <a:lstStyle/>
          <a:p>
            <a:r>
              <a:rPr lang="en-CA" dirty="0"/>
              <a:t>Uses an adversarial objective to divide task-specific and shared spaces</a:t>
            </a:r>
          </a:p>
          <a:p>
            <a:r>
              <a:rPr lang="en-CA" dirty="0"/>
              <a:t>Intuition: “a transferable feature is the one for which an algorithm cannot learn to identify the domain of origin of the input observation”</a:t>
            </a:r>
            <a:endParaRPr lang="en-US" dirty="0"/>
          </a:p>
        </p:txBody>
      </p:sp>
      <p:pic>
        <p:nvPicPr>
          <p:cNvPr id="4" name="Picture 3">
            <a:extLst>
              <a:ext uri="{FF2B5EF4-FFF2-40B4-BE49-F238E27FC236}">
                <a16:creationId xmlns:a16="http://schemas.microsoft.com/office/drawing/2014/main" id="{7472BE2E-02A2-2E49-B90C-618B8581184F}"/>
              </a:ext>
            </a:extLst>
          </p:cNvPr>
          <p:cNvPicPr>
            <a:picLocks noChangeAspect="1"/>
          </p:cNvPicPr>
          <p:nvPr/>
        </p:nvPicPr>
        <p:blipFill>
          <a:blip r:embed="rId2"/>
          <a:stretch>
            <a:fillRect/>
          </a:stretch>
        </p:blipFill>
        <p:spPr>
          <a:xfrm>
            <a:off x="5319092" y="1968967"/>
            <a:ext cx="6528141" cy="3317933"/>
          </a:xfrm>
          <a:prstGeom prst="rect">
            <a:avLst/>
          </a:prstGeom>
        </p:spPr>
      </p:pic>
    </p:spTree>
    <p:extLst>
      <p:ext uri="{BB962C8B-B14F-4D97-AF65-F5344CB8AC3E}">
        <p14:creationId xmlns:p14="http://schemas.microsoft.com/office/powerpoint/2010/main" val="3702397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ED1B9-30B5-CD45-89D9-28317840F398}"/>
              </a:ext>
            </a:extLst>
          </p:cNvPr>
          <p:cNvSpPr>
            <a:spLocks noGrp="1"/>
          </p:cNvSpPr>
          <p:nvPr>
            <p:ph type="title"/>
          </p:nvPr>
        </p:nvSpPr>
        <p:spPr/>
        <p:txBody>
          <a:bodyPr>
            <a:normAutofit/>
          </a:bodyPr>
          <a:lstStyle/>
          <a:p>
            <a:r>
              <a:rPr lang="en-US" dirty="0"/>
              <a:t>Style Transfer in Text: Exploration and Evaluation (Fu et al., 2018)</a:t>
            </a:r>
          </a:p>
        </p:txBody>
      </p:sp>
      <p:pic>
        <p:nvPicPr>
          <p:cNvPr id="4" name="Picture 3">
            <a:extLst>
              <a:ext uri="{FF2B5EF4-FFF2-40B4-BE49-F238E27FC236}">
                <a16:creationId xmlns:a16="http://schemas.microsoft.com/office/drawing/2014/main" id="{83989E73-FAB2-7344-8D8E-F5A2B1DD0913}"/>
              </a:ext>
            </a:extLst>
          </p:cNvPr>
          <p:cNvPicPr>
            <a:picLocks noChangeAspect="1"/>
          </p:cNvPicPr>
          <p:nvPr/>
        </p:nvPicPr>
        <p:blipFill>
          <a:blip r:embed="rId2"/>
          <a:stretch>
            <a:fillRect/>
          </a:stretch>
        </p:blipFill>
        <p:spPr>
          <a:xfrm>
            <a:off x="435444" y="2533115"/>
            <a:ext cx="10918356" cy="3634625"/>
          </a:xfrm>
          <a:prstGeom prst="rect">
            <a:avLst/>
          </a:prstGeom>
        </p:spPr>
      </p:pic>
      <p:sp>
        <p:nvSpPr>
          <p:cNvPr id="5" name="TextBox 4">
            <a:extLst>
              <a:ext uri="{FF2B5EF4-FFF2-40B4-BE49-F238E27FC236}">
                <a16:creationId xmlns:a16="http://schemas.microsoft.com/office/drawing/2014/main" id="{EBDF2836-841E-1C41-B423-994356AFB25F}"/>
              </a:ext>
            </a:extLst>
          </p:cNvPr>
          <p:cNvSpPr txBox="1"/>
          <p:nvPr/>
        </p:nvSpPr>
        <p:spPr>
          <a:xfrm>
            <a:off x="2610198" y="2080658"/>
            <a:ext cx="2893869" cy="461665"/>
          </a:xfrm>
          <a:prstGeom prst="rect">
            <a:avLst/>
          </a:prstGeom>
          <a:noFill/>
        </p:spPr>
        <p:txBody>
          <a:bodyPr wrap="none" rtlCol="0">
            <a:spAutoFit/>
          </a:bodyPr>
          <a:lstStyle/>
          <a:p>
            <a:r>
              <a:rPr lang="en-CA" sz="2400" b="1" dirty="0"/>
              <a:t>Multi-decoder model</a:t>
            </a:r>
            <a:endParaRPr lang="en-US" sz="2400" b="1" dirty="0"/>
          </a:p>
        </p:txBody>
      </p:sp>
      <p:sp>
        <p:nvSpPr>
          <p:cNvPr id="6" name="TextBox 5">
            <a:extLst>
              <a:ext uri="{FF2B5EF4-FFF2-40B4-BE49-F238E27FC236}">
                <a16:creationId xmlns:a16="http://schemas.microsoft.com/office/drawing/2014/main" id="{AF78415F-E26D-0A4A-BD6B-D384432C1444}"/>
              </a:ext>
            </a:extLst>
          </p:cNvPr>
          <p:cNvSpPr txBox="1"/>
          <p:nvPr/>
        </p:nvSpPr>
        <p:spPr>
          <a:xfrm>
            <a:off x="7301349" y="2066808"/>
            <a:ext cx="3206327" cy="461665"/>
          </a:xfrm>
          <a:prstGeom prst="rect">
            <a:avLst/>
          </a:prstGeom>
          <a:noFill/>
        </p:spPr>
        <p:txBody>
          <a:bodyPr wrap="none" rtlCol="0">
            <a:spAutoFit/>
          </a:bodyPr>
          <a:lstStyle/>
          <a:p>
            <a:r>
              <a:rPr lang="en-CA" sz="2400" b="1" dirty="0"/>
              <a:t>Style embedding model</a:t>
            </a:r>
            <a:endParaRPr lang="en-US" sz="2400" b="1" dirty="0"/>
          </a:p>
        </p:txBody>
      </p:sp>
      <p:sp>
        <p:nvSpPr>
          <p:cNvPr id="7" name="TextBox 6">
            <a:extLst>
              <a:ext uri="{FF2B5EF4-FFF2-40B4-BE49-F238E27FC236}">
                <a16:creationId xmlns:a16="http://schemas.microsoft.com/office/drawing/2014/main" id="{2CB6F1D3-B95B-544D-9C4D-14A28A25F0A8}"/>
              </a:ext>
            </a:extLst>
          </p:cNvPr>
          <p:cNvSpPr txBox="1"/>
          <p:nvPr/>
        </p:nvSpPr>
        <p:spPr>
          <a:xfrm>
            <a:off x="435444" y="3225338"/>
            <a:ext cx="1230017" cy="369332"/>
          </a:xfrm>
          <a:prstGeom prst="rect">
            <a:avLst/>
          </a:prstGeom>
          <a:noFill/>
        </p:spPr>
        <p:txBody>
          <a:bodyPr wrap="none" rtlCol="0">
            <a:spAutoFit/>
          </a:bodyPr>
          <a:lstStyle/>
          <a:p>
            <a:r>
              <a:rPr lang="en-CA" dirty="0">
                <a:solidFill>
                  <a:srgbClr val="FF0000"/>
                </a:solidFill>
              </a:rPr>
              <a:t>Adversarial</a:t>
            </a:r>
            <a:endParaRPr lang="en-US" dirty="0">
              <a:solidFill>
                <a:srgbClr val="FF0000"/>
              </a:solidFill>
            </a:endParaRPr>
          </a:p>
        </p:txBody>
      </p:sp>
      <p:sp>
        <p:nvSpPr>
          <p:cNvPr id="18" name="Rectangle 17">
            <a:extLst>
              <a:ext uri="{FF2B5EF4-FFF2-40B4-BE49-F238E27FC236}">
                <a16:creationId xmlns:a16="http://schemas.microsoft.com/office/drawing/2014/main" id="{C2569D2D-362D-4C43-A9B3-01AAD9AFF067}"/>
              </a:ext>
            </a:extLst>
          </p:cNvPr>
          <p:cNvSpPr/>
          <p:nvPr/>
        </p:nvSpPr>
        <p:spPr>
          <a:xfrm>
            <a:off x="838200" y="3594670"/>
            <a:ext cx="2087880" cy="194160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30A50D4-4D82-CF48-B385-DDF763E5DA0A}"/>
              </a:ext>
            </a:extLst>
          </p:cNvPr>
          <p:cNvSpPr txBox="1"/>
          <p:nvPr/>
        </p:nvSpPr>
        <p:spPr>
          <a:xfrm>
            <a:off x="6140741" y="3211483"/>
            <a:ext cx="1230017" cy="369332"/>
          </a:xfrm>
          <a:prstGeom prst="rect">
            <a:avLst/>
          </a:prstGeom>
          <a:noFill/>
        </p:spPr>
        <p:txBody>
          <a:bodyPr wrap="none" rtlCol="0">
            <a:spAutoFit/>
          </a:bodyPr>
          <a:lstStyle/>
          <a:p>
            <a:r>
              <a:rPr lang="en-CA" dirty="0">
                <a:solidFill>
                  <a:srgbClr val="FF0000"/>
                </a:solidFill>
              </a:rPr>
              <a:t>Adversarial</a:t>
            </a:r>
            <a:endParaRPr lang="en-US" dirty="0">
              <a:solidFill>
                <a:srgbClr val="FF0000"/>
              </a:solidFill>
            </a:endParaRPr>
          </a:p>
        </p:txBody>
      </p:sp>
      <p:sp>
        <p:nvSpPr>
          <p:cNvPr id="20" name="Rectangle 19">
            <a:extLst>
              <a:ext uri="{FF2B5EF4-FFF2-40B4-BE49-F238E27FC236}">
                <a16:creationId xmlns:a16="http://schemas.microsoft.com/office/drawing/2014/main" id="{9B012259-44A0-9043-9CF6-EA8A34DD3F48}"/>
              </a:ext>
            </a:extLst>
          </p:cNvPr>
          <p:cNvSpPr/>
          <p:nvPr/>
        </p:nvSpPr>
        <p:spPr>
          <a:xfrm>
            <a:off x="5778729" y="3580815"/>
            <a:ext cx="2087880" cy="194160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8035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3FC9C-6E0E-9F40-A70B-E7DC576D35DF}"/>
              </a:ext>
            </a:extLst>
          </p:cNvPr>
          <p:cNvSpPr>
            <a:spLocks noGrp="1"/>
          </p:cNvSpPr>
          <p:nvPr>
            <p:ph type="title"/>
          </p:nvPr>
        </p:nvSpPr>
        <p:spPr/>
        <p:txBody>
          <a:bodyPr/>
          <a:lstStyle/>
          <a:p>
            <a:r>
              <a:rPr lang="en-CA" dirty="0"/>
              <a:t>Generative Adversarial Networks (GANs)</a:t>
            </a:r>
            <a:endParaRPr lang="en-US" dirty="0"/>
          </a:p>
        </p:txBody>
      </p:sp>
      <p:sp>
        <p:nvSpPr>
          <p:cNvPr id="3" name="Content Placeholder 2">
            <a:extLst>
              <a:ext uri="{FF2B5EF4-FFF2-40B4-BE49-F238E27FC236}">
                <a16:creationId xmlns:a16="http://schemas.microsoft.com/office/drawing/2014/main" id="{B3B7E7D0-CDDD-1F43-9FB7-9AE9D1D03517}"/>
              </a:ext>
            </a:extLst>
          </p:cNvPr>
          <p:cNvSpPr>
            <a:spLocks noGrp="1"/>
          </p:cNvSpPr>
          <p:nvPr>
            <p:ph idx="1"/>
          </p:nvPr>
        </p:nvSpPr>
        <p:spPr/>
        <p:txBody>
          <a:bodyPr/>
          <a:lstStyle/>
          <a:p>
            <a:r>
              <a:rPr lang="en-CA" dirty="0" err="1"/>
              <a:t>Goodfellow</a:t>
            </a:r>
            <a:r>
              <a:rPr lang="en-CA" dirty="0"/>
              <a:t> et al (2014) </a:t>
            </a:r>
            <a:r>
              <a:rPr lang="en-CA" dirty="0">
                <a:hlinkClick r:id="rId2"/>
              </a:rPr>
              <a:t>https://arxiv.org/abs/1406.2661</a:t>
            </a:r>
            <a:endParaRPr lang="en-CA" dirty="0"/>
          </a:p>
          <a:p>
            <a:r>
              <a:rPr lang="en-CA" dirty="0"/>
              <a:t>Minimize distance between the distributions of real data and generated samples</a:t>
            </a:r>
          </a:p>
          <a:p>
            <a:r>
              <a:rPr lang="en-CA" dirty="0"/>
              <a:t>Discriminator tries to correctly distinguish real from fake data</a:t>
            </a:r>
          </a:p>
          <a:p>
            <a:r>
              <a:rPr lang="en-CA" dirty="0"/>
              <a:t>Generator tries to fool discriminator</a:t>
            </a:r>
          </a:p>
          <a:p>
            <a:endParaRPr lang="en-US" dirty="0"/>
          </a:p>
        </p:txBody>
      </p:sp>
    </p:spTree>
    <p:extLst>
      <p:ext uri="{BB962C8B-B14F-4D97-AF65-F5344CB8AC3E}">
        <p14:creationId xmlns:p14="http://schemas.microsoft.com/office/powerpoint/2010/main" val="1241299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0C6A6-286E-894F-8C5E-063AA241C778}"/>
              </a:ext>
            </a:extLst>
          </p:cNvPr>
          <p:cNvSpPr>
            <a:spLocks noGrp="1"/>
          </p:cNvSpPr>
          <p:nvPr>
            <p:ph type="title"/>
          </p:nvPr>
        </p:nvSpPr>
        <p:spPr/>
        <p:txBody>
          <a:bodyPr/>
          <a:lstStyle/>
          <a:p>
            <a:r>
              <a:rPr lang="en-CA" dirty="0"/>
              <a:t>GAN intuition</a:t>
            </a:r>
            <a:endParaRPr lang="en-US" dirty="0"/>
          </a:p>
        </p:txBody>
      </p:sp>
      <p:sp>
        <p:nvSpPr>
          <p:cNvPr id="3" name="Content Placeholder 2">
            <a:extLst>
              <a:ext uri="{FF2B5EF4-FFF2-40B4-BE49-F238E27FC236}">
                <a16:creationId xmlns:a16="http://schemas.microsoft.com/office/drawing/2014/main" id="{CF2EDD92-FD83-CC4D-984A-83F0584BDF5A}"/>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AA52B89-4430-5647-9119-9D1C1B353EAF}"/>
              </a:ext>
            </a:extLst>
          </p:cNvPr>
          <p:cNvPicPr>
            <a:picLocks noChangeAspect="1"/>
          </p:cNvPicPr>
          <p:nvPr/>
        </p:nvPicPr>
        <p:blipFill>
          <a:blip r:embed="rId3"/>
          <a:stretch>
            <a:fillRect/>
          </a:stretch>
        </p:blipFill>
        <p:spPr>
          <a:xfrm>
            <a:off x="1172900" y="1825625"/>
            <a:ext cx="9357872" cy="4048233"/>
          </a:xfrm>
          <a:prstGeom prst="rect">
            <a:avLst/>
          </a:prstGeom>
        </p:spPr>
      </p:pic>
      <p:sp>
        <p:nvSpPr>
          <p:cNvPr id="5" name="TextBox 4">
            <a:extLst>
              <a:ext uri="{FF2B5EF4-FFF2-40B4-BE49-F238E27FC236}">
                <a16:creationId xmlns:a16="http://schemas.microsoft.com/office/drawing/2014/main" id="{87975C09-66B0-874B-A904-C5420E8D0EC3}"/>
              </a:ext>
            </a:extLst>
          </p:cNvPr>
          <p:cNvSpPr txBox="1"/>
          <p:nvPr/>
        </p:nvSpPr>
        <p:spPr>
          <a:xfrm>
            <a:off x="498772" y="6500553"/>
            <a:ext cx="11020709" cy="369332"/>
          </a:xfrm>
          <a:prstGeom prst="rect">
            <a:avLst/>
          </a:prstGeom>
          <a:noFill/>
        </p:spPr>
        <p:txBody>
          <a:bodyPr wrap="none" rtlCol="0">
            <a:spAutoFit/>
          </a:bodyPr>
          <a:lstStyle/>
          <a:p>
            <a:r>
              <a:rPr lang="en-CA" dirty="0"/>
              <a:t>Image source: </a:t>
            </a:r>
            <a:r>
              <a:rPr lang="en-CA" dirty="0">
                <a:hlinkClick r:id="rId4"/>
              </a:rPr>
              <a:t>https://www.analyticsvidhya.com/blog/2017/06/introductory-generative-adversarial-networks-gans/</a:t>
            </a:r>
            <a:endParaRPr lang="en-CA" dirty="0"/>
          </a:p>
        </p:txBody>
      </p:sp>
    </p:spTree>
    <p:extLst>
      <p:ext uri="{BB962C8B-B14F-4D97-AF65-F5344CB8AC3E}">
        <p14:creationId xmlns:p14="http://schemas.microsoft.com/office/powerpoint/2010/main" val="3120177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38644-C395-3942-98C4-1B322DBEE14A}"/>
              </a:ext>
            </a:extLst>
          </p:cNvPr>
          <p:cNvSpPr>
            <a:spLocks noGrp="1"/>
          </p:cNvSpPr>
          <p:nvPr>
            <p:ph type="title"/>
          </p:nvPr>
        </p:nvSpPr>
        <p:spPr/>
        <p:txBody>
          <a:bodyPr/>
          <a:lstStyle/>
          <a:p>
            <a:r>
              <a:rPr lang="en-CA" dirty="0"/>
              <a:t>GAN formulation</a:t>
            </a:r>
            <a:endParaRPr lang="en-US" dirty="0"/>
          </a:p>
        </p:txBody>
      </p:sp>
      <p:sp>
        <p:nvSpPr>
          <p:cNvPr id="3" name="Content Placeholder 2">
            <a:extLst>
              <a:ext uri="{FF2B5EF4-FFF2-40B4-BE49-F238E27FC236}">
                <a16:creationId xmlns:a16="http://schemas.microsoft.com/office/drawing/2014/main" id="{7E99B09E-5BDF-F740-BA22-F3C4C8FBCFB7}"/>
              </a:ext>
            </a:extLst>
          </p:cNvPr>
          <p:cNvSpPr>
            <a:spLocks noGrp="1"/>
          </p:cNvSpPr>
          <p:nvPr>
            <p:ph idx="1"/>
          </p:nvPr>
        </p:nvSpPr>
        <p:spPr/>
        <p:txBody>
          <a:bodyPr/>
          <a:lstStyle/>
          <a:p>
            <a:r>
              <a:rPr lang="en-CA" dirty="0"/>
              <a:t>Minimax game between the generator and discriminator</a:t>
            </a:r>
          </a:p>
          <a:p>
            <a:endParaRPr lang="en-CA" dirty="0"/>
          </a:p>
          <a:p>
            <a:endParaRPr lang="en-CA" dirty="0"/>
          </a:p>
          <a:p>
            <a:endParaRPr lang="en-CA" dirty="0"/>
          </a:p>
          <a:p>
            <a:endParaRPr lang="en-CA" dirty="0"/>
          </a:p>
          <a:p>
            <a:endParaRPr lang="en-CA" dirty="0"/>
          </a:p>
          <a:p>
            <a:r>
              <a:rPr lang="en-CA" dirty="0"/>
              <a:t>In practice, the generator is trained to maximize </a:t>
            </a:r>
            <a:endParaRPr lang="en-US" dirty="0"/>
          </a:p>
        </p:txBody>
      </p:sp>
      <p:pic>
        <p:nvPicPr>
          <p:cNvPr id="4" name="Picture 3">
            <a:extLst>
              <a:ext uri="{FF2B5EF4-FFF2-40B4-BE49-F238E27FC236}">
                <a16:creationId xmlns:a16="http://schemas.microsoft.com/office/drawing/2014/main" id="{E270FEDE-6F43-4A43-9BF0-18718978C4E2}"/>
              </a:ext>
            </a:extLst>
          </p:cNvPr>
          <p:cNvPicPr>
            <a:picLocks noChangeAspect="1"/>
          </p:cNvPicPr>
          <p:nvPr/>
        </p:nvPicPr>
        <p:blipFill>
          <a:blip r:embed="rId3"/>
          <a:stretch>
            <a:fillRect/>
          </a:stretch>
        </p:blipFill>
        <p:spPr>
          <a:xfrm>
            <a:off x="2399654" y="2346054"/>
            <a:ext cx="6593237" cy="1977971"/>
          </a:xfrm>
          <a:prstGeom prst="rect">
            <a:avLst/>
          </a:prstGeom>
        </p:spPr>
      </p:pic>
      <p:pic>
        <p:nvPicPr>
          <p:cNvPr id="5" name="Picture 4">
            <a:extLst>
              <a:ext uri="{FF2B5EF4-FFF2-40B4-BE49-F238E27FC236}">
                <a16:creationId xmlns:a16="http://schemas.microsoft.com/office/drawing/2014/main" id="{4E2894E5-C42C-8745-894D-93733639AD2C}"/>
              </a:ext>
            </a:extLst>
          </p:cNvPr>
          <p:cNvPicPr>
            <a:picLocks noChangeAspect="1"/>
          </p:cNvPicPr>
          <p:nvPr/>
        </p:nvPicPr>
        <p:blipFill rotWithShape="1">
          <a:blip r:embed="rId4"/>
          <a:srcRect l="5011" t="18478" b="14118"/>
          <a:stretch/>
        </p:blipFill>
        <p:spPr>
          <a:xfrm>
            <a:off x="8183107" y="4921944"/>
            <a:ext cx="2231756" cy="430507"/>
          </a:xfrm>
          <a:prstGeom prst="rect">
            <a:avLst/>
          </a:prstGeom>
        </p:spPr>
      </p:pic>
    </p:spTree>
    <p:extLst>
      <p:ext uri="{BB962C8B-B14F-4D97-AF65-F5344CB8AC3E}">
        <p14:creationId xmlns:p14="http://schemas.microsoft.com/office/powerpoint/2010/main" val="2679887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FED6E-294B-BF48-AB2F-A717CE8EDABA}"/>
              </a:ext>
            </a:extLst>
          </p:cNvPr>
          <p:cNvSpPr>
            <a:spLocks noGrp="1"/>
          </p:cNvSpPr>
          <p:nvPr>
            <p:ph type="title"/>
          </p:nvPr>
        </p:nvSpPr>
        <p:spPr/>
        <p:txBody>
          <a:bodyPr/>
          <a:lstStyle/>
          <a:p>
            <a:r>
              <a:rPr lang="en-CA" dirty="0"/>
              <a:t>Examples of the discriminator’s loss</a:t>
            </a:r>
            <a:endParaRPr lang="en-US" dirty="0"/>
          </a:p>
        </p:txBody>
      </p:sp>
      <p:sp>
        <p:nvSpPr>
          <p:cNvPr id="3" name="Content Placeholder 2">
            <a:extLst>
              <a:ext uri="{FF2B5EF4-FFF2-40B4-BE49-F238E27FC236}">
                <a16:creationId xmlns:a16="http://schemas.microsoft.com/office/drawing/2014/main" id="{E77A6C99-78EA-1B42-8FAE-7305B5CF6BDD}"/>
              </a:ext>
            </a:extLst>
          </p:cNvPr>
          <p:cNvSpPr>
            <a:spLocks noGrp="1"/>
          </p:cNvSpPr>
          <p:nvPr>
            <p:ph idx="1"/>
          </p:nvPr>
        </p:nvSpPr>
        <p:spPr/>
        <p:txBody>
          <a:bodyPr/>
          <a:lstStyle/>
          <a:p>
            <a:r>
              <a:rPr lang="en-CA" dirty="0"/>
              <a:t>Scenario 1: Discriminator winning:</a:t>
            </a:r>
          </a:p>
          <a:p>
            <a:pPr lvl="1"/>
            <a:r>
              <a:rPr lang="en-CA" dirty="0"/>
              <a:t>D(X) = 0.9</a:t>
            </a:r>
          </a:p>
          <a:p>
            <a:pPr lvl="1"/>
            <a:r>
              <a:rPr lang="en-CA" dirty="0"/>
              <a:t>D(G(Z)) = 0.1</a:t>
            </a:r>
          </a:p>
          <a:p>
            <a:pPr lvl="1"/>
            <a:r>
              <a:rPr lang="en-CA" dirty="0"/>
              <a:t>V(D,G) = log(0.9) + log(1 – 0.1) = –0.211</a:t>
            </a:r>
          </a:p>
          <a:p>
            <a:r>
              <a:rPr lang="en-CA" dirty="0"/>
              <a:t>Scenario 2: Generator winning:</a:t>
            </a:r>
          </a:p>
          <a:p>
            <a:pPr lvl="1"/>
            <a:r>
              <a:rPr lang="en-CA" dirty="0"/>
              <a:t>D(X) = 0.5</a:t>
            </a:r>
          </a:p>
          <a:p>
            <a:pPr lvl="1"/>
            <a:r>
              <a:rPr lang="en-CA" dirty="0"/>
              <a:t>D(G(Z)) = 0.5</a:t>
            </a:r>
          </a:p>
          <a:p>
            <a:pPr lvl="1"/>
            <a:r>
              <a:rPr lang="en-CA" dirty="0"/>
              <a:t>V(D,G) = log(0.5) + log(1 – 0.5) = –1.386</a:t>
            </a:r>
            <a:endParaRPr lang="en-US" dirty="0"/>
          </a:p>
        </p:txBody>
      </p:sp>
    </p:spTree>
    <p:extLst>
      <p:ext uri="{BB962C8B-B14F-4D97-AF65-F5344CB8AC3E}">
        <p14:creationId xmlns:p14="http://schemas.microsoft.com/office/powerpoint/2010/main" val="3429205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4AF20-5B61-6E4B-84A5-E7E9DE990299}"/>
              </a:ext>
            </a:extLst>
          </p:cNvPr>
          <p:cNvSpPr>
            <a:spLocks noGrp="1"/>
          </p:cNvSpPr>
          <p:nvPr>
            <p:ph type="title"/>
          </p:nvPr>
        </p:nvSpPr>
        <p:spPr/>
        <p:txBody>
          <a:bodyPr/>
          <a:lstStyle/>
          <a:p>
            <a:r>
              <a:rPr lang="en-CA" dirty="0"/>
              <a:t>GANs vs VAEs (image generation)</a:t>
            </a:r>
            <a:endParaRPr lang="en-US" dirty="0"/>
          </a:p>
        </p:txBody>
      </p:sp>
      <p:sp>
        <p:nvSpPr>
          <p:cNvPr id="3" name="Content Placeholder 2">
            <a:extLst>
              <a:ext uri="{FF2B5EF4-FFF2-40B4-BE49-F238E27FC236}">
                <a16:creationId xmlns:a16="http://schemas.microsoft.com/office/drawing/2014/main" id="{FB0FAB48-2D9B-E44A-B3C7-7097B8AF0E08}"/>
              </a:ext>
            </a:extLst>
          </p:cNvPr>
          <p:cNvSpPr>
            <a:spLocks noGrp="1"/>
          </p:cNvSpPr>
          <p:nvPr>
            <p:ph idx="1"/>
          </p:nvPr>
        </p:nvSpPr>
        <p:spPr/>
        <p:txBody>
          <a:bodyPr/>
          <a:lstStyle/>
          <a:p>
            <a:endParaRPr lang="en-US" dirty="0"/>
          </a:p>
        </p:txBody>
      </p:sp>
      <p:grpSp>
        <p:nvGrpSpPr>
          <p:cNvPr id="8" name="Group 7">
            <a:extLst>
              <a:ext uri="{FF2B5EF4-FFF2-40B4-BE49-F238E27FC236}">
                <a16:creationId xmlns:a16="http://schemas.microsoft.com/office/drawing/2014/main" id="{B501E952-4932-C341-AE6F-71CD320454DB}"/>
              </a:ext>
            </a:extLst>
          </p:cNvPr>
          <p:cNvGrpSpPr/>
          <p:nvPr/>
        </p:nvGrpSpPr>
        <p:grpSpPr>
          <a:xfrm>
            <a:off x="2006600" y="2794000"/>
            <a:ext cx="8178800" cy="2556353"/>
            <a:chOff x="2006600" y="2794000"/>
            <a:chExt cx="8178800" cy="2556353"/>
          </a:xfrm>
        </p:grpSpPr>
        <p:pic>
          <p:nvPicPr>
            <p:cNvPr id="6" name="Picture 5">
              <a:extLst>
                <a:ext uri="{FF2B5EF4-FFF2-40B4-BE49-F238E27FC236}">
                  <a16:creationId xmlns:a16="http://schemas.microsoft.com/office/drawing/2014/main" id="{FFE30B15-2A62-AB44-9288-B5DBBFAD5837}"/>
                </a:ext>
              </a:extLst>
            </p:cNvPr>
            <p:cNvPicPr>
              <a:picLocks noChangeAspect="1"/>
            </p:cNvPicPr>
            <p:nvPr/>
          </p:nvPicPr>
          <p:blipFill>
            <a:blip r:embed="rId2"/>
            <a:stretch>
              <a:fillRect/>
            </a:stretch>
          </p:blipFill>
          <p:spPr>
            <a:xfrm>
              <a:off x="2025650" y="2794000"/>
              <a:ext cx="8140700" cy="1270000"/>
            </a:xfrm>
            <a:prstGeom prst="rect">
              <a:avLst/>
            </a:prstGeom>
          </p:spPr>
        </p:pic>
        <p:pic>
          <p:nvPicPr>
            <p:cNvPr id="7" name="Picture 6">
              <a:extLst>
                <a:ext uri="{FF2B5EF4-FFF2-40B4-BE49-F238E27FC236}">
                  <a16:creationId xmlns:a16="http://schemas.microsoft.com/office/drawing/2014/main" id="{E74A42B2-7EEB-4B48-BAB7-F03DA3A8FF39}"/>
                </a:ext>
              </a:extLst>
            </p:cNvPr>
            <p:cNvPicPr>
              <a:picLocks noChangeAspect="1"/>
            </p:cNvPicPr>
            <p:nvPr/>
          </p:nvPicPr>
          <p:blipFill>
            <a:blip r:embed="rId3"/>
            <a:stretch>
              <a:fillRect/>
            </a:stretch>
          </p:blipFill>
          <p:spPr>
            <a:xfrm>
              <a:off x="2006600" y="4080353"/>
              <a:ext cx="8178800" cy="1270000"/>
            </a:xfrm>
            <a:prstGeom prst="rect">
              <a:avLst/>
            </a:prstGeom>
          </p:spPr>
        </p:pic>
      </p:grpSp>
      <p:sp>
        <p:nvSpPr>
          <p:cNvPr id="9" name="TextBox 8">
            <a:extLst>
              <a:ext uri="{FF2B5EF4-FFF2-40B4-BE49-F238E27FC236}">
                <a16:creationId xmlns:a16="http://schemas.microsoft.com/office/drawing/2014/main" id="{38AB2784-C177-6141-BF1A-F7C335874609}"/>
              </a:ext>
            </a:extLst>
          </p:cNvPr>
          <p:cNvSpPr txBox="1"/>
          <p:nvPr/>
        </p:nvSpPr>
        <p:spPr>
          <a:xfrm>
            <a:off x="3890076" y="6447295"/>
            <a:ext cx="5117683" cy="369332"/>
          </a:xfrm>
          <a:prstGeom prst="rect">
            <a:avLst/>
          </a:prstGeom>
          <a:noFill/>
        </p:spPr>
        <p:txBody>
          <a:bodyPr wrap="none" rtlCol="0">
            <a:spAutoFit/>
          </a:bodyPr>
          <a:lstStyle/>
          <a:p>
            <a:r>
              <a:rPr lang="en-CA" dirty="0"/>
              <a:t>Image source: </a:t>
            </a:r>
            <a:r>
              <a:rPr lang="en-CA" dirty="0">
                <a:hlinkClick r:id="rId4"/>
              </a:rPr>
              <a:t>https://arxiv.org/pdf/1512.09300.pdf</a:t>
            </a:r>
            <a:r>
              <a:rPr lang="en-CA" dirty="0"/>
              <a:t> </a:t>
            </a:r>
            <a:endParaRPr lang="en-US" dirty="0"/>
          </a:p>
        </p:txBody>
      </p:sp>
    </p:spTree>
    <p:extLst>
      <p:ext uri="{BB962C8B-B14F-4D97-AF65-F5344CB8AC3E}">
        <p14:creationId xmlns:p14="http://schemas.microsoft.com/office/powerpoint/2010/main" val="3088967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AE800-D305-A241-82C5-E126FCD99D19}"/>
              </a:ext>
            </a:extLst>
          </p:cNvPr>
          <p:cNvSpPr>
            <a:spLocks noGrp="1"/>
          </p:cNvSpPr>
          <p:nvPr>
            <p:ph type="title"/>
          </p:nvPr>
        </p:nvSpPr>
        <p:spPr>
          <a:xfrm>
            <a:off x="838200" y="365125"/>
            <a:ext cx="5299129" cy="1325563"/>
          </a:xfrm>
        </p:spPr>
        <p:txBody>
          <a:bodyPr/>
          <a:lstStyle/>
          <a:p>
            <a:r>
              <a:rPr lang="en-CA" dirty="0"/>
              <a:t>GANs for text generation</a:t>
            </a:r>
            <a:endParaRPr lang="en-US" dirty="0"/>
          </a:p>
        </p:txBody>
      </p:sp>
      <p:pic>
        <p:nvPicPr>
          <p:cNvPr id="4" name="Picture 3">
            <a:extLst>
              <a:ext uri="{FF2B5EF4-FFF2-40B4-BE49-F238E27FC236}">
                <a16:creationId xmlns:a16="http://schemas.microsoft.com/office/drawing/2014/main" id="{AC2AAF4A-EC22-4248-B46E-9E1540A61FF9}"/>
              </a:ext>
            </a:extLst>
          </p:cNvPr>
          <p:cNvPicPr>
            <a:picLocks noChangeAspect="1"/>
          </p:cNvPicPr>
          <p:nvPr/>
        </p:nvPicPr>
        <p:blipFill rotWithShape="1">
          <a:blip r:embed="rId2"/>
          <a:srcRect b="3603"/>
          <a:stretch/>
        </p:blipFill>
        <p:spPr>
          <a:xfrm>
            <a:off x="4892146" y="158966"/>
            <a:ext cx="7324137" cy="6668038"/>
          </a:xfrm>
          <a:prstGeom prst="rect">
            <a:avLst/>
          </a:prstGeom>
        </p:spPr>
      </p:pic>
      <p:sp>
        <p:nvSpPr>
          <p:cNvPr id="3" name="Content Placeholder 2">
            <a:extLst>
              <a:ext uri="{FF2B5EF4-FFF2-40B4-BE49-F238E27FC236}">
                <a16:creationId xmlns:a16="http://schemas.microsoft.com/office/drawing/2014/main" id="{18E0D539-A478-CA4B-B165-1D02F4D13E21}"/>
              </a:ext>
            </a:extLst>
          </p:cNvPr>
          <p:cNvSpPr>
            <a:spLocks noGrp="1"/>
          </p:cNvSpPr>
          <p:nvPr>
            <p:ph idx="1"/>
          </p:nvPr>
        </p:nvSpPr>
        <p:spPr>
          <a:xfrm>
            <a:off x="838200" y="1825625"/>
            <a:ext cx="4400227" cy="4351338"/>
          </a:xfrm>
        </p:spPr>
        <p:txBody>
          <a:bodyPr/>
          <a:lstStyle/>
          <a:p>
            <a:r>
              <a:rPr lang="en-CA" dirty="0"/>
              <a:t>Problematic: GANs with the default formulation are not differentiable</a:t>
            </a:r>
          </a:p>
          <a:p>
            <a:r>
              <a:rPr lang="en-CA" dirty="0"/>
              <a:t>Model by </a:t>
            </a:r>
            <a:r>
              <a:rPr lang="en-CA" dirty="0" err="1"/>
              <a:t>Rajeswar</a:t>
            </a:r>
            <a:r>
              <a:rPr lang="en-CA" dirty="0"/>
              <a:t> et al. 2017 </a:t>
            </a:r>
            <a:r>
              <a:rPr lang="en-CA" dirty="0">
                <a:hlinkClick r:id="rId3"/>
              </a:rPr>
              <a:t>https://arxiv.org/pdf/1705.10929.pdf</a:t>
            </a:r>
            <a:endParaRPr lang="en-CA" dirty="0"/>
          </a:p>
          <a:p>
            <a:endParaRPr lang="en-US" dirty="0"/>
          </a:p>
        </p:txBody>
      </p:sp>
      <p:sp>
        <p:nvSpPr>
          <p:cNvPr id="5" name="TextBox 4">
            <a:extLst>
              <a:ext uri="{FF2B5EF4-FFF2-40B4-BE49-F238E27FC236}">
                <a16:creationId xmlns:a16="http://schemas.microsoft.com/office/drawing/2014/main" id="{E14C55A7-9D8F-3244-AF5B-506C919E6F6D}"/>
              </a:ext>
            </a:extLst>
          </p:cNvPr>
          <p:cNvSpPr txBox="1"/>
          <p:nvPr/>
        </p:nvSpPr>
        <p:spPr>
          <a:xfrm>
            <a:off x="8942523" y="6303784"/>
            <a:ext cx="2975674" cy="523220"/>
          </a:xfrm>
          <a:prstGeom prst="rect">
            <a:avLst/>
          </a:prstGeom>
          <a:noFill/>
        </p:spPr>
        <p:txBody>
          <a:bodyPr wrap="square" rtlCol="0">
            <a:spAutoFit/>
          </a:bodyPr>
          <a:lstStyle/>
          <a:p>
            <a:r>
              <a:rPr lang="en-CA" sz="1400" dirty="0"/>
              <a:t>Image source: </a:t>
            </a:r>
            <a:r>
              <a:rPr lang="en-CA" sz="1400" dirty="0">
                <a:hlinkClick r:id="rId3"/>
              </a:rPr>
              <a:t>https://arxiv.org/pdf/1705.10929.pdf</a:t>
            </a:r>
            <a:endParaRPr lang="en-CA" sz="1400" dirty="0"/>
          </a:p>
        </p:txBody>
      </p:sp>
    </p:spTree>
    <p:extLst>
      <p:ext uri="{BB962C8B-B14F-4D97-AF65-F5344CB8AC3E}">
        <p14:creationId xmlns:p14="http://schemas.microsoft.com/office/powerpoint/2010/main" val="1676177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98AB6-68CE-2D4F-9132-6F8DCBB47E95}"/>
              </a:ext>
            </a:extLst>
          </p:cNvPr>
          <p:cNvSpPr>
            <a:spLocks noGrp="1"/>
          </p:cNvSpPr>
          <p:nvPr>
            <p:ph type="title"/>
          </p:nvPr>
        </p:nvSpPr>
        <p:spPr>
          <a:xfrm>
            <a:off x="838200" y="2457396"/>
            <a:ext cx="10515600" cy="1325563"/>
          </a:xfrm>
        </p:spPr>
        <p:txBody>
          <a:bodyPr/>
          <a:lstStyle/>
          <a:p>
            <a:pPr algn="ctr"/>
            <a:r>
              <a:rPr lang="en-CA" dirty="0"/>
              <a:t>Multi-Task Learning</a:t>
            </a:r>
            <a:br>
              <a:rPr lang="en-CA" dirty="0"/>
            </a:br>
            <a:r>
              <a:rPr lang="en-CA" dirty="0"/>
              <a:t>(</a:t>
            </a:r>
            <a:r>
              <a:rPr lang="en-CA" dirty="0">
                <a:hlinkClick r:id="rId2"/>
              </a:rPr>
              <a:t>http://ruder.io/multi-task/index.html</a:t>
            </a:r>
            <a:r>
              <a:rPr lang="en-CA" dirty="0"/>
              <a:t>)</a:t>
            </a:r>
            <a:endParaRPr lang="en-US" dirty="0"/>
          </a:p>
        </p:txBody>
      </p:sp>
    </p:spTree>
    <p:extLst>
      <p:ext uri="{BB962C8B-B14F-4D97-AF65-F5344CB8AC3E}">
        <p14:creationId xmlns:p14="http://schemas.microsoft.com/office/powerpoint/2010/main" val="6240261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6584</TotalTime>
  <Words>1134</Words>
  <Application>Microsoft Macintosh PowerPoint</Application>
  <PresentationFormat>Widescreen</PresentationFormat>
  <Paragraphs>112</Paragraphs>
  <Slides>22</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Helvetica Neue</vt:lpstr>
      <vt:lpstr>Office Theme</vt:lpstr>
      <vt:lpstr>PowerPoint Presentation</vt:lpstr>
      <vt:lpstr>Generative Adversarial Networks (GANs)</vt:lpstr>
      <vt:lpstr>Generative Adversarial Networks (GANs)</vt:lpstr>
      <vt:lpstr>GAN intuition</vt:lpstr>
      <vt:lpstr>GAN formulation</vt:lpstr>
      <vt:lpstr>Examples of the discriminator’s loss</vt:lpstr>
      <vt:lpstr>GANs vs VAEs (image generation)</vt:lpstr>
      <vt:lpstr>GANs for text generation</vt:lpstr>
      <vt:lpstr>Multi-Task Learning (http://ruder.io/multi-task/index.html)</vt:lpstr>
      <vt:lpstr>Multi-Task Learning (MTL) – Intuition</vt:lpstr>
      <vt:lpstr>Hard parameter sharing</vt:lpstr>
      <vt:lpstr>Soft parameter sharing</vt:lpstr>
      <vt:lpstr>Why does MTL work?</vt:lpstr>
      <vt:lpstr>MTL examples</vt:lpstr>
      <vt:lpstr>Cross-stitch networks (Misra et al., 2016)</vt:lpstr>
      <vt:lpstr>Cross-stitch unit (Misra et al., 2016)</vt:lpstr>
      <vt:lpstr>Joint Many-Task Model (Hashimoto et al, 2017)</vt:lpstr>
      <vt:lpstr>Examples of auxiliary tasks</vt:lpstr>
      <vt:lpstr>Predicting features as an auxiliary task</vt:lpstr>
      <vt:lpstr>Adversarial auxiliary tasks</vt:lpstr>
      <vt:lpstr>Adversarial multi-task learning for text classification (Liu et al., 2017)</vt:lpstr>
      <vt:lpstr>Style Transfer in Text: Exploration and Evaluation (Fu et al., 2018)</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Olga</cp:lastModifiedBy>
  <cp:revision>29</cp:revision>
  <dcterms:created xsi:type="dcterms:W3CDTF">2018-07-12T22:24:01Z</dcterms:created>
  <dcterms:modified xsi:type="dcterms:W3CDTF">2019-07-09T11:59:41Z</dcterms:modified>
</cp:coreProperties>
</file>